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1" r:id="rId4"/>
    <p:sldId id="262" r:id="rId5"/>
    <p:sldId id="265" r:id="rId6"/>
    <p:sldId id="259" r:id="rId7"/>
    <p:sldId id="258" r:id="rId8"/>
    <p:sldId id="263" r:id="rId9"/>
    <p:sldId id="402" r:id="rId10"/>
    <p:sldId id="398" r:id="rId11"/>
    <p:sldId id="399" r:id="rId12"/>
    <p:sldId id="401" r:id="rId13"/>
    <p:sldId id="40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6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3" autoAdjust="0"/>
    <p:restoredTop sz="94658"/>
  </p:normalViewPr>
  <p:slideViewPr>
    <p:cSldViewPr snapToGrid="0">
      <p:cViewPr varScale="1">
        <p:scale>
          <a:sx n="101" d="100"/>
          <a:sy n="101"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son\EconMAP%20Dropbox\Jason%20Aubuchon\Shared\InsularGovt_Audits\timeliness%20as%20of%20Dec%20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63500" cap="rnd">
              <a:solidFill>
                <a:schemeClr val="tx2"/>
              </a:solidFill>
              <a:round/>
            </a:ln>
            <a:effectLst/>
          </c:spPr>
          <c:marker>
            <c:symbol val="none"/>
          </c:marker>
          <c:cat>
            <c:strRef>
              <c:f>Sheet1!$L$2:$X$2</c:f>
              <c:strCache>
                <c:ptCount val="13"/>
                <c:pt idx="0">
                  <c:v>FY2010</c:v>
                </c:pt>
                <c:pt idx="1">
                  <c:v>FY2011</c:v>
                </c:pt>
                <c:pt idx="2">
                  <c:v>FY2012</c:v>
                </c:pt>
                <c:pt idx="3">
                  <c:v>FY2013</c:v>
                </c:pt>
                <c:pt idx="4">
                  <c:v>FY2014</c:v>
                </c:pt>
                <c:pt idx="5">
                  <c:v>FY2015</c:v>
                </c:pt>
                <c:pt idx="6">
                  <c:v>FY2016</c:v>
                </c:pt>
                <c:pt idx="7">
                  <c:v>FY2017</c:v>
                </c:pt>
                <c:pt idx="8">
                  <c:v>FY2018</c:v>
                </c:pt>
                <c:pt idx="9">
                  <c:v>FY2019</c:v>
                </c:pt>
                <c:pt idx="10">
                  <c:v>FY2020</c:v>
                </c:pt>
                <c:pt idx="11">
                  <c:v>FY2021</c:v>
                </c:pt>
                <c:pt idx="12">
                  <c:v>FY2022</c:v>
                </c:pt>
              </c:strCache>
            </c:strRef>
          </c:cat>
          <c:val>
            <c:numRef>
              <c:f>Sheet1!$L$10:$X$10</c:f>
              <c:numCache>
                <c:formatCode>General</c:formatCode>
                <c:ptCount val="13"/>
                <c:pt idx="0">
                  <c:v>0</c:v>
                </c:pt>
                <c:pt idx="1">
                  <c:v>8</c:v>
                </c:pt>
                <c:pt idx="2">
                  <c:v>1</c:v>
                </c:pt>
                <c:pt idx="3">
                  <c:v>3</c:v>
                </c:pt>
                <c:pt idx="4">
                  <c:v>8</c:v>
                </c:pt>
                <c:pt idx="5">
                  <c:v>5</c:v>
                </c:pt>
                <c:pt idx="6">
                  <c:v>0</c:v>
                </c:pt>
                <c:pt idx="7">
                  <c:v>0</c:v>
                </c:pt>
                <c:pt idx="8">
                  <c:v>0</c:v>
                </c:pt>
                <c:pt idx="9">
                  <c:v>0</c:v>
                </c:pt>
                <c:pt idx="10" formatCode="0">
                  <c:v>4.5</c:v>
                </c:pt>
                <c:pt idx="11" formatCode="0">
                  <c:v>9</c:v>
                </c:pt>
                <c:pt idx="12" formatCode="_(* #,##0_);_(* \(#,##0\);_(* &quot;-&quot;??_);_(@_)">
                  <c:v>24</c:v>
                </c:pt>
              </c:numCache>
            </c:numRef>
          </c:val>
          <c:smooth val="0"/>
          <c:extLst>
            <c:ext xmlns:c16="http://schemas.microsoft.com/office/drawing/2014/chart" uri="{C3380CC4-5D6E-409C-BE32-E72D297353CC}">
              <c16:uniqueId val="{00000000-69D1-48EC-8E5F-B7D49AEAA99A}"/>
            </c:ext>
          </c:extLst>
        </c:ser>
        <c:dLbls>
          <c:showLegendKey val="0"/>
          <c:showVal val="0"/>
          <c:showCatName val="0"/>
          <c:showSerName val="0"/>
          <c:showPercent val="0"/>
          <c:showBubbleSize val="0"/>
        </c:dLbls>
        <c:smooth val="0"/>
        <c:axId val="83549951"/>
        <c:axId val="83550911"/>
      </c:lineChart>
      <c:catAx>
        <c:axId val="83549951"/>
        <c:scaling>
          <c:orientation val="minMax"/>
        </c:scaling>
        <c:delete val="0"/>
        <c:axPos val="b"/>
        <c:numFmt formatCode="General" sourceLinked="1"/>
        <c:majorTickMark val="none"/>
        <c:minorTickMark val="none"/>
        <c:tickLblPos val="nextTo"/>
        <c:spPr>
          <a:noFill/>
          <a:ln w="9525" cap="flat" cmpd="sng" algn="ctr">
            <a:solidFill>
              <a:srgbClr val="E4A623">
                <a:alpha val="47843"/>
              </a:srgbClr>
            </a:solidFill>
            <a:round/>
          </a:ln>
          <a:effectLst/>
        </c:spPr>
        <c:txPr>
          <a:bodyPr rot="-156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3550911"/>
        <c:crosses val="autoZero"/>
        <c:auto val="1"/>
        <c:lblAlgn val="ctr"/>
        <c:lblOffset val="100"/>
        <c:noMultiLvlLbl val="0"/>
      </c:catAx>
      <c:valAx>
        <c:axId val="83550911"/>
        <c:scaling>
          <c:orientation val="minMax"/>
        </c:scaling>
        <c:delete val="0"/>
        <c:axPos val="l"/>
        <c:majorGridlines>
          <c:spPr>
            <a:ln w="9525" cap="flat" cmpd="sng" algn="ctr">
              <a:solidFill>
                <a:srgbClr val="E4A623">
                  <a:alpha val="50196"/>
                </a:srgb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 Months Late</a:t>
                </a:r>
              </a:p>
            </c:rich>
          </c:tx>
          <c:layout>
            <c:manualLayout>
              <c:xMode val="edge"/>
              <c:yMode val="edge"/>
              <c:x val="0"/>
              <c:y val="0.2846047632136332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3549951"/>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A2F1F-2741-4D8F-9E5E-673304AF7D72}"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F6255-EA04-4F96-BF00-36726294825D}" type="slidenum">
              <a:rPr lang="en-US" smtClean="0"/>
              <a:t>‹#›</a:t>
            </a:fld>
            <a:endParaRPr lang="en-US"/>
          </a:p>
        </p:txBody>
      </p:sp>
    </p:spTree>
    <p:extLst>
      <p:ext uri="{BB962C8B-B14F-4D97-AF65-F5344CB8AC3E}">
        <p14:creationId xmlns:p14="http://schemas.microsoft.com/office/powerpoint/2010/main" val="338258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10</a:t>
            </a:fld>
            <a:endParaRPr lang="en-US"/>
          </a:p>
        </p:txBody>
      </p:sp>
    </p:spTree>
    <p:extLst>
      <p:ext uri="{BB962C8B-B14F-4D97-AF65-F5344CB8AC3E}">
        <p14:creationId xmlns:p14="http://schemas.microsoft.com/office/powerpoint/2010/main" val="405033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13</a:t>
            </a:fld>
            <a:endParaRPr lang="en-US"/>
          </a:p>
        </p:txBody>
      </p:sp>
    </p:spTree>
    <p:extLst>
      <p:ext uri="{BB962C8B-B14F-4D97-AF65-F5344CB8AC3E}">
        <p14:creationId xmlns:p14="http://schemas.microsoft.com/office/powerpoint/2010/main" val="310642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p:cNvSpPr>
            <a:spLocks noGrp="1"/>
          </p:cNvSpPr>
          <p:nvPr>
            <p:ph type="ftr" sz="quarter" idx="11"/>
          </p:nvPr>
        </p:nvSpPr>
        <p:spPr/>
        <p:txBody>
          <a:bodyPr/>
          <a:lstStyle>
            <a:lvl1pPr algn="l">
              <a:defRPr/>
            </a:lvl1pPr>
          </a:lstStyle>
          <a:p>
            <a:r>
              <a:rPr lang="en-US"/>
              <a:t>GFOA &amp; IGFOA Summer Meetings     |    June 27 - July 3, 2025    I    Washington, DC</a:t>
            </a:r>
          </a:p>
        </p:txBody>
      </p:sp>
      <p:sp>
        <p:nvSpPr>
          <p:cNvPr id="9" name="Slide Number Placeholder 8"/>
          <p:cNvSpPr>
            <a:spLocks noGrp="1"/>
          </p:cNvSpPr>
          <p:nvPr>
            <p:ph type="sldNum" sz="quarter" idx="12"/>
          </p:nvPr>
        </p:nvSpPr>
        <p:spPr>
          <a:xfrm>
            <a:off x="252984" y="6291073"/>
            <a:ext cx="524256" cy="566928"/>
          </a:xfrm>
          <a:prstGeom prst="rect">
            <a:avLst/>
          </a:prstGeom>
          <a:solidFill>
            <a:schemeClr val="accent6"/>
          </a:solidFill>
        </p:spPr>
        <p:txBody>
          <a:bodyPr/>
          <a:lstStyle>
            <a:lvl1pPr algn="ctr">
              <a:defRPr sz="1800" b="1">
                <a:solidFill>
                  <a:sysClr val="windowText" lastClr="000000"/>
                </a:solidFill>
              </a:defRPr>
            </a:lvl1pPr>
          </a:lstStyle>
          <a:p>
            <a:fld id="{EE474976-593F-4663-A20C-4470DE3B2CBC}" type="slidenum">
              <a:rPr lang="en-US" smtClean="0"/>
              <a:pPr/>
              <a:t>‹#›</a:t>
            </a:fld>
            <a:endParaRPr lang="en-US"/>
          </a:p>
        </p:txBody>
      </p:sp>
    </p:spTree>
    <p:extLst>
      <p:ext uri="{BB962C8B-B14F-4D97-AF65-F5344CB8AC3E}">
        <p14:creationId xmlns:p14="http://schemas.microsoft.com/office/powerpoint/2010/main" val="421868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89E32D-CE53-4A58-A00B-F9C57BB2AC98}" type="datetime1">
              <a:rPr lang="en-US" smtClean="0"/>
              <a:t>6/3/2025</a:t>
            </a:fld>
            <a:endParaRPr lang="en-US"/>
          </a:p>
        </p:txBody>
      </p:sp>
      <p:sp>
        <p:nvSpPr>
          <p:cNvPr id="6" name="Footer Placeholder 5"/>
          <p:cNvSpPr>
            <a:spLocks noGrp="1"/>
          </p:cNvSpPr>
          <p:nvPr>
            <p:ph type="ftr" sz="quarter" idx="11"/>
          </p:nvPr>
        </p:nvSpPr>
        <p:spPr/>
        <p:txBody>
          <a:bodyPr/>
          <a:lstStyle/>
          <a:p>
            <a:r>
              <a:rPr lang="en-US"/>
              <a:t>GFOA &amp; IGFOA Summer Meetings     |    June 27 - July 3, 2025    I    Washington, DC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228835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351CA01-5813-4851-B9F4-605CFEC354E5}" type="datetime1">
              <a:rPr lang="en-US" smtClean="0"/>
              <a:t>6/3/2025</a:t>
            </a:fld>
            <a:endParaRPr lang="en-US"/>
          </a:p>
        </p:txBody>
      </p:sp>
      <p:sp>
        <p:nvSpPr>
          <p:cNvPr id="6" name="Footer Placeholder 5"/>
          <p:cNvSpPr>
            <a:spLocks noGrp="1"/>
          </p:cNvSpPr>
          <p:nvPr>
            <p:ph type="ftr" sz="quarter" idx="11"/>
          </p:nvPr>
        </p:nvSpPr>
        <p:spPr/>
        <p:txBody>
          <a:bodyPr/>
          <a:lstStyle/>
          <a:p>
            <a:r>
              <a:rPr lang="en-US"/>
              <a:t>GFOA &amp; IGFOA Summer Meetings     |    June 27 - July 3, 2025    I    Washington, DC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249036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86A88A-9B96-4F7C-BC6C-9A77AF4CB02E}" type="datetime1">
              <a:rPr lang="en-US" smtClean="0"/>
              <a:t>6/3/2025</a:t>
            </a:fld>
            <a:endParaRPr lang="en-US"/>
          </a:p>
        </p:txBody>
      </p:sp>
      <p:sp>
        <p:nvSpPr>
          <p:cNvPr id="6" name="Footer Placeholder 5"/>
          <p:cNvSpPr>
            <a:spLocks noGrp="1"/>
          </p:cNvSpPr>
          <p:nvPr>
            <p:ph type="ftr" sz="quarter" idx="11"/>
          </p:nvPr>
        </p:nvSpPr>
        <p:spPr/>
        <p:txBody>
          <a:bodyPr/>
          <a:lstStyle/>
          <a:p>
            <a:r>
              <a:rPr lang="en-US"/>
              <a:t>GFOA &amp; IGFOA Summer Meetings     |    June 27 - July 3, 2025    I    Washington, DC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516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511AEF3-A125-4240-9B50-1D35F515C95D}" type="datetime1">
              <a:rPr lang="en-US" smtClean="0"/>
              <a:t>6/3/2025</a:t>
            </a:fld>
            <a:endParaRPr lang="en-US"/>
          </a:p>
        </p:txBody>
      </p:sp>
      <p:sp>
        <p:nvSpPr>
          <p:cNvPr id="6" name="Footer Placeholder 5"/>
          <p:cNvSpPr>
            <a:spLocks noGrp="1"/>
          </p:cNvSpPr>
          <p:nvPr>
            <p:ph type="ftr" sz="quarter" idx="11"/>
          </p:nvPr>
        </p:nvSpPr>
        <p:spPr/>
        <p:txBody>
          <a:bodyPr/>
          <a:lstStyle/>
          <a:p>
            <a:r>
              <a:rPr lang="en-US"/>
              <a:t>GFOA &amp; IGFOA Summer Meetings     |    June 27 - July 3, 2025    I    Washington, DC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111723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207E6F-4CF5-4EA5-AB2D-A45A794941EE}" type="datetime1">
              <a:rPr lang="en-US" smtClean="0"/>
              <a:t>6/3/2025</a:t>
            </a:fld>
            <a:endParaRPr lang="en-US"/>
          </a:p>
        </p:txBody>
      </p:sp>
      <p:sp>
        <p:nvSpPr>
          <p:cNvPr id="4" name="Footer Placeholder 3"/>
          <p:cNvSpPr>
            <a:spLocks noGrp="1"/>
          </p:cNvSpPr>
          <p:nvPr>
            <p:ph type="ftr" sz="quarter" idx="11"/>
          </p:nvPr>
        </p:nvSpPr>
        <p:spPr/>
        <p:txBody>
          <a:bodyPr/>
          <a:lstStyle/>
          <a:p>
            <a:r>
              <a:rPr lang="en-US"/>
              <a:t>GFOA &amp; IGFOA Summer Meetings     |    June 27 - July 3, 2025    I    Washington, DC</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325237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935417-C292-44AA-8744-57E62182B025}" type="datetime1">
              <a:rPr lang="en-US" smtClean="0"/>
              <a:t>6/3/2025</a:t>
            </a:fld>
            <a:endParaRPr lang="en-US"/>
          </a:p>
        </p:txBody>
      </p:sp>
      <p:sp>
        <p:nvSpPr>
          <p:cNvPr id="4" name="Footer Placeholder 3"/>
          <p:cNvSpPr>
            <a:spLocks noGrp="1"/>
          </p:cNvSpPr>
          <p:nvPr>
            <p:ph type="ftr" sz="quarter" idx="11"/>
          </p:nvPr>
        </p:nvSpPr>
        <p:spPr/>
        <p:txBody>
          <a:bodyPr/>
          <a:lstStyle/>
          <a:p>
            <a:r>
              <a:rPr lang="en-US"/>
              <a:t>GFOA &amp; IGFOA Summer Meetings     |    June 27 - July 3, 2025    I    Washington, DC</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96706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26FA9E-889E-46F9-B6E7-BDDCB50F1C85}" type="datetime1">
              <a:rPr lang="en-US" smtClean="0"/>
              <a:t>6/3/2025</a:t>
            </a:fld>
            <a:endParaRPr lang="en-US"/>
          </a:p>
        </p:txBody>
      </p:sp>
      <p:sp>
        <p:nvSpPr>
          <p:cNvPr id="5" name="Footer Placeholder 4"/>
          <p:cNvSpPr>
            <a:spLocks noGrp="1"/>
          </p:cNvSpPr>
          <p:nvPr>
            <p:ph type="ftr" sz="quarter" idx="11"/>
          </p:nvPr>
        </p:nvSpPr>
        <p:spPr/>
        <p:txBody>
          <a:bodyPr/>
          <a:lstStyle/>
          <a:p>
            <a:r>
              <a:rPr lang="en-US"/>
              <a:t>GFOA &amp; IGFOA Summer Meetings     |    June 27 - July 3, 2025    I    Washington, DC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10816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5441CA-7673-4C0A-9364-6AA8815743FC}" type="datetime1">
              <a:rPr lang="en-US" smtClean="0"/>
              <a:t>6/3/2025</a:t>
            </a:fld>
            <a:endParaRPr lang="en-US"/>
          </a:p>
        </p:txBody>
      </p:sp>
      <p:sp>
        <p:nvSpPr>
          <p:cNvPr id="5" name="Footer Placeholder 4"/>
          <p:cNvSpPr>
            <a:spLocks noGrp="1"/>
          </p:cNvSpPr>
          <p:nvPr>
            <p:ph type="ftr" sz="quarter" idx="11"/>
          </p:nvPr>
        </p:nvSpPr>
        <p:spPr/>
        <p:txBody>
          <a:bodyPr/>
          <a:lstStyle/>
          <a:p>
            <a:r>
              <a:rPr lang="en-US"/>
              <a:t>GFOA &amp; IGFOA Summer Meetings     |    June 27 - July 3, 2025    I    Washington, DC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2761588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3" name="Footer Placeholder 3">
            <a:extLst>
              <a:ext uri="{FF2B5EF4-FFF2-40B4-BE49-F238E27FC236}">
                <a16:creationId xmlns:a16="http://schemas.microsoft.com/office/drawing/2014/main" id="{D04DF49C-7DB7-7BCD-7AF6-915106531FEB}"/>
              </a:ext>
            </a:extLst>
          </p:cNvPr>
          <p:cNvSpPr>
            <a:spLocks noGrp="1"/>
          </p:cNvSpPr>
          <p:nvPr>
            <p:ph type="ftr" sz="quarter" idx="3"/>
          </p:nvPr>
        </p:nvSpPr>
        <p:spPr>
          <a:xfrm>
            <a:off x="937995" y="6467737"/>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18537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503503" y="18255"/>
            <a:ext cx="9688497" cy="924425"/>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4">
            <a:extLst>
              <a:ext uri="{FF2B5EF4-FFF2-40B4-BE49-F238E27FC236}">
                <a16:creationId xmlns:a16="http://schemas.microsoft.com/office/drawing/2014/main" id="{11F22481-3DB3-844D-CDFF-995BA8C37730}"/>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spTree>
    <p:extLst>
      <p:ext uri="{BB962C8B-B14F-4D97-AF65-F5344CB8AC3E}">
        <p14:creationId xmlns:p14="http://schemas.microsoft.com/office/powerpoint/2010/main" val="413232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1907BA5-F48E-4EC8-BFFC-FFC71207875E}" type="datetime1">
              <a:rPr lang="en-US" smtClean="0"/>
              <a:t>6/3/2025</a:t>
            </a:fld>
            <a:endParaRPr lang="en-US"/>
          </a:p>
        </p:txBody>
      </p:sp>
      <p:sp>
        <p:nvSpPr>
          <p:cNvPr id="5" name="Footer Placeholder 4"/>
          <p:cNvSpPr>
            <a:spLocks noGrp="1"/>
          </p:cNvSpPr>
          <p:nvPr>
            <p:ph type="ftr" sz="quarter" idx="11"/>
          </p:nvPr>
        </p:nvSpPr>
        <p:spPr/>
        <p:txBody>
          <a:bodyPr/>
          <a:lstStyle/>
          <a:p>
            <a:r>
              <a:rPr lang="en-US"/>
              <a:t>GFOA &amp; IGFOA Summer Meetings     |    June 27 - July 3, 2025    I    Washington, DC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102402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159B1E-4FE0-4E52-AF9C-A348B1C5CDBF}" type="datetime1">
              <a:rPr lang="en-US" smtClean="0"/>
              <a:t>6/3/2025</a:t>
            </a:fld>
            <a:endParaRPr lang="en-US"/>
          </a:p>
        </p:txBody>
      </p:sp>
      <p:sp>
        <p:nvSpPr>
          <p:cNvPr id="6" name="Footer Placeholder 5"/>
          <p:cNvSpPr>
            <a:spLocks noGrp="1"/>
          </p:cNvSpPr>
          <p:nvPr>
            <p:ph type="ftr" sz="quarter" idx="11"/>
          </p:nvPr>
        </p:nvSpPr>
        <p:spPr/>
        <p:txBody>
          <a:bodyPr/>
          <a:lstStyle/>
          <a:p>
            <a:r>
              <a:rPr lang="en-US"/>
              <a:t>GFOA &amp; IGFOA Summer Meetings     |    June 27 - July 3, 2025    I    Washington, DC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68409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6A453A3-5FBE-455A-8CDF-ABDD67A1E500}" type="datetime1">
              <a:rPr lang="en-US" smtClean="0"/>
              <a:t>6/3/2025</a:t>
            </a:fld>
            <a:endParaRPr lang="en-US"/>
          </a:p>
        </p:txBody>
      </p:sp>
      <p:sp>
        <p:nvSpPr>
          <p:cNvPr id="8" name="Footer Placeholder 7"/>
          <p:cNvSpPr>
            <a:spLocks noGrp="1"/>
          </p:cNvSpPr>
          <p:nvPr>
            <p:ph type="ftr" sz="quarter" idx="11"/>
          </p:nvPr>
        </p:nvSpPr>
        <p:spPr/>
        <p:txBody>
          <a:bodyPr/>
          <a:lstStyle/>
          <a:p>
            <a:r>
              <a:rPr lang="en-US"/>
              <a:t>GFOA &amp; IGFOA Summer Meetings     |    June 27 - July 3, 2025    I    Washington, DC</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175113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A19AE83-ACD1-4A83-B3A4-9E710FB425CE}" type="datetime1">
              <a:rPr lang="en-US" smtClean="0"/>
              <a:t>6/3/2025</a:t>
            </a:fld>
            <a:endParaRPr lang="en-US"/>
          </a:p>
        </p:txBody>
      </p:sp>
      <p:sp>
        <p:nvSpPr>
          <p:cNvPr id="4" name="Footer Placeholder 3"/>
          <p:cNvSpPr>
            <a:spLocks noGrp="1"/>
          </p:cNvSpPr>
          <p:nvPr>
            <p:ph type="ftr" sz="quarter" idx="11"/>
          </p:nvPr>
        </p:nvSpPr>
        <p:spPr/>
        <p:txBody>
          <a:bodyPr/>
          <a:lstStyle/>
          <a:p>
            <a:r>
              <a:rPr lang="en-US"/>
              <a:t>GFOA &amp; IGFOA Summer Meetings     |    June 27 - July 3, 2025    I    Washington, DC</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174689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919EF22-FEB1-4AF2-820E-56286A4962C9}" type="datetime1">
              <a:rPr lang="en-US" smtClean="0"/>
              <a:t>6/3/2025</a:t>
            </a:fld>
            <a:endParaRPr lang="en-US"/>
          </a:p>
        </p:txBody>
      </p:sp>
      <p:sp>
        <p:nvSpPr>
          <p:cNvPr id="3" name="Footer Placeholder 2"/>
          <p:cNvSpPr>
            <a:spLocks noGrp="1"/>
          </p:cNvSpPr>
          <p:nvPr>
            <p:ph type="ftr" sz="quarter" idx="11"/>
          </p:nvPr>
        </p:nvSpPr>
        <p:spPr/>
        <p:txBody>
          <a:bodyPr/>
          <a:lstStyle/>
          <a:p>
            <a:r>
              <a:rPr lang="en-US"/>
              <a:t>GFOA &amp; IGFOA Summer Meetings     |    June 27 - July 3, 2025    I    Washington, DC</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232652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7DE44D-7E69-4128-BF13-89EEF2B6B8A1}" type="datetime1">
              <a:rPr lang="en-US" smtClean="0"/>
              <a:t>6/3/2025</a:t>
            </a:fld>
            <a:endParaRPr lang="en-US"/>
          </a:p>
        </p:txBody>
      </p:sp>
      <p:sp>
        <p:nvSpPr>
          <p:cNvPr id="6" name="Footer Placeholder 5"/>
          <p:cNvSpPr>
            <a:spLocks noGrp="1"/>
          </p:cNvSpPr>
          <p:nvPr>
            <p:ph type="ftr" sz="quarter" idx="11"/>
          </p:nvPr>
        </p:nvSpPr>
        <p:spPr/>
        <p:txBody>
          <a:bodyPr/>
          <a:lstStyle/>
          <a:p>
            <a:r>
              <a:rPr lang="en-US"/>
              <a:t>GFOA &amp; IGFOA Summer Meetings     |    June 27 - July 3, 2025    I    Washington, DC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182503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DA3AC24-2DD2-4C84-B3A0-318ED1B2634E}" type="datetime1">
              <a:rPr lang="en-US" smtClean="0"/>
              <a:t>6/3/2025</a:t>
            </a:fld>
            <a:endParaRPr lang="en-US"/>
          </a:p>
        </p:txBody>
      </p:sp>
      <p:sp>
        <p:nvSpPr>
          <p:cNvPr id="6" name="Footer Placeholder 5"/>
          <p:cNvSpPr>
            <a:spLocks noGrp="1"/>
          </p:cNvSpPr>
          <p:nvPr>
            <p:ph type="ftr" sz="quarter" idx="11"/>
          </p:nvPr>
        </p:nvSpPr>
        <p:spPr/>
        <p:txBody>
          <a:bodyPr/>
          <a:lstStyle/>
          <a:p>
            <a:r>
              <a:rPr lang="en-US"/>
              <a:t>GFOA &amp; IGFOA Summer Meetings     |    June 27 - July 3, 2025    I    Washington, DC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474976-593F-4663-A20C-4470DE3B2CBC}" type="slidenum">
              <a:rPr lang="en-US" smtClean="0"/>
              <a:t>‹#›</a:t>
            </a:fld>
            <a:endParaRPr lang="en-US"/>
          </a:p>
        </p:txBody>
      </p:sp>
    </p:spTree>
    <p:extLst>
      <p:ext uri="{BB962C8B-B14F-4D97-AF65-F5344CB8AC3E}">
        <p14:creationId xmlns:p14="http://schemas.microsoft.com/office/powerpoint/2010/main" val="417472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9635" y="18255"/>
            <a:ext cx="9992365" cy="9244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310325"/>
            <a:ext cx="10233800" cy="48666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a:solidFill>
                  <a:schemeClr val="tx1"/>
                </a:solidFill>
              </a:rPr>
              <a:t>GFOA &amp; IGFOA Summer Meetings     |    June 27 - July 3, 2025    I    Washington, DC</a:t>
            </a:r>
            <a:endParaRPr lang="pt-BR" dirty="0">
              <a:solidFill>
                <a:schemeClr val="tx1"/>
              </a:solidFill>
            </a:endParaRPr>
          </a:p>
        </p:txBody>
      </p:sp>
      <p:sp>
        <p:nvSpPr>
          <p:cNvPr id="7" name="Slide Number Placeholder 8">
            <a:extLst>
              <a:ext uri="{FF2B5EF4-FFF2-40B4-BE49-F238E27FC236}">
                <a16:creationId xmlns:a16="http://schemas.microsoft.com/office/drawing/2014/main" id="{56CC8D0C-00BA-7AE4-E226-B3A0C33815D7}"/>
              </a:ext>
            </a:extLst>
          </p:cNvPr>
          <p:cNvSpPr txBox="1">
            <a:spLocks/>
          </p:cNvSpPr>
          <p:nvPr userDrawn="1"/>
        </p:nvSpPr>
        <p:spPr>
          <a:xfrm>
            <a:off x="252984" y="6291073"/>
            <a:ext cx="524256" cy="566928"/>
          </a:xfrm>
          <a:prstGeom prst="rect">
            <a:avLst/>
          </a:prstGeom>
          <a:solidFill>
            <a:schemeClr val="accent6"/>
          </a:solidFill>
        </p:spPr>
        <p:txBody>
          <a:bodyPr anchor="ctr" anchorCtr="0"/>
          <a:lstStyle>
            <a:defPPr>
              <a:defRPr lang="en-US"/>
            </a:defPPr>
            <a:lvl1pPr marL="0" algn="ctr" defTabSz="457200" rtl="0" eaLnBrk="1" latinLnBrk="0" hangingPunct="1">
              <a:defRPr sz="1800" b="1" kern="1200">
                <a:solidFill>
                  <a:sysClr val="windowText" lastClr="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474976-593F-4663-A20C-4470DE3B2CBC}" type="slidenum">
              <a:rPr lang="en-US" smtClean="0"/>
              <a:pPr/>
              <a:t>‹#›</a:t>
            </a:fld>
            <a:endParaRPr lang="en-US"/>
          </a:p>
        </p:txBody>
      </p:sp>
      <p:pic>
        <p:nvPicPr>
          <p:cNvPr id="8" name="Picture 7" descr="A green and white logo&#10;&#10;Description automatically generated">
            <a:extLst>
              <a:ext uri="{FF2B5EF4-FFF2-40B4-BE49-F238E27FC236}">
                <a16:creationId xmlns:a16="http://schemas.microsoft.com/office/drawing/2014/main" id="{9E9870BE-5429-2C55-7220-C753B6788DD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2205046" cy="964324"/>
          </a:xfrm>
          <a:prstGeom prst="rect">
            <a:avLst/>
          </a:prstGeom>
        </p:spPr>
      </p:pic>
    </p:spTree>
    <p:extLst>
      <p:ext uri="{BB962C8B-B14F-4D97-AF65-F5344CB8AC3E}">
        <p14:creationId xmlns:p14="http://schemas.microsoft.com/office/powerpoint/2010/main" val="17077749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itiviti.org/performete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tvt.it/a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website&#10;&#10;AI-generated content may be incorrect.">
            <a:extLst>
              <a:ext uri="{FF2B5EF4-FFF2-40B4-BE49-F238E27FC236}">
                <a16:creationId xmlns:a16="http://schemas.microsoft.com/office/drawing/2014/main" id="{7E8A7285-C9B7-C0BE-8BC5-741F2B1B0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0" y="-32658"/>
            <a:ext cx="12286446" cy="6911125"/>
          </a:xfrm>
          <a:prstGeom prst="rect">
            <a:avLst/>
          </a:prstGeom>
        </p:spPr>
      </p:pic>
      <p:sp>
        <p:nvSpPr>
          <p:cNvPr id="2" name="Title 1">
            <a:extLst>
              <a:ext uri="{FF2B5EF4-FFF2-40B4-BE49-F238E27FC236}">
                <a16:creationId xmlns:a16="http://schemas.microsoft.com/office/drawing/2014/main" id="{5E500A67-1435-A28B-01E7-B70D1E1474DC}"/>
              </a:ext>
            </a:extLst>
          </p:cNvPr>
          <p:cNvSpPr>
            <a:spLocks noGrp="1"/>
          </p:cNvSpPr>
          <p:nvPr>
            <p:ph type="ctrTitle"/>
          </p:nvPr>
        </p:nvSpPr>
        <p:spPr>
          <a:xfrm>
            <a:off x="2428875" y="4202878"/>
            <a:ext cx="9144000" cy="1641490"/>
          </a:xfrm>
        </p:spPr>
        <p:txBody>
          <a:bodyPr/>
          <a:lstStyle/>
          <a:p>
            <a:r>
              <a:rPr lang="en-US" dirty="0">
                <a:solidFill>
                  <a:schemeClr val="tx1"/>
                </a:solidFill>
              </a:rPr>
              <a:t>[Your Govt]</a:t>
            </a:r>
          </a:p>
        </p:txBody>
      </p:sp>
      <p:sp>
        <p:nvSpPr>
          <p:cNvPr id="5" name="Footer Placeholder 4">
            <a:extLst>
              <a:ext uri="{FF2B5EF4-FFF2-40B4-BE49-F238E27FC236}">
                <a16:creationId xmlns:a16="http://schemas.microsoft.com/office/drawing/2014/main" id="{228D4B90-9320-1CD5-201B-A59A4BDB70FF}"/>
              </a:ext>
            </a:extLst>
          </p:cNvPr>
          <p:cNvSpPr txBox="1">
            <a:spLocks/>
          </p:cNvSpPr>
          <p:nvPr/>
        </p:nvSpPr>
        <p:spPr>
          <a:xfrm>
            <a:off x="923277" y="6391974"/>
            <a:ext cx="8416032" cy="365125"/>
          </a:xfrm>
          <a:prstGeom prst="rect">
            <a:avLst/>
          </a:prstGeom>
        </p:spPr>
        <p:txBody>
          <a:bodyPr vert="horz" lIns="91440" tIns="45720" rIns="91440" bIns="45720" rtlCol="0" anchor="ctr"/>
          <a:lstStyle>
            <a:defPPr>
              <a:defRPr lang="en-US"/>
            </a:defPPr>
            <a:lvl1pPr marL="0" algn="ctr" defTabSz="457200" rtl="0" eaLnBrk="1" latinLnBrk="0" hangingPunct="1">
              <a:defRPr sz="18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1" dirty="0">
                <a:solidFill>
                  <a:sysClr val="windowText" lastClr="000000"/>
                </a:solidFill>
              </a:rPr>
              <a:t>GFOA &amp; IGFOA Summer Meetings     </a:t>
            </a:r>
            <a:r>
              <a:rPr lang="en-US" dirty="0">
                <a:solidFill>
                  <a:sysClr val="windowText" lastClr="000000"/>
                </a:solidFill>
              </a:rPr>
              <a:t>|    June 27 - July 3, 2025    I    Washington, DC</a:t>
            </a:r>
            <a:endParaRPr lang="pt-BR" dirty="0">
              <a:solidFill>
                <a:sysClr val="windowText" lastClr="000000"/>
              </a:solidFill>
            </a:endParaRPr>
          </a:p>
        </p:txBody>
      </p:sp>
    </p:spTree>
    <p:extLst>
      <p:ext uri="{BB962C8B-B14F-4D97-AF65-F5344CB8AC3E}">
        <p14:creationId xmlns:p14="http://schemas.microsoft.com/office/powerpoint/2010/main" val="110787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13812243"/>
              </p:ext>
            </p:extLst>
          </p:nvPr>
        </p:nvGraphicFramePr>
        <p:xfrm>
          <a:off x="0" y="2"/>
          <a:ext cx="12215750" cy="6149096"/>
        </p:xfrm>
        <a:graphic>
          <a:graphicData uri="http://schemas.openxmlformats.org/drawingml/2006/table">
            <a:tbl>
              <a:tblPr firstRow="1">
                <a:tableStyleId>{912C8C85-51F0-491E-9774-3900AFEF0FD7}</a:tableStyleId>
              </a:tblPr>
              <a:tblGrid>
                <a:gridCol w="2291372">
                  <a:extLst>
                    <a:ext uri="{9D8B030D-6E8A-4147-A177-3AD203B41FA5}">
                      <a16:colId xmlns:a16="http://schemas.microsoft.com/office/drawing/2014/main" val="1477571676"/>
                    </a:ext>
                  </a:extLst>
                </a:gridCol>
                <a:gridCol w="1237578">
                  <a:extLst>
                    <a:ext uri="{9D8B030D-6E8A-4147-A177-3AD203B41FA5}">
                      <a16:colId xmlns:a16="http://schemas.microsoft.com/office/drawing/2014/main" val="3172208435"/>
                    </a:ext>
                  </a:extLst>
                </a:gridCol>
                <a:gridCol w="1005840">
                  <a:extLst>
                    <a:ext uri="{9D8B030D-6E8A-4147-A177-3AD203B41FA5}">
                      <a16:colId xmlns:a16="http://schemas.microsoft.com/office/drawing/2014/main" val="1042492712"/>
                    </a:ext>
                  </a:extLst>
                </a:gridCol>
                <a:gridCol w="1005840">
                  <a:extLst>
                    <a:ext uri="{9D8B030D-6E8A-4147-A177-3AD203B41FA5}">
                      <a16:colId xmlns:a16="http://schemas.microsoft.com/office/drawing/2014/main" val="1751001986"/>
                    </a:ext>
                  </a:extLst>
                </a:gridCol>
                <a:gridCol w="1005840">
                  <a:extLst>
                    <a:ext uri="{9D8B030D-6E8A-4147-A177-3AD203B41FA5}">
                      <a16:colId xmlns:a16="http://schemas.microsoft.com/office/drawing/2014/main" val="964237778"/>
                    </a:ext>
                  </a:extLst>
                </a:gridCol>
                <a:gridCol w="1005840">
                  <a:extLst>
                    <a:ext uri="{9D8B030D-6E8A-4147-A177-3AD203B41FA5}">
                      <a16:colId xmlns:a16="http://schemas.microsoft.com/office/drawing/2014/main" val="2004997261"/>
                    </a:ext>
                  </a:extLst>
                </a:gridCol>
                <a:gridCol w="1005840">
                  <a:extLst>
                    <a:ext uri="{9D8B030D-6E8A-4147-A177-3AD203B41FA5}">
                      <a16:colId xmlns:a16="http://schemas.microsoft.com/office/drawing/2014/main" val="1549518492"/>
                    </a:ext>
                  </a:extLst>
                </a:gridCol>
                <a:gridCol w="2651760">
                  <a:extLst>
                    <a:ext uri="{9D8B030D-6E8A-4147-A177-3AD203B41FA5}">
                      <a16:colId xmlns:a16="http://schemas.microsoft.com/office/drawing/2014/main" val="2985410799"/>
                    </a:ext>
                  </a:extLst>
                </a:gridCol>
                <a:gridCol w="1005840">
                  <a:extLst>
                    <a:ext uri="{9D8B030D-6E8A-4147-A177-3AD203B41FA5}">
                      <a16:colId xmlns:a16="http://schemas.microsoft.com/office/drawing/2014/main" val="1326792434"/>
                    </a:ext>
                  </a:extLst>
                </a:gridCol>
              </a:tblGrid>
              <a:tr h="457200">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u="none" strike="noStrike" dirty="0">
                          <a:solidFill>
                            <a:schemeClr val="bg1"/>
                          </a:solidFill>
                          <a:effectLst/>
                          <a:latin typeface="+mj-lt"/>
                        </a:rPr>
                        <a:t>CASH MANAGEMENT</a:t>
                      </a:r>
                      <a:endParaRPr lang="en-US" sz="2400" b="1" i="0" u="none" strike="noStrike" dirty="0">
                        <a:solidFill>
                          <a:schemeClr val="bg1"/>
                        </a:solidFill>
                        <a:effectLst/>
                        <a:latin typeface="+mj-lt"/>
                        <a:ea typeface="Lato ExtraBold" panose="020F0502020204030203" pitchFamily="34" charset="0"/>
                        <a:cs typeface="Lato ExtraBold" panose="020F0502020204030203" pitchFamily="34" charset="0"/>
                      </a:endParaRPr>
                    </a:p>
                  </a:txBody>
                  <a:tcPr marL="6350" marR="6350" marT="6350" marB="0" anchor="ctr">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fontAlgn="b"/>
                      <a:endParaRPr lang="en-US" sz="1800" b="1" kern="1200" dirty="0">
                        <a:solidFill>
                          <a:schemeClr val="bg1"/>
                        </a:solidFill>
                        <a:latin typeface="+mn-lt"/>
                        <a:ea typeface="+mn-ea"/>
                        <a:cs typeface="+mn-cs"/>
                      </a:endParaRPr>
                    </a:p>
                  </a:txBody>
                  <a:tcPr marL="6350" marR="6350" marT="6350" marB="0" anchor="ctr"/>
                </a:tc>
                <a:tc hMerge="1">
                  <a:txBody>
                    <a:bodyPr/>
                    <a:lstStyle/>
                    <a:p>
                      <a:pPr algn="ctr" fontAlgn="b"/>
                      <a:endParaRPr lang="en-US" sz="1800" b="1" kern="1200" dirty="0">
                        <a:solidFill>
                          <a:schemeClr val="bg1"/>
                        </a:solidFill>
                        <a:latin typeface="+mn-lt"/>
                        <a:ea typeface="+mn-ea"/>
                        <a:cs typeface="+mn-cs"/>
                      </a:endParaRPr>
                    </a:p>
                  </a:txBody>
                  <a:tcPr marL="6350" marR="6350" marT="6350" marB="0" anchor="ctr"/>
                </a:tc>
                <a:tc hMerge="1">
                  <a:txBody>
                    <a:bodyPr/>
                    <a:lstStyle/>
                    <a:p>
                      <a:pPr algn="ctr" fontAlgn="b"/>
                      <a:endParaRPr lang="en-US" sz="1800" b="1" kern="1200" dirty="0">
                        <a:solidFill>
                          <a:schemeClr val="bg1"/>
                        </a:solidFill>
                        <a:latin typeface="+mn-lt"/>
                        <a:ea typeface="+mn-ea"/>
                        <a:cs typeface="+mn-cs"/>
                      </a:endParaRPr>
                    </a:p>
                  </a:txBody>
                  <a:tcPr marL="6350" marR="6350" marT="6350" marB="0" anchor="ctr"/>
                </a:tc>
                <a:tc hMerge="1">
                  <a:txBody>
                    <a:bodyPr/>
                    <a:lstStyle/>
                    <a:p>
                      <a:pPr algn="ctr" fontAlgn="b"/>
                      <a:endParaRPr lang="en-US" sz="1800" b="1" kern="1200" dirty="0">
                        <a:solidFill>
                          <a:schemeClr val="bg1"/>
                        </a:solidFill>
                        <a:latin typeface="+mn-lt"/>
                        <a:ea typeface="+mn-ea"/>
                        <a:cs typeface="+mn-cs"/>
                      </a:endParaRPr>
                    </a:p>
                  </a:txBody>
                  <a:tcPr marL="6350" marR="6350" marT="6350" marB="0" anchor="ctr"/>
                </a:tc>
                <a:tc hMerge="1">
                  <a:txBody>
                    <a:bodyPr/>
                    <a:lstStyle/>
                    <a:p>
                      <a:pPr algn="ctr" fontAlgn="b"/>
                      <a:endParaRPr lang="en-US" sz="1800" b="1" kern="1200" dirty="0">
                        <a:solidFill>
                          <a:schemeClr val="bg1"/>
                        </a:solidFill>
                        <a:latin typeface="+mn-lt"/>
                        <a:ea typeface="+mn-ea"/>
                        <a:cs typeface="+mn-cs"/>
                      </a:endParaRPr>
                    </a:p>
                  </a:txBody>
                  <a:tcPr marL="6350" marR="6350" marT="6350" marB="0" anchor="ctr"/>
                </a:tc>
                <a:tc hMerge="1">
                  <a:txBody>
                    <a:bodyPr/>
                    <a:lstStyle/>
                    <a:p>
                      <a:pPr algn="ctr" fontAlgn="b"/>
                      <a:endParaRPr lang="en-US" sz="1800" b="1" kern="1200" dirty="0">
                        <a:solidFill>
                          <a:schemeClr val="bg1"/>
                        </a:solidFill>
                        <a:latin typeface="+mn-lt"/>
                        <a:ea typeface="+mn-ea"/>
                        <a:cs typeface="+mn-cs"/>
                      </a:endParaRPr>
                    </a:p>
                  </a:txBody>
                  <a:tcPr marL="6350" marR="6350" marT="6350" marB="0" anchor="ctr"/>
                </a:tc>
                <a:tc hMerge="1">
                  <a:txBody>
                    <a:bodyPr/>
                    <a:lstStyle/>
                    <a:p>
                      <a:pPr algn="ctr" fontAlgn="b"/>
                      <a:endParaRPr lang="en-US" sz="1800" b="1" kern="1200" dirty="0">
                        <a:solidFill>
                          <a:schemeClr val="bg1"/>
                        </a:solidFill>
                        <a:latin typeface="+mn-lt"/>
                        <a:ea typeface="+mn-ea"/>
                        <a:cs typeface="+mn-cs"/>
                      </a:endParaRPr>
                    </a:p>
                  </a:txBody>
                  <a:tcPr marL="6350" marR="6350" marT="6350" marB="0" anchor="ctr"/>
                </a:tc>
                <a:tc hMerge="1">
                  <a:txBody>
                    <a:bodyPr/>
                    <a:lstStyle/>
                    <a:p>
                      <a:pPr algn="ctr" fontAlgn="b"/>
                      <a:endParaRPr lang="en-US" sz="1800" b="1" kern="1200" dirty="0">
                        <a:solidFill>
                          <a:schemeClr val="bg1"/>
                        </a:solidFill>
                        <a:latin typeface="+mn-lt"/>
                        <a:ea typeface="+mn-ea"/>
                        <a:cs typeface="+mn-cs"/>
                      </a:endParaRPr>
                    </a:p>
                  </a:txBody>
                  <a:tcPr marL="6350" marR="6350" marT="6350" marB="0" anchor="ctr"/>
                </a:tc>
                <a:extLst>
                  <a:ext uri="{0D108BD9-81ED-4DB2-BD59-A6C34878D82A}">
                    <a16:rowId xmlns:a16="http://schemas.microsoft.com/office/drawing/2014/main" val="2322210203"/>
                  </a:ext>
                </a:extLst>
              </a:tr>
              <a:tr h="1260378">
                <a:tc>
                  <a:txBody>
                    <a:bodyPr/>
                    <a:lstStyle/>
                    <a:p>
                      <a:pPr algn="ctr" fontAlgn="ctr"/>
                      <a:r>
                        <a:rPr lang="en-US" sz="1800" b="0" kern="1200" dirty="0">
                          <a:solidFill>
                            <a:schemeClr val="bg1"/>
                          </a:solidFill>
                        </a:rPr>
                        <a:t>(YOUR GOVT) Department of Finance Performance Measures</a:t>
                      </a:r>
                      <a:endParaRPr lang="en-US" sz="1800" b="0" kern="1200" dirty="0">
                        <a:solidFill>
                          <a:schemeClr val="bg1"/>
                        </a:solidFill>
                        <a:latin typeface="+mn-lt"/>
                        <a:ea typeface="+mn-ea"/>
                        <a:cs typeface="+mn-cs"/>
                      </a:endParaRPr>
                    </a:p>
                  </a:txBody>
                  <a:tcPr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algn="ctr" fontAlgn="b"/>
                      <a:r>
                        <a:rPr lang="en-US" sz="1800" b="0" kern="1200" dirty="0">
                          <a:solidFill>
                            <a:schemeClr val="bg1"/>
                          </a:solidFill>
                        </a:rPr>
                        <a:t>Target</a:t>
                      </a:r>
                      <a:endParaRPr lang="en-US" sz="1800" b="0" kern="1200" dirty="0">
                        <a:solidFill>
                          <a:schemeClr val="bg1"/>
                        </a:solidFill>
                        <a:latin typeface="+mn-lt"/>
                        <a:ea typeface="+mn-ea"/>
                        <a:cs typeface="+mn-cs"/>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algn="ctr" fontAlgn="b"/>
                      <a:r>
                        <a:rPr lang="en-US" sz="1800" b="0" kern="1200" dirty="0">
                          <a:solidFill>
                            <a:schemeClr val="bg1"/>
                          </a:solidFill>
                        </a:rPr>
                        <a:t>Period</a:t>
                      </a:r>
                      <a:endParaRPr lang="en-US" sz="1800" b="0" kern="1200" dirty="0">
                        <a:solidFill>
                          <a:schemeClr val="bg1"/>
                        </a:solidFill>
                        <a:latin typeface="+mn-lt"/>
                        <a:ea typeface="+mn-ea"/>
                        <a:cs typeface="+mn-cs"/>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algn="ctr" fontAlgn="b"/>
                      <a:r>
                        <a:rPr lang="en-US" sz="1800" b="0" kern="1200" dirty="0">
                          <a:solidFill>
                            <a:schemeClr val="bg1"/>
                          </a:solidFill>
                        </a:rPr>
                        <a:t>Prior </a:t>
                      </a:r>
                      <a:br>
                        <a:rPr lang="en-US" sz="1800" b="0" kern="1200" dirty="0">
                          <a:solidFill>
                            <a:schemeClr val="bg1"/>
                          </a:solidFill>
                        </a:rPr>
                      </a:br>
                      <a:r>
                        <a:rPr lang="en-US" sz="1800" b="0" kern="1200" dirty="0">
                          <a:solidFill>
                            <a:schemeClr val="bg1"/>
                          </a:solidFill>
                        </a:rPr>
                        <a:t>Period  </a:t>
                      </a:r>
                      <a:br>
                        <a:rPr lang="en-US" sz="1800" b="0" kern="1200" dirty="0">
                          <a:solidFill>
                            <a:schemeClr val="bg1"/>
                          </a:solidFill>
                        </a:rPr>
                      </a:br>
                      <a:r>
                        <a:rPr lang="en-US" sz="1800" b="0" kern="1200" dirty="0">
                          <a:solidFill>
                            <a:schemeClr val="bg1"/>
                          </a:solidFill>
                        </a:rPr>
                        <a:t>-2</a:t>
                      </a:r>
                      <a:endParaRPr lang="en-US" sz="1800" b="0" kern="1200" dirty="0">
                        <a:solidFill>
                          <a:schemeClr val="bg1"/>
                        </a:solidFill>
                        <a:latin typeface="+mn-lt"/>
                        <a:ea typeface="+mn-ea"/>
                        <a:cs typeface="+mn-cs"/>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algn="ctr" fontAlgn="b"/>
                      <a:r>
                        <a:rPr lang="en-US" sz="1800" b="0" kern="1200" dirty="0">
                          <a:solidFill>
                            <a:schemeClr val="bg1"/>
                          </a:solidFill>
                        </a:rPr>
                        <a:t>Prior </a:t>
                      </a:r>
                      <a:br>
                        <a:rPr lang="en-US" sz="1800" b="0" kern="1200" dirty="0">
                          <a:solidFill>
                            <a:schemeClr val="bg1"/>
                          </a:solidFill>
                        </a:rPr>
                      </a:br>
                      <a:r>
                        <a:rPr lang="en-US" sz="1800" b="0" kern="1200" dirty="0">
                          <a:solidFill>
                            <a:schemeClr val="bg1"/>
                          </a:solidFill>
                        </a:rPr>
                        <a:t>Period  </a:t>
                      </a:r>
                      <a:br>
                        <a:rPr lang="en-US" sz="1800" b="0" kern="1200" dirty="0">
                          <a:solidFill>
                            <a:schemeClr val="bg1"/>
                          </a:solidFill>
                        </a:rPr>
                      </a:br>
                      <a:r>
                        <a:rPr lang="en-US" sz="1800" b="0" kern="1200" dirty="0">
                          <a:solidFill>
                            <a:schemeClr val="bg1"/>
                          </a:solidFill>
                        </a:rPr>
                        <a:t>-1</a:t>
                      </a:r>
                      <a:endParaRPr lang="en-US" sz="1800" b="0" kern="1200" dirty="0">
                        <a:solidFill>
                          <a:schemeClr val="bg1"/>
                        </a:solidFill>
                        <a:latin typeface="+mn-lt"/>
                        <a:ea typeface="+mn-ea"/>
                        <a:cs typeface="+mn-cs"/>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algn="ctr" fontAlgn="b"/>
                      <a:r>
                        <a:rPr lang="en-US" sz="1800" b="0" kern="1200" dirty="0">
                          <a:solidFill>
                            <a:schemeClr val="bg1"/>
                          </a:solidFill>
                        </a:rPr>
                        <a:t>Current Period</a:t>
                      </a:r>
                      <a:br>
                        <a:rPr lang="en-US" sz="1800" b="0" kern="1200" dirty="0">
                          <a:solidFill>
                            <a:schemeClr val="bg1"/>
                          </a:solidFill>
                        </a:rPr>
                      </a:br>
                      <a:r>
                        <a:rPr lang="en-US" sz="1800" b="0" kern="1200" dirty="0">
                          <a:solidFill>
                            <a:schemeClr val="bg1"/>
                          </a:solidFill>
                        </a:rPr>
                        <a:t>0</a:t>
                      </a:r>
                      <a:endParaRPr lang="en-US" sz="1800" b="0" kern="1200" dirty="0">
                        <a:solidFill>
                          <a:schemeClr val="bg1"/>
                        </a:solidFill>
                        <a:latin typeface="+mn-lt"/>
                        <a:ea typeface="+mn-ea"/>
                        <a:cs typeface="+mn-cs"/>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algn="ctr" fontAlgn="b"/>
                      <a:r>
                        <a:rPr lang="en-US" sz="1800" b="0" kern="1200" dirty="0">
                          <a:solidFill>
                            <a:schemeClr val="bg1"/>
                          </a:solidFill>
                        </a:rPr>
                        <a:t>Trend</a:t>
                      </a:r>
                      <a:endParaRPr lang="en-US" sz="1800" b="0" kern="1200" dirty="0">
                        <a:solidFill>
                          <a:schemeClr val="bg1"/>
                        </a:solidFill>
                        <a:latin typeface="+mn-lt"/>
                        <a:ea typeface="+mn-ea"/>
                        <a:cs typeface="+mn-cs"/>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algn="ctr" fontAlgn="b"/>
                      <a:r>
                        <a:rPr lang="en-US" sz="1800" b="0" kern="1200" dirty="0">
                          <a:solidFill>
                            <a:schemeClr val="bg1"/>
                          </a:solidFill>
                        </a:rPr>
                        <a:t>Notes</a:t>
                      </a:r>
                      <a:endParaRPr lang="en-US" sz="1800" b="0" kern="1200" dirty="0">
                        <a:solidFill>
                          <a:schemeClr val="bg1"/>
                        </a:solidFill>
                        <a:latin typeface="+mn-lt"/>
                        <a:ea typeface="+mn-ea"/>
                        <a:cs typeface="+mn-cs"/>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tc>
                  <a:txBody>
                    <a:bodyPr/>
                    <a:lstStyle/>
                    <a:p>
                      <a:pPr algn="ctr" fontAlgn="b"/>
                      <a:r>
                        <a:rPr lang="en-US" sz="1800" b="0" kern="1200" dirty="0">
                          <a:solidFill>
                            <a:schemeClr val="bg1"/>
                          </a:solidFill>
                        </a:rPr>
                        <a:t>Audit </a:t>
                      </a:r>
                      <a:br>
                        <a:rPr lang="en-US" sz="1800" b="0" kern="1200" dirty="0">
                          <a:solidFill>
                            <a:schemeClr val="bg1"/>
                          </a:solidFill>
                        </a:rPr>
                      </a:br>
                      <a:r>
                        <a:rPr lang="en-US" sz="1800" b="0" kern="1200" dirty="0">
                          <a:solidFill>
                            <a:schemeClr val="bg1"/>
                          </a:solidFill>
                        </a:rPr>
                        <a:t>Issue?</a:t>
                      </a:r>
                      <a:endParaRPr lang="en-US" sz="1800" b="0" kern="1200" dirty="0">
                        <a:solidFill>
                          <a:schemeClr val="bg1"/>
                        </a:solidFill>
                        <a:latin typeface="+mn-lt"/>
                        <a:ea typeface="+mn-ea"/>
                        <a:cs typeface="+mn-cs"/>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351201508"/>
                  </a:ext>
                </a:extLst>
              </a:tr>
              <a:tr h="2215759">
                <a:tc>
                  <a:txBody>
                    <a:bodyPr/>
                    <a:lstStyle/>
                    <a:p>
                      <a:pPr algn="l" rtl="0" fontAlgn="ctr"/>
                      <a:r>
                        <a:rPr lang="en-US" dirty="0"/>
                        <a:t>Reduction in overdue travel advances </a:t>
                      </a:r>
                    </a:p>
                  </a:txBody>
                  <a:tcPr marL="18288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____% reduction from prior period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err="1"/>
                        <a:t>Mntly</a:t>
                      </a: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en-US" dirty="0"/>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631474286"/>
                  </a:ext>
                </a:extLst>
              </a:tr>
              <a:tr h="2215759">
                <a:tc>
                  <a:txBody>
                    <a:bodyPr/>
                    <a:lstStyle/>
                    <a:p>
                      <a:pPr algn="l" rtl="0" fontAlgn="ctr"/>
                      <a:r>
                        <a:rPr lang="en-US" dirty="0"/>
                        <a:t>Revenue Estimates within target %</a:t>
                      </a:r>
                    </a:p>
                  </a:txBody>
                  <a:tcPr marL="18288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____% over or under estimated revenues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dirty="0" err="1"/>
                        <a:t>Qtrly</a:t>
                      </a:r>
                      <a:r>
                        <a:rPr lang="en-US" dirty="0"/>
                        <a:t> or Annual?</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fontAlgn="b"/>
                      <a:r>
                        <a:rPr lang="en-US" dirty="0"/>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897600295"/>
                  </a:ext>
                </a:extLst>
              </a:tr>
            </a:tbl>
          </a:graphicData>
        </a:graphic>
      </p:graphicFrame>
      <p:sp>
        <p:nvSpPr>
          <p:cNvPr id="2" name="TextBox 1"/>
          <p:cNvSpPr txBox="1"/>
          <p:nvPr/>
        </p:nvSpPr>
        <p:spPr>
          <a:xfrm rot="21255438">
            <a:off x="5883083" y="2808376"/>
            <a:ext cx="5982019" cy="707886"/>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Report Year end 2024 and compare to current period as of 3-30-25.  Report OVERDUE advances (not  total).</a:t>
            </a:r>
          </a:p>
        </p:txBody>
      </p:sp>
      <p:sp>
        <p:nvSpPr>
          <p:cNvPr id="3" name="TextBox 2"/>
          <p:cNvSpPr txBox="1"/>
          <p:nvPr/>
        </p:nvSpPr>
        <p:spPr>
          <a:xfrm rot="21248279">
            <a:off x="6310650" y="4115730"/>
            <a:ext cx="5384799" cy="1938992"/>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If your government only estimates revenue on an annual basis, then use FY25 to date, FY23 &amp; FY24.  Otherwise use the most recent 3 quarters.  Indicate which period you are using.  The measure is calculated as the difference between estimated and actual divided by estimated.</a:t>
            </a:r>
          </a:p>
        </p:txBody>
      </p:sp>
      <p:sp>
        <p:nvSpPr>
          <p:cNvPr id="7" name="Footer Placeholder 4">
            <a:extLst>
              <a:ext uri="{FF2B5EF4-FFF2-40B4-BE49-F238E27FC236}">
                <a16:creationId xmlns:a16="http://schemas.microsoft.com/office/drawing/2014/main" id="{F35C2563-6288-9D60-012B-5F2FECBE46DB}"/>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spTree>
    <p:extLst>
      <p:ext uri="{BB962C8B-B14F-4D97-AF65-F5344CB8AC3E}">
        <p14:creationId xmlns:p14="http://schemas.microsoft.com/office/powerpoint/2010/main" val="26558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42729890"/>
              </p:ext>
            </p:extLst>
          </p:nvPr>
        </p:nvGraphicFramePr>
        <p:xfrm>
          <a:off x="2" y="2"/>
          <a:ext cx="12211045" cy="6289495"/>
        </p:xfrm>
        <a:graphic>
          <a:graphicData uri="http://schemas.openxmlformats.org/drawingml/2006/table">
            <a:tbl>
              <a:tblPr/>
              <a:tblGrid>
                <a:gridCol w="2286000">
                  <a:extLst>
                    <a:ext uri="{9D8B030D-6E8A-4147-A177-3AD203B41FA5}">
                      <a16:colId xmlns:a16="http://schemas.microsoft.com/office/drawing/2014/main" val="714596921"/>
                    </a:ext>
                  </a:extLst>
                </a:gridCol>
                <a:gridCol w="1238245">
                  <a:extLst>
                    <a:ext uri="{9D8B030D-6E8A-4147-A177-3AD203B41FA5}">
                      <a16:colId xmlns:a16="http://schemas.microsoft.com/office/drawing/2014/main" val="1518594174"/>
                    </a:ext>
                  </a:extLst>
                </a:gridCol>
                <a:gridCol w="1005840">
                  <a:extLst>
                    <a:ext uri="{9D8B030D-6E8A-4147-A177-3AD203B41FA5}">
                      <a16:colId xmlns:a16="http://schemas.microsoft.com/office/drawing/2014/main" val="3821680163"/>
                    </a:ext>
                  </a:extLst>
                </a:gridCol>
                <a:gridCol w="1005840">
                  <a:extLst>
                    <a:ext uri="{9D8B030D-6E8A-4147-A177-3AD203B41FA5}">
                      <a16:colId xmlns:a16="http://schemas.microsoft.com/office/drawing/2014/main" val="3026283781"/>
                    </a:ext>
                  </a:extLst>
                </a:gridCol>
                <a:gridCol w="1005840">
                  <a:extLst>
                    <a:ext uri="{9D8B030D-6E8A-4147-A177-3AD203B41FA5}">
                      <a16:colId xmlns:a16="http://schemas.microsoft.com/office/drawing/2014/main" val="894894567"/>
                    </a:ext>
                  </a:extLst>
                </a:gridCol>
                <a:gridCol w="1005840">
                  <a:extLst>
                    <a:ext uri="{9D8B030D-6E8A-4147-A177-3AD203B41FA5}">
                      <a16:colId xmlns:a16="http://schemas.microsoft.com/office/drawing/2014/main" val="653561531"/>
                    </a:ext>
                  </a:extLst>
                </a:gridCol>
                <a:gridCol w="1005840">
                  <a:extLst>
                    <a:ext uri="{9D8B030D-6E8A-4147-A177-3AD203B41FA5}">
                      <a16:colId xmlns:a16="http://schemas.microsoft.com/office/drawing/2014/main" val="1634872641"/>
                    </a:ext>
                  </a:extLst>
                </a:gridCol>
                <a:gridCol w="2651760">
                  <a:extLst>
                    <a:ext uri="{9D8B030D-6E8A-4147-A177-3AD203B41FA5}">
                      <a16:colId xmlns:a16="http://schemas.microsoft.com/office/drawing/2014/main" val="1256220192"/>
                    </a:ext>
                  </a:extLst>
                </a:gridCol>
                <a:gridCol w="1005840">
                  <a:extLst>
                    <a:ext uri="{9D8B030D-6E8A-4147-A177-3AD203B41FA5}">
                      <a16:colId xmlns:a16="http://schemas.microsoft.com/office/drawing/2014/main" val="498772966"/>
                    </a:ext>
                  </a:extLst>
                </a:gridCol>
              </a:tblGrid>
              <a:tr h="457200">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dirty="0">
                          <a:solidFill>
                            <a:schemeClr val="bg1"/>
                          </a:solidFill>
                          <a:latin typeface="+mj-lt"/>
                        </a:rPr>
                        <a:t>GRANTS MANAGEMENT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1894590426"/>
                  </a:ext>
                </a:extLst>
              </a:tr>
              <a:tr h="1279072">
                <a:tc>
                  <a:txBody>
                    <a:bodyPr/>
                    <a:lstStyle/>
                    <a:p>
                      <a:pPr algn="ctr" fontAlgn="ctr"/>
                      <a:r>
                        <a:rPr lang="en-US" b="0" dirty="0">
                          <a:solidFill>
                            <a:schemeClr val="bg1"/>
                          </a:solidFill>
                        </a:rPr>
                        <a:t> (YOUR GOVT) </a:t>
                      </a:r>
                      <a:br>
                        <a:rPr lang="en-US" b="0" dirty="0">
                          <a:solidFill>
                            <a:schemeClr val="bg1"/>
                          </a:solidFill>
                        </a:rPr>
                      </a:br>
                      <a:r>
                        <a:rPr lang="en-US" b="0" dirty="0">
                          <a:solidFill>
                            <a:schemeClr val="bg1"/>
                          </a:solidFill>
                        </a:rPr>
                        <a:t>Department of Finance Performance Measures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Target</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Period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Prior Period </a:t>
                      </a:r>
                    </a:p>
                    <a:p>
                      <a:pPr algn="ctr" fontAlgn="b"/>
                      <a:r>
                        <a:rPr lang="en-US" b="0" dirty="0">
                          <a:solidFill>
                            <a:schemeClr val="bg1"/>
                          </a:solidFill>
                        </a:rPr>
                        <a:t>-2</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Prior Period </a:t>
                      </a:r>
                    </a:p>
                    <a:p>
                      <a:pPr algn="ctr" fontAlgn="b"/>
                      <a:r>
                        <a:rPr lang="en-US" b="0" dirty="0">
                          <a:solidFill>
                            <a:schemeClr val="bg1"/>
                          </a:solidFill>
                        </a:rPr>
                        <a:t>-1</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Current Period</a:t>
                      </a:r>
                      <a:br>
                        <a:rPr lang="en-US" b="0" dirty="0">
                          <a:solidFill>
                            <a:schemeClr val="bg1"/>
                          </a:solidFill>
                        </a:rPr>
                      </a:br>
                      <a:r>
                        <a:rPr lang="en-US" b="0" dirty="0">
                          <a:solidFill>
                            <a:schemeClr val="bg1"/>
                          </a:solidFill>
                        </a:rPr>
                        <a:t>0</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Trend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Notes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Audit issue?</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12929511"/>
                  </a:ext>
                </a:extLst>
              </a:tr>
              <a:tr h="1552774">
                <a:tc>
                  <a:txBody>
                    <a:bodyPr/>
                    <a:lstStyle/>
                    <a:p>
                      <a:pPr algn="l" rtl="0" fontAlgn="ctr"/>
                      <a:r>
                        <a:rPr lang="en-US" dirty="0">
                          <a:solidFill>
                            <a:schemeClr val="tx1"/>
                          </a:solidFill>
                        </a:rPr>
                        <a:t>Number of days to process an invoice paid by federal funds</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____days from vendor invoice date to </a:t>
                      </a:r>
                      <a:r>
                        <a:rPr lang="en-US" dirty="0" err="1">
                          <a:solidFill>
                            <a:schemeClr val="tx1"/>
                          </a:solidFill>
                        </a:rPr>
                        <a:t>chk</a:t>
                      </a:r>
                      <a:r>
                        <a:rPr lang="en-US" dirty="0">
                          <a:solidFill>
                            <a:schemeClr val="tx1"/>
                          </a:solidFill>
                        </a:rPr>
                        <a:t> date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Avg over one quarter</a:t>
                      </a:r>
                      <a:endPar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solidFill>
                          <a:schemeClr val="tx1"/>
                        </a:solidFill>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l" fontAlgn="ctr"/>
                      <a:r>
                        <a:rPr lang="en-US" dirty="0">
                          <a:solidFill>
                            <a:schemeClr val="tx1"/>
                          </a:solidFill>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b"/>
                      <a:r>
                        <a:rPr lang="en-US" dirty="0">
                          <a:solidFill>
                            <a:schemeClr val="tx1"/>
                          </a:solidFill>
                        </a:rPr>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378454358"/>
                  </a:ext>
                </a:extLst>
              </a:tr>
              <a:tr h="1552774">
                <a:tc>
                  <a:txBody>
                    <a:bodyPr/>
                    <a:lstStyle/>
                    <a:p>
                      <a:pPr algn="l" rtl="0" fontAlgn="ctr"/>
                      <a:r>
                        <a:rPr lang="en-US" dirty="0">
                          <a:solidFill>
                            <a:schemeClr val="tx1"/>
                          </a:solidFill>
                        </a:rPr>
                        <a:t>Timeliness of SF425 reports </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____% of reports filed on time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a:solidFill>
                            <a:schemeClr val="tx1"/>
                          </a:solidFill>
                        </a:rPr>
                        <a:t>Qtrly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solidFill>
                          <a:schemeClr val="tx1"/>
                        </a:solidFill>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l" fontAlgn="ctr"/>
                      <a:r>
                        <a:rPr lang="en-US" dirty="0">
                          <a:solidFill>
                            <a:schemeClr val="tx1"/>
                          </a:solidFill>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571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b"/>
                      <a:r>
                        <a:rPr lang="en-US" dirty="0">
                          <a:solidFill>
                            <a:schemeClr val="tx1"/>
                          </a:solidFill>
                        </a:rPr>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128538303"/>
                  </a:ext>
                </a:extLst>
              </a:tr>
              <a:tr h="1447675">
                <a:tc>
                  <a:txBody>
                    <a:bodyPr/>
                    <a:lstStyle/>
                    <a:p>
                      <a:pPr algn="l" rtl="0" fontAlgn="ctr"/>
                      <a:r>
                        <a:rPr lang="en-US" dirty="0">
                          <a:solidFill>
                            <a:schemeClr val="tx1"/>
                          </a:solidFill>
                        </a:rPr>
                        <a:t>Reduction in Federal Grant receivables</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defTabSz="914400" fontAlgn="ctr"/>
                      <a:r>
                        <a:rPr lang="en-US" dirty="0">
                          <a:solidFill>
                            <a:schemeClr val="tx1"/>
                          </a:solidFill>
                        </a:rPr>
                        <a:t>___% uncollected federal AR/ total funds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defTabSz="914400" fontAlgn="ctr"/>
                      <a:r>
                        <a:rPr lang="en-US" dirty="0" err="1">
                          <a:solidFill>
                            <a:schemeClr val="tx1"/>
                          </a:solidFill>
                        </a:rPr>
                        <a:t>Qtrly</a:t>
                      </a:r>
                      <a:r>
                        <a:rPr lang="en-US" dirty="0">
                          <a:solidFill>
                            <a:schemeClr val="tx1"/>
                          </a:solidFill>
                        </a:rPr>
                        <a:t> </a:t>
                      </a:r>
                      <a:endPar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solidFill>
                          <a:schemeClr val="tx1"/>
                        </a:solidFill>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b"/>
                      <a:r>
                        <a:rPr lang="en-US" dirty="0">
                          <a:solidFill>
                            <a:schemeClr val="tx1"/>
                          </a:solidFill>
                        </a:rPr>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734532763"/>
                  </a:ext>
                </a:extLst>
              </a:tr>
            </a:tbl>
          </a:graphicData>
        </a:graphic>
      </p:graphicFrame>
      <p:sp>
        <p:nvSpPr>
          <p:cNvPr id="2" name="TextBox 1"/>
          <p:cNvSpPr txBox="1"/>
          <p:nvPr/>
        </p:nvSpPr>
        <p:spPr>
          <a:xfrm rot="21271092">
            <a:off x="5866107" y="1907147"/>
            <a:ext cx="4448066" cy="1110518"/>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Most of you are calculating this measure correctly.  Be sure to provide your target and the measure in prior periods.  </a:t>
            </a:r>
          </a:p>
        </p:txBody>
      </p:sp>
      <p:sp>
        <p:nvSpPr>
          <p:cNvPr id="3" name="TextBox 2"/>
          <p:cNvSpPr txBox="1"/>
          <p:nvPr/>
        </p:nvSpPr>
        <p:spPr>
          <a:xfrm rot="21304488">
            <a:off x="5619176" y="3469750"/>
            <a:ext cx="5684877" cy="1015663"/>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Some federal reports are required to be filed only on an annual basis, however, most are quarterly.  This measure should be calculated every three months.  </a:t>
            </a:r>
          </a:p>
        </p:txBody>
      </p:sp>
      <p:sp>
        <p:nvSpPr>
          <p:cNvPr id="7" name="TextBox 6"/>
          <p:cNvSpPr txBox="1"/>
          <p:nvPr/>
        </p:nvSpPr>
        <p:spPr>
          <a:xfrm rot="21289877">
            <a:off x="4725681" y="5184498"/>
            <a:ext cx="7300417" cy="1015663"/>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The calculation should be fairly straightforward based upon the difference in grant revenue and grant expenditures as of the period being measured.</a:t>
            </a:r>
          </a:p>
        </p:txBody>
      </p:sp>
      <p:sp>
        <p:nvSpPr>
          <p:cNvPr id="4" name="Footer Placeholder 4">
            <a:extLst>
              <a:ext uri="{FF2B5EF4-FFF2-40B4-BE49-F238E27FC236}">
                <a16:creationId xmlns:a16="http://schemas.microsoft.com/office/drawing/2014/main" id="{152FBAD9-EC81-6B59-A193-BA0E24BFB63D}"/>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spTree>
    <p:extLst>
      <p:ext uri="{BB962C8B-B14F-4D97-AF65-F5344CB8AC3E}">
        <p14:creationId xmlns:p14="http://schemas.microsoft.com/office/powerpoint/2010/main" val="242711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45331478"/>
              </p:ext>
            </p:extLst>
          </p:nvPr>
        </p:nvGraphicFramePr>
        <p:xfrm>
          <a:off x="0" y="2"/>
          <a:ext cx="12192001" cy="6187186"/>
        </p:xfrm>
        <a:graphic>
          <a:graphicData uri="http://schemas.openxmlformats.org/drawingml/2006/table">
            <a:tbl>
              <a:tblPr/>
              <a:tblGrid>
                <a:gridCol w="2274627">
                  <a:extLst>
                    <a:ext uri="{9D8B030D-6E8A-4147-A177-3AD203B41FA5}">
                      <a16:colId xmlns:a16="http://schemas.microsoft.com/office/drawing/2014/main" val="714596921"/>
                    </a:ext>
                  </a:extLst>
                </a:gridCol>
                <a:gridCol w="1182806">
                  <a:extLst>
                    <a:ext uri="{9D8B030D-6E8A-4147-A177-3AD203B41FA5}">
                      <a16:colId xmlns:a16="http://schemas.microsoft.com/office/drawing/2014/main" val="1518594174"/>
                    </a:ext>
                  </a:extLst>
                </a:gridCol>
                <a:gridCol w="1000836">
                  <a:extLst>
                    <a:ext uri="{9D8B030D-6E8A-4147-A177-3AD203B41FA5}">
                      <a16:colId xmlns:a16="http://schemas.microsoft.com/office/drawing/2014/main" val="2939012538"/>
                    </a:ext>
                  </a:extLst>
                </a:gridCol>
                <a:gridCol w="1000836">
                  <a:extLst>
                    <a:ext uri="{9D8B030D-6E8A-4147-A177-3AD203B41FA5}">
                      <a16:colId xmlns:a16="http://schemas.microsoft.com/office/drawing/2014/main" val="3026283781"/>
                    </a:ext>
                  </a:extLst>
                </a:gridCol>
                <a:gridCol w="1000836">
                  <a:extLst>
                    <a:ext uri="{9D8B030D-6E8A-4147-A177-3AD203B41FA5}">
                      <a16:colId xmlns:a16="http://schemas.microsoft.com/office/drawing/2014/main" val="894894567"/>
                    </a:ext>
                  </a:extLst>
                </a:gridCol>
                <a:gridCol w="1000836">
                  <a:extLst>
                    <a:ext uri="{9D8B030D-6E8A-4147-A177-3AD203B41FA5}">
                      <a16:colId xmlns:a16="http://schemas.microsoft.com/office/drawing/2014/main" val="653561531"/>
                    </a:ext>
                  </a:extLst>
                </a:gridCol>
                <a:gridCol w="1000836">
                  <a:extLst>
                    <a:ext uri="{9D8B030D-6E8A-4147-A177-3AD203B41FA5}">
                      <a16:colId xmlns:a16="http://schemas.microsoft.com/office/drawing/2014/main" val="2511625105"/>
                    </a:ext>
                  </a:extLst>
                </a:gridCol>
                <a:gridCol w="2729552">
                  <a:extLst>
                    <a:ext uri="{9D8B030D-6E8A-4147-A177-3AD203B41FA5}">
                      <a16:colId xmlns:a16="http://schemas.microsoft.com/office/drawing/2014/main" val="1256220192"/>
                    </a:ext>
                  </a:extLst>
                </a:gridCol>
                <a:gridCol w="1000836">
                  <a:extLst>
                    <a:ext uri="{9D8B030D-6E8A-4147-A177-3AD203B41FA5}">
                      <a16:colId xmlns:a16="http://schemas.microsoft.com/office/drawing/2014/main" val="498772966"/>
                    </a:ext>
                  </a:extLst>
                </a:gridCol>
              </a:tblGrid>
              <a:tr h="457200">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dirty="0">
                          <a:solidFill>
                            <a:schemeClr val="bg1"/>
                          </a:solidFill>
                          <a:latin typeface="+mj-lt"/>
                        </a:rPr>
                        <a:t>CAPACITY BUILDING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1980359237"/>
                  </a:ext>
                </a:extLst>
              </a:tr>
              <a:tr h="1280160">
                <a:tc>
                  <a:txBody>
                    <a:bodyPr/>
                    <a:lstStyle/>
                    <a:p>
                      <a:pPr algn="ctr" fontAlgn="ctr"/>
                      <a:r>
                        <a:rPr lang="en-US" b="0" dirty="0">
                          <a:solidFill>
                            <a:schemeClr val="bg1"/>
                          </a:solidFill>
                        </a:rPr>
                        <a:t> (YOUR GOVT) </a:t>
                      </a:r>
                      <a:br>
                        <a:rPr lang="en-US" b="0" dirty="0">
                          <a:solidFill>
                            <a:schemeClr val="bg1"/>
                          </a:solidFill>
                        </a:rPr>
                      </a:br>
                      <a:r>
                        <a:rPr lang="en-US" b="0" dirty="0">
                          <a:solidFill>
                            <a:schemeClr val="bg1"/>
                          </a:solidFill>
                        </a:rPr>
                        <a:t>Department of Finance Performance Measures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Target</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Period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Prior Period</a:t>
                      </a:r>
                    </a:p>
                    <a:p>
                      <a:pPr algn="ctr" fontAlgn="b"/>
                      <a:r>
                        <a:rPr lang="en-US" b="0" dirty="0">
                          <a:solidFill>
                            <a:schemeClr val="bg1"/>
                          </a:solidFill>
                        </a:rPr>
                        <a:t>-2</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Prior Period</a:t>
                      </a:r>
                    </a:p>
                    <a:p>
                      <a:pPr algn="ctr" fontAlgn="b"/>
                      <a:r>
                        <a:rPr lang="en-US" b="0" dirty="0">
                          <a:solidFill>
                            <a:schemeClr val="bg1"/>
                          </a:solidFill>
                        </a:rPr>
                        <a:t>-1</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Current Period</a:t>
                      </a:r>
                      <a:br>
                        <a:rPr lang="en-US" b="0" dirty="0">
                          <a:solidFill>
                            <a:schemeClr val="bg1"/>
                          </a:solidFill>
                        </a:rPr>
                      </a:br>
                      <a:r>
                        <a:rPr lang="en-US" b="0" dirty="0">
                          <a:solidFill>
                            <a:schemeClr val="bg1"/>
                          </a:solidFill>
                        </a:rPr>
                        <a:t>0</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Trend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Notes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b="0" dirty="0">
                          <a:solidFill>
                            <a:schemeClr val="bg1"/>
                          </a:solidFill>
                        </a:rPr>
                        <a:t>Audit issue?</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12929511"/>
                  </a:ext>
                </a:extLst>
              </a:tr>
              <a:tr h="2224913">
                <a:tc>
                  <a:txBody>
                    <a:bodyPr/>
                    <a:lstStyle/>
                    <a:p>
                      <a:pPr algn="l" rtl="0" fontAlgn="ctr"/>
                      <a:r>
                        <a:rPr lang="en-US" dirty="0">
                          <a:solidFill>
                            <a:schemeClr val="tx1"/>
                          </a:solidFill>
                        </a:rPr>
                        <a:t>Percentage of personnel evaluations completed</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___%</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Annual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solidFill>
                          <a:schemeClr val="tx1"/>
                        </a:solidFill>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l" fontAlgn="ctr"/>
                      <a:r>
                        <a:rPr lang="en-US" dirty="0">
                          <a:solidFill>
                            <a:schemeClr val="tx1"/>
                          </a:solidFill>
                        </a:rPr>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b"/>
                      <a:r>
                        <a:rPr lang="en-US" dirty="0">
                          <a:solidFill>
                            <a:schemeClr val="tx1"/>
                          </a:solidFill>
                        </a:rPr>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378454358"/>
                  </a:ext>
                </a:extLst>
              </a:tr>
              <a:tr h="2224913">
                <a:tc>
                  <a:txBody>
                    <a:bodyPr/>
                    <a:lstStyle/>
                    <a:p>
                      <a:pPr algn="l" rtl="0" fontAlgn="ctr"/>
                      <a:r>
                        <a:rPr lang="en-US" dirty="0">
                          <a:solidFill>
                            <a:schemeClr val="tx1"/>
                          </a:solidFill>
                        </a:rPr>
                        <a:t># of training hours per finance employee</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___</a:t>
                      </a:r>
                      <a:r>
                        <a:rPr lang="en-US" dirty="0" err="1">
                          <a:solidFill>
                            <a:schemeClr val="tx1"/>
                          </a:solidFill>
                        </a:rPr>
                        <a:t>hrs</a:t>
                      </a:r>
                      <a:r>
                        <a:rPr lang="en-US" dirty="0">
                          <a:solidFill>
                            <a:schemeClr val="tx1"/>
                          </a:solidFill>
                        </a:rPr>
                        <a:t> per employee</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Annual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solidFill>
                          <a:schemeClr val="tx1"/>
                        </a:solidFill>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solidFill>
                            <a:schemeClr val="tx1"/>
                          </a:solidFill>
                        </a:rPr>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l" fontAlgn="ctr"/>
                      <a:r>
                        <a:rPr lang="en-US" dirty="0">
                          <a:solidFill>
                            <a:schemeClr val="tx1"/>
                          </a:solidFill>
                        </a:rPr>
                        <a:t> </a:t>
                      </a:r>
                    </a:p>
                  </a:txBody>
                  <a:tcPr marL="571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b"/>
                      <a:r>
                        <a:rPr lang="en-US" dirty="0">
                          <a:solidFill>
                            <a:schemeClr val="tx1"/>
                          </a:solidFill>
                        </a:rPr>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128538303"/>
                  </a:ext>
                </a:extLst>
              </a:tr>
            </a:tbl>
          </a:graphicData>
        </a:graphic>
      </p:graphicFrame>
      <p:sp>
        <p:nvSpPr>
          <p:cNvPr id="2" name="TextBox 1"/>
          <p:cNvSpPr txBox="1"/>
          <p:nvPr/>
        </p:nvSpPr>
        <p:spPr>
          <a:xfrm rot="21160696">
            <a:off x="4395005" y="2434846"/>
            <a:ext cx="7554890" cy="707886"/>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You select the range of employees you wish to measure (all of the operations you manage or just finance employees)</a:t>
            </a:r>
          </a:p>
        </p:txBody>
      </p:sp>
      <p:sp>
        <p:nvSpPr>
          <p:cNvPr id="3" name="TextBox 2">
            <a:extLst>
              <a:ext uri="{FF2B5EF4-FFF2-40B4-BE49-F238E27FC236}">
                <a16:creationId xmlns:a16="http://schemas.microsoft.com/office/drawing/2014/main" id="{161AC4DA-C140-4B8E-839B-77792EEBE914}"/>
              </a:ext>
            </a:extLst>
          </p:cNvPr>
          <p:cNvSpPr txBox="1"/>
          <p:nvPr/>
        </p:nvSpPr>
        <p:spPr>
          <a:xfrm rot="21146227">
            <a:off x="5308007" y="4315448"/>
            <a:ext cx="5879690" cy="1015663"/>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This measure should calculate on-line hours as well as in person.  Anyone who attends the GFOA, IGFOA, APIPA should be given credit for those hours</a:t>
            </a:r>
          </a:p>
        </p:txBody>
      </p:sp>
      <p:sp>
        <p:nvSpPr>
          <p:cNvPr id="7" name="Footer Placeholder 4">
            <a:extLst>
              <a:ext uri="{FF2B5EF4-FFF2-40B4-BE49-F238E27FC236}">
                <a16:creationId xmlns:a16="http://schemas.microsoft.com/office/drawing/2014/main" id="{05E6ED8C-54E1-777A-088E-E26546E71830}"/>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spTree>
    <p:extLst>
      <p:ext uri="{BB962C8B-B14F-4D97-AF65-F5344CB8AC3E}">
        <p14:creationId xmlns:p14="http://schemas.microsoft.com/office/powerpoint/2010/main" val="56626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20024418"/>
              </p:ext>
            </p:extLst>
          </p:nvPr>
        </p:nvGraphicFramePr>
        <p:xfrm>
          <a:off x="1" y="0"/>
          <a:ext cx="12192001" cy="6117438"/>
        </p:xfrm>
        <a:graphic>
          <a:graphicData uri="http://schemas.openxmlformats.org/drawingml/2006/table">
            <a:tbl>
              <a:tblPr/>
              <a:tblGrid>
                <a:gridCol w="2274627">
                  <a:extLst>
                    <a:ext uri="{9D8B030D-6E8A-4147-A177-3AD203B41FA5}">
                      <a16:colId xmlns:a16="http://schemas.microsoft.com/office/drawing/2014/main" val="714596921"/>
                    </a:ext>
                  </a:extLst>
                </a:gridCol>
                <a:gridCol w="1182806">
                  <a:extLst>
                    <a:ext uri="{9D8B030D-6E8A-4147-A177-3AD203B41FA5}">
                      <a16:colId xmlns:a16="http://schemas.microsoft.com/office/drawing/2014/main" val="1518594174"/>
                    </a:ext>
                  </a:extLst>
                </a:gridCol>
                <a:gridCol w="1000836">
                  <a:extLst>
                    <a:ext uri="{9D8B030D-6E8A-4147-A177-3AD203B41FA5}">
                      <a16:colId xmlns:a16="http://schemas.microsoft.com/office/drawing/2014/main" val="3678760432"/>
                    </a:ext>
                  </a:extLst>
                </a:gridCol>
                <a:gridCol w="1000836">
                  <a:extLst>
                    <a:ext uri="{9D8B030D-6E8A-4147-A177-3AD203B41FA5}">
                      <a16:colId xmlns:a16="http://schemas.microsoft.com/office/drawing/2014/main" val="610337920"/>
                    </a:ext>
                  </a:extLst>
                </a:gridCol>
                <a:gridCol w="1000836">
                  <a:extLst>
                    <a:ext uri="{9D8B030D-6E8A-4147-A177-3AD203B41FA5}">
                      <a16:colId xmlns:a16="http://schemas.microsoft.com/office/drawing/2014/main" val="894894567"/>
                    </a:ext>
                  </a:extLst>
                </a:gridCol>
                <a:gridCol w="1000836">
                  <a:extLst>
                    <a:ext uri="{9D8B030D-6E8A-4147-A177-3AD203B41FA5}">
                      <a16:colId xmlns:a16="http://schemas.microsoft.com/office/drawing/2014/main" val="613789828"/>
                    </a:ext>
                  </a:extLst>
                </a:gridCol>
                <a:gridCol w="1000836">
                  <a:extLst>
                    <a:ext uri="{9D8B030D-6E8A-4147-A177-3AD203B41FA5}">
                      <a16:colId xmlns:a16="http://schemas.microsoft.com/office/drawing/2014/main" val="2924688926"/>
                    </a:ext>
                  </a:extLst>
                </a:gridCol>
                <a:gridCol w="2729552">
                  <a:extLst>
                    <a:ext uri="{9D8B030D-6E8A-4147-A177-3AD203B41FA5}">
                      <a16:colId xmlns:a16="http://schemas.microsoft.com/office/drawing/2014/main" val="3477356085"/>
                    </a:ext>
                  </a:extLst>
                </a:gridCol>
                <a:gridCol w="1000836">
                  <a:extLst>
                    <a:ext uri="{9D8B030D-6E8A-4147-A177-3AD203B41FA5}">
                      <a16:colId xmlns:a16="http://schemas.microsoft.com/office/drawing/2014/main" val="498772966"/>
                    </a:ext>
                  </a:extLst>
                </a:gridCol>
              </a:tblGrid>
              <a:tr h="445149">
                <a:tc grid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1" dirty="0">
                          <a:solidFill>
                            <a:schemeClr val="bg1"/>
                          </a:solidFill>
                          <a:latin typeface="+mj-lt"/>
                        </a:rPr>
                        <a:t>RECONCILIATION AND INTERNAL CONTROL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a:endParaRPr lang="en-US" sz="1600" dirty="0">
                        <a:latin typeface=""/>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000" b="0" i="0" u="none" strike="noStrike" dirty="0">
                        <a:solidFill>
                          <a:schemeClr val="bg1"/>
                        </a:solidFill>
                        <a:effectLst/>
                        <a:latin typeface=""/>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4217832023"/>
                  </a:ext>
                </a:extLst>
              </a:tr>
              <a:tr h="1280160">
                <a:tc>
                  <a:txBody>
                    <a:bodyPr/>
                    <a:lstStyle/>
                    <a:p>
                      <a:pPr algn="ctr" fontAlgn="ctr"/>
                      <a:r>
                        <a:rPr lang="en-US" dirty="0">
                          <a:solidFill>
                            <a:schemeClr val="bg1"/>
                          </a:solidFill>
                        </a:rPr>
                        <a:t> (YOUR GOVT) Department of Finance Performance Measures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dirty="0">
                          <a:solidFill>
                            <a:schemeClr val="bg1"/>
                          </a:solidFill>
                        </a:rPr>
                        <a:t>Target</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dirty="0">
                          <a:solidFill>
                            <a:schemeClr val="bg1"/>
                          </a:solidFill>
                        </a:rPr>
                        <a:t>Period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dirty="0">
                          <a:solidFill>
                            <a:schemeClr val="bg1"/>
                          </a:solidFill>
                        </a:rPr>
                        <a:t>Prior Period</a:t>
                      </a:r>
                    </a:p>
                    <a:p>
                      <a:pPr algn="ctr" fontAlgn="b"/>
                      <a:r>
                        <a:rPr lang="en-US" dirty="0">
                          <a:solidFill>
                            <a:schemeClr val="bg1"/>
                          </a:solidFill>
                        </a:rPr>
                        <a:t>-2</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dirty="0">
                          <a:solidFill>
                            <a:schemeClr val="bg1"/>
                          </a:solidFill>
                        </a:rPr>
                        <a:t>Prior Period</a:t>
                      </a:r>
                    </a:p>
                    <a:p>
                      <a:pPr algn="ctr" fontAlgn="b"/>
                      <a:r>
                        <a:rPr lang="en-US" dirty="0">
                          <a:solidFill>
                            <a:schemeClr val="bg1"/>
                          </a:solidFill>
                        </a:rPr>
                        <a:t>-1</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dirty="0">
                          <a:solidFill>
                            <a:schemeClr val="bg1"/>
                          </a:solidFill>
                        </a:rPr>
                        <a:t>Current Period</a:t>
                      </a:r>
                      <a:br>
                        <a:rPr lang="en-US" dirty="0">
                          <a:solidFill>
                            <a:schemeClr val="bg1"/>
                          </a:solidFill>
                        </a:rPr>
                      </a:br>
                      <a:r>
                        <a:rPr lang="en-US" dirty="0">
                          <a:solidFill>
                            <a:schemeClr val="bg1"/>
                          </a:solidFill>
                        </a:rPr>
                        <a:t>0</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dirty="0">
                          <a:solidFill>
                            <a:schemeClr val="bg1"/>
                          </a:solidFill>
                        </a:rPr>
                        <a:t>Trend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dirty="0">
                          <a:solidFill>
                            <a:schemeClr val="bg1"/>
                          </a:solidFill>
                        </a:rPr>
                        <a:t>Notes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US" dirty="0">
                          <a:solidFill>
                            <a:schemeClr val="bg1"/>
                          </a:solidFill>
                        </a:rPr>
                        <a:t>Audit issue?</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12929511"/>
                  </a:ext>
                </a:extLst>
              </a:tr>
              <a:tr h="1121718">
                <a:tc>
                  <a:txBody>
                    <a:bodyPr/>
                    <a:lstStyle/>
                    <a:p>
                      <a:pPr algn="l" rtl="0" fontAlgn="ctr"/>
                      <a:r>
                        <a:rPr lang="en-US" dirty="0"/>
                        <a:t>Completion of Fixed Asset Inventory</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100% completed and AJEs posted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Annual or biannual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a:t> </a:t>
                      </a: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l" fontAlgn="ctr"/>
                      <a:r>
                        <a:rPr lang="en-US" dirty="0"/>
                        <a:t> </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b"/>
                      <a:r>
                        <a:rPr lang="en-US" dirty="0"/>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378454358"/>
                  </a:ext>
                </a:extLst>
              </a:tr>
              <a:tr h="1476249">
                <a:tc>
                  <a:txBody>
                    <a:bodyPr/>
                    <a:lstStyle/>
                    <a:p>
                      <a:pPr algn="l" rtl="0" fontAlgn="ctr"/>
                      <a:r>
                        <a:rPr lang="en-US" dirty="0"/>
                        <a:t>Bank Reconciliations completed on a timely basis</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___days after month end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 </a:t>
                      </a:r>
                      <a:r>
                        <a:rPr lang="en-US" dirty="0" err="1"/>
                        <a:t>Mnthly</a:t>
                      </a: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 </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l" fontAlgn="ctr"/>
                      <a:r>
                        <a:rPr lang="en-US" dirty="0"/>
                        <a:t> </a:t>
                      </a:r>
                    </a:p>
                  </a:txBody>
                  <a:tcPr marL="571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b"/>
                      <a:r>
                        <a:rPr lang="en-US" dirty="0"/>
                        <a:t> </a:t>
                      </a:r>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128538303"/>
                  </a:ext>
                </a:extLst>
              </a:tr>
              <a:tr h="1794162">
                <a:tc>
                  <a:txBody>
                    <a:bodyPr/>
                    <a:lstStyle/>
                    <a:p>
                      <a:pPr algn="l" rtl="0" fontAlgn="ctr"/>
                      <a:r>
                        <a:rPr lang="en-US" dirty="0"/>
                        <a:t>Reduction in invalid, outdated encumbrances</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a:t>0% invalid </a:t>
                      </a:r>
                      <a:r>
                        <a:rPr lang="en-US" dirty="0" err="1"/>
                        <a:t>encumb</a:t>
                      </a:r>
                      <a:r>
                        <a:rPr lang="en-US" dirty="0"/>
                        <a:t>.</a:t>
                      </a: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r>
                        <a:rPr lang="en-US" dirty="0" err="1"/>
                        <a:t>Qtrly</a:t>
                      </a: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ctr"/>
                      <a:endParaRPr lang="en-US" dirty="0"/>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fontAlgn="b"/>
                      <a:endParaRPr lang="en-US" dirty="0"/>
                    </a:p>
                  </a:txBody>
                  <a:tcPr marL="6350" marR="6350" marT="6350" marB="0"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484475135"/>
                  </a:ext>
                </a:extLst>
              </a:tr>
            </a:tbl>
          </a:graphicData>
        </a:graphic>
      </p:graphicFrame>
      <p:sp>
        <p:nvSpPr>
          <p:cNvPr id="2" name="TextBox 1"/>
          <p:cNvSpPr txBox="1"/>
          <p:nvPr/>
        </p:nvSpPr>
        <p:spPr>
          <a:xfrm rot="21255987">
            <a:off x="4888838" y="1201130"/>
            <a:ext cx="6654799" cy="1631216"/>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Although most governments require a physical inventory only annually or biannually, it is good to track your progress towards completion.  For instance, you may start the inventory several months or even quarters before year end.  You could track the % of departments which have been completed.</a:t>
            </a:r>
          </a:p>
        </p:txBody>
      </p:sp>
      <p:sp>
        <p:nvSpPr>
          <p:cNvPr id="7" name="TextBox 6"/>
          <p:cNvSpPr txBox="1"/>
          <p:nvPr/>
        </p:nvSpPr>
        <p:spPr>
          <a:xfrm rot="21283894">
            <a:off x="5558442" y="2957524"/>
            <a:ext cx="5315587" cy="1323439"/>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Select your most critical bank accounts: payroll, general fund and grants and measure each of those.  A bank reconciliation is only “completed” once all adjusting entries posted.</a:t>
            </a:r>
          </a:p>
        </p:txBody>
      </p:sp>
      <p:sp>
        <p:nvSpPr>
          <p:cNvPr id="9" name="TextBox 8">
            <a:extLst>
              <a:ext uri="{FF2B5EF4-FFF2-40B4-BE49-F238E27FC236}">
                <a16:creationId xmlns:a16="http://schemas.microsoft.com/office/drawing/2014/main" id="{594D3824-3E21-4671-BD25-459C474A6997}"/>
              </a:ext>
            </a:extLst>
          </p:cNvPr>
          <p:cNvSpPr txBox="1"/>
          <p:nvPr/>
        </p:nvSpPr>
        <p:spPr>
          <a:xfrm rot="21272766">
            <a:off x="4857004" y="4631904"/>
            <a:ext cx="7174083" cy="1397947"/>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One of the new performance measures we agreed upon was to clean up encumbrances.  It is imperative for any government proceeding with a new system implementation and just good accounting practice for everyone.  Tell the group the status of your encumbrance clean up efforts, including the balances before and after the cleanup initiative.</a:t>
            </a:r>
          </a:p>
        </p:txBody>
      </p:sp>
      <p:sp>
        <p:nvSpPr>
          <p:cNvPr id="5" name="Footer Placeholder 4">
            <a:extLst>
              <a:ext uri="{FF2B5EF4-FFF2-40B4-BE49-F238E27FC236}">
                <a16:creationId xmlns:a16="http://schemas.microsoft.com/office/drawing/2014/main" id="{56B414B9-37AB-7173-E552-2103DC9F1F79}"/>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spTree>
    <p:extLst>
      <p:ext uri="{BB962C8B-B14F-4D97-AF65-F5344CB8AC3E}">
        <p14:creationId xmlns:p14="http://schemas.microsoft.com/office/powerpoint/2010/main" val="205887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F3C2ED-D89C-E861-9B2A-3486C1FD02AB}"/>
              </a:ext>
            </a:extLst>
          </p:cNvPr>
          <p:cNvSpPr>
            <a:spLocks noGrp="1"/>
          </p:cNvSpPr>
          <p:nvPr>
            <p:ph type="title"/>
          </p:nvPr>
        </p:nvSpPr>
        <p:spPr/>
        <p:txBody>
          <a:bodyPr>
            <a:normAutofit/>
          </a:bodyPr>
          <a:lstStyle/>
          <a:p>
            <a:r>
              <a:rPr lang="en-US" sz="4800" b="1" dirty="0">
                <a:solidFill>
                  <a:schemeClr val="tx2"/>
                </a:solidFill>
              </a:rPr>
              <a:t>GOVT</a:t>
            </a:r>
            <a:r>
              <a:rPr lang="en-US" sz="4800" b="1" dirty="0"/>
              <a:t> </a:t>
            </a:r>
            <a:r>
              <a:rPr lang="en-US" sz="4800" dirty="0"/>
              <a:t>– Current Audit Status</a:t>
            </a:r>
          </a:p>
        </p:txBody>
      </p:sp>
      <p:sp>
        <p:nvSpPr>
          <p:cNvPr id="11" name="Footer Placeholder 4">
            <a:extLst>
              <a:ext uri="{FF2B5EF4-FFF2-40B4-BE49-F238E27FC236}">
                <a16:creationId xmlns:a16="http://schemas.microsoft.com/office/drawing/2014/main" id="{881010E8-474C-C06D-857B-9D156DD6121E}"/>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graphicFrame>
        <p:nvGraphicFramePr>
          <p:cNvPr id="12" name="Table 5">
            <a:extLst>
              <a:ext uri="{FF2B5EF4-FFF2-40B4-BE49-F238E27FC236}">
                <a16:creationId xmlns:a16="http://schemas.microsoft.com/office/drawing/2014/main" id="{790124D5-E153-0D45-D3B8-9E41E69467FD}"/>
              </a:ext>
            </a:extLst>
          </p:cNvPr>
          <p:cNvGraphicFramePr>
            <a:graphicFrameLocks noGrp="1"/>
          </p:cNvGraphicFramePr>
          <p:nvPr>
            <p:ph idx="1"/>
            <p:extLst>
              <p:ext uri="{D42A27DB-BD31-4B8C-83A1-F6EECF244321}">
                <p14:modId xmlns:p14="http://schemas.microsoft.com/office/powerpoint/2010/main" val="3502418579"/>
              </p:ext>
            </p:extLst>
          </p:nvPr>
        </p:nvGraphicFramePr>
        <p:xfrm>
          <a:off x="381000" y="1133475"/>
          <a:ext cx="11429999" cy="3557602"/>
        </p:xfrm>
        <a:graphic>
          <a:graphicData uri="http://schemas.openxmlformats.org/drawingml/2006/table">
            <a:tbl>
              <a:tblPr firstRow="1" bandRow="1">
                <a:tableStyleId>{912C8C85-51F0-491E-9774-3900AFEF0FD7}</a:tableStyleId>
              </a:tblPr>
              <a:tblGrid>
                <a:gridCol w="255810">
                  <a:extLst>
                    <a:ext uri="{9D8B030D-6E8A-4147-A177-3AD203B41FA5}">
                      <a16:colId xmlns:a16="http://schemas.microsoft.com/office/drawing/2014/main" val="209563097"/>
                    </a:ext>
                  </a:extLst>
                </a:gridCol>
                <a:gridCol w="1201514">
                  <a:extLst>
                    <a:ext uri="{9D8B030D-6E8A-4147-A177-3AD203B41FA5}">
                      <a16:colId xmlns:a16="http://schemas.microsoft.com/office/drawing/2014/main" val="1296795795"/>
                    </a:ext>
                  </a:extLst>
                </a:gridCol>
                <a:gridCol w="2105025">
                  <a:extLst>
                    <a:ext uri="{9D8B030D-6E8A-4147-A177-3AD203B41FA5}">
                      <a16:colId xmlns:a16="http://schemas.microsoft.com/office/drawing/2014/main" val="3133367417"/>
                    </a:ext>
                  </a:extLst>
                </a:gridCol>
                <a:gridCol w="1884045">
                  <a:extLst>
                    <a:ext uri="{9D8B030D-6E8A-4147-A177-3AD203B41FA5}">
                      <a16:colId xmlns:a16="http://schemas.microsoft.com/office/drawing/2014/main" val="3117993165"/>
                    </a:ext>
                  </a:extLst>
                </a:gridCol>
                <a:gridCol w="1994535">
                  <a:extLst>
                    <a:ext uri="{9D8B030D-6E8A-4147-A177-3AD203B41FA5}">
                      <a16:colId xmlns:a16="http://schemas.microsoft.com/office/drawing/2014/main" val="3368147755"/>
                    </a:ext>
                  </a:extLst>
                </a:gridCol>
                <a:gridCol w="1994535">
                  <a:extLst>
                    <a:ext uri="{9D8B030D-6E8A-4147-A177-3AD203B41FA5}">
                      <a16:colId xmlns:a16="http://schemas.microsoft.com/office/drawing/2014/main" val="3223137284"/>
                    </a:ext>
                  </a:extLst>
                </a:gridCol>
                <a:gridCol w="1994535">
                  <a:extLst>
                    <a:ext uri="{9D8B030D-6E8A-4147-A177-3AD203B41FA5}">
                      <a16:colId xmlns:a16="http://schemas.microsoft.com/office/drawing/2014/main" val="226286277"/>
                    </a:ext>
                  </a:extLst>
                </a:gridCol>
              </a:tblGrid>
              <a:tr h="1009650">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ctr"/>
                      <a:r>
                        <a:rPr lang="en-US" sz="1600" dirty="0"/>
                        <a:t>Fiscal Year</a:t>
                      </a:r>
                      <a:endParaRPr lang="en-US" sz="1600" dirty="0">
                        <a:latin typeface=""/>
                        <a:ea typeface="Lato ExtraBold" panose="020F0502020204030203" pitchFamily="34" charset="0"/>
                        <a:cs typeface="Lato ExtraBold" panose="020F0502020204030203" pitchFamily="34" charset="0"/>
                      </a:endParaRPr>
                    </a:p>
                  </a:txBody>
                  <a:tcPr anchor="ctr"/>
                </a:tc>
                <a:tc>
                  <a:txBody>
                    <a:bodyPr/>
                    <a:lstStyle/>
                    <a:p>
                      <a:pPr algn="ctr"/>
                      <a:r>
                        <a:rPr lang="en-US" sz="1600" dirty="0"/>
                        <a:t>Audit Status</a:t>
                      </a:r>
                      <a:br>
                        <a:rPr lang="en-US" sz="1600" dirty="0"/>
                      </a:br>
                      <a:r>
                        <a:rPr lang="en-US" sz="1600" b="0" dirty="0"/>
                        <a:t>(Completed, In-Progress, Not Started)</a:t>
                      </a:r>
                      <a:endParaRPr lang="en-US" sz="1600" b="0" dirty="0">
                        <a:latin typeface=""/>
                        <a:ea typeface="Lato ExtraBold" panose="020F0502020204030203" pitchFamily="34" charset="0"/>
                        <a:cs typeface="Lato ExtraBold" panose="020F0502020204030203" pitchFamily="34" charset="0"/>
                      </a:endParaRPr>
                    </a:p>
                  </a:txBody>
                  <a:tcPr anchor="ctr"/>
                </a:tc>
                <a:tc>
                  <a:txBody>
                    <a:bodyPr/>
                    <a:lstStyle/>
                    <a:p>
                      <a:pPr algn="ctr"/>
                      <a:r>
                        <a:rPr lang="en-US" sz="1600" dirty="0"/>
                        <a:t>Date Issued </a:t>
                      </a:r>
                      <a:br>
                        <a:rPr lang="en-US" sz="1600" dirty="0"/>
                      </a:br>
                      <a:r>
                        <a:rPr lang="en-US" sz="1600" b="0" dirty="0"/>
                        <a:t>(or </a:t>
                      </a:r>
                      <a:r>
                        <a:rPr lang="en-US" sz="1600" b="0" u="sng" dirty="0"/>
                        <a:t>Realistic</a:t>
                      </a:r>
                      <a:br>
                        <a:rPr lang="en-US" sz="1600" b="0" dirty="0"/>
                      </a:br>
                      <a:r>
                        <a:rPr lang="en-US" sz="1600" b="0" dirty="0"/>
                        <a:t>Date Expected)</a:t>
                      </a:r>
                      <a:endParaRPr lang="en-US" sz="1600" b="0" dirty="0">
                        <a:latin typeface=""/>
                        <a:ea typeface="Lato ExtraBold" panose="020F0502020204030203" pitchFamily="34" charset="0"/>
                        <a:cs typeface="Lato ExtraBold" panose="020F0502020204030203" pitchFamily="34" charset="0"/>
                      </a:endParaRPr>
                    </a:p>
                  </a:txBody>
                  <a:tcPr anchor="ctr"/>
                </a:tc>
                <a:tc>
                  <a:txBody>
                    <a:bodyPr/>
                    <a:lstStyle/>
                    <a:p>
                      <a:pPr algn="ctr"/>
                      <a:r>
                        <a:rPr lang="en-US" sz="1600" b="1" kern="1200" dirty="0">
                          <a:solidFill>
                            <a:schemeClr val="bg1"/>
                          </a:solidFill>
                          <a:latin typeface="+mn-lt"/>
                          <a:ea typeface="+mn-ea"/>
                          <a:cs typeface="+mn-cs"/>
                        </a:rPr>
                        <a:t>Number of</a:t>
                      </a:r>
                      <a:br>
                        <a:rPr lang="en-US" sz="1600" b="1" kern="1200" dirty="0">
                          <a:solidFill>
                            <a:schemeClr val="bg1"/>
                          </a:solidFill>
                          <a:latin typeface="+mn-lt"/>
                          <a:ea typeface="+mn-ea"/>
                          <a:cs typeface="+mn-cs"/>
                        </a:rPr>
                      </a:br>
                      <a:r>
                        <a:rPr lang="en-US" sz="1600" b="1" kern="1200" dirty="0">
                          <a:solidFill>
                            <a:schemeClr val="bg1"/>
                          </a:solidFill>
                          <a:latin typeface="+mn-lt"/>
                          <a:ea typeface="+mn-ea"/>
                          <a:cs typeface="+mn-cs"/>
                        </a:rPr>
                        <a:t>Months Late </a:t>
                      </a:r>
                      <a:br>
                        <a:rPr lang="en-US" sz="1600" b="1" kern="1200" dirty="0">
                          <a:solidFill>
                            <a:schemeClr val="bg1"/>
                          </a:solidFill>
                          <a:latin typeface="+mn-lt"/>
                          <a:ea typeface="+mn-ea"/>
                          <a:cs typeface="+mn-cs"/>
                        </a:rPr>
                      </a:br>
                      <a:r>
                        <a:rPr lang="en-US" sz="1600" b="0" kern="1200" dirty="0">
                          <a:solidFill>
                            <a:schemeClr val="bg1"/>
                          </a:solidFill>
                          <a:latin typeface="+mn-lt"/>
                          <a:ea typeface="+mn-ea"/>
                          <a:cs typeface="+mn-cs"/>
                        </a:rPr>
                        <a:t>(as of issuance, or as of June 30, 2025)</a:t>
                      </a:r>
                    </a:p>
                  </a:txBody>
                  <a:tcPr anchor="ctr"/>
                </a:tc>
                <a:tc>
                  <a:txBody>
                    <a:bodyPr/>
                    <a:lstStyle/>
                    <a:p>
                      <a:pPr algn="ctr"/>
                      <a:r>
                        <a:rPr lang="en-US" sz="1600" b="1" kern="1200" dirty="0">
                          <a:solidFill>
                            <a:schemeClr val="bg1"/>
                          </a:solidFill>
                          <a:latin typeface="+mn-lt"/>
                          <a:ea typeface="+mn-ea"/>
                          <a:cs typeface="+mn-cs"/>
                        </a:rPr>
                        <a:t>Date of</a:t>
                      </a:r>
                      <a:br>
                        <a:rPr lang="en-US" sz="1600" b="1" kern="1200" dirty="0">
                          <a:solidFill>
                            <a:schemeClr val="bg1"/>
                          </a:solidFill>
                          <a:latin typeface="+mn-lt"/>
                          <a:ea typeface="+mn-ea"/>
                          <a:cs typeface="+mn-cs"/>
                        </a:rPr>
                      </a:br>
                      <a:r>
                        <a:rPr lang="en-US" sz="1600" b="1" kern="1200" dirty="0">
                          <a:solidFill>
                            <a:schemeClr val="bg1"/>
                          </a:solidFill>
                          <a:latin typeface="+mn-lt"/>
                          <a:ea typeface="+mn-ea"/>
                          <a:cs typeface="+mn-cs"/>
                        </a:rPr>
                        <a:t>Approved</a:t>
                      </a:r>
                      <a:br>
                        <a:rPr lang="en-US" sz="1600" b="1" kern="1200" dirty="0">
                          <a:solidFill>
                            <a:schemeClr val="bg1"/>
                          </a:solidFill>
                          <a:latin typeface="+mn-lt"/>
                          <a:ea typeface="+mn-ea"/>
                          <a:cs typeface="+mn-cs"/>
                        </a:rPr>
                      </a:br>
                      <a:r>
                        <a:rPr lang="en-US" sz="1600" b="1" kern="1200" dirty="0">
                          <a:solidFill>
                            <a:schemeClr val="bg1"/>
                          </a:solidFill>
                          <a:latin typeface="+mn-lt"/>
                          <a:ea typeface="+mn-ea"/>
                          <a:cs typeface="+mn-cs"/>
                        </a:rPr>
                        <a:t>Extension</a:t>
                      </a:r>
                    </a:p>
                  </a:txBody>
                  <a:tcPr anchor="ctr"/>
                </a:tc>
                <a:tc>
                  <a:txBody>
                    <a:bodyPr/>
                    <a:lstStyle/>
                    <a:p>
                      <a:pPr algn="ctr"/>
                      <a:r>
                        <a:rPr lang="en-US" sz="1600" b="1" kern="1200" dirty="0">
                          <a:solidFill>
                            <a:schemeClr val="bg1"/>
                          </a:solidFill>
                          <a:latin typeface="+mn-lt"/>
                          <a:ea typeface="+mn-ea"/>
                          <a:cs typeface="+mn-cs"/>
                        </a:rPr>
                        <a:t>Number of Component Units Behind Schedule</a:t>
                      </a:r>
                    </a:p>
                  </a:txBody>
                  <a:tcPr anchor="ctr"/>
                </a:tc>
                <a:extLst>
                  <a:ext uri="{0D108BD9-81ED-4DB2-BD59-A6C34878D82A}">
                    <a16:rowId xmlns:a16="http://schemas.microsoft.com/office/drawing/2014/main" val="2470226067"/>
                  </a:ext>
                </a:extLst>
              </a:tr>
              <a:tr h="801301">
                <a:tc>
                  <a:txBody>
                    <a:bodyPr/>
                    <a:lstStyle/>
                    <a:p>
                      <a:r>
                        <a:rPr lang="en-US" sz="1600" b="1" dirty="0"/>
                        <a:t>1</a:t>
                      </a:r>
                      <a:endParaRPr lang="en-US" sz="1600" b="1" dirty="0">
                        <a:latin typeface=""/>
                        <a:ea typeface="Lato" panose="020F0502020204030203" pitchFamily="34" charset="0"/>
                        <a:cs typeface="Lato" panose="020F0502020204030203" pitchFamily="34" charset="0"/>
                      </a:endParaRPr>
                    </a:p>
                  </a:txBody>
                  <a:tcPr anchor="ctr"/>
                </a:tc>
                <a:tc>
                  <a:txBody>
                    <a:bodyPr/>
                    <a:lstStyle/>
                    <a:p>
                      <a:pPr algn="ctr"/>
                      <a:r>
                        <a:rPr lang="en-US" sz="1600" b="1" dirty="0">
                          <a:latin typeface=""/>
                          <a:ea typeface="Lato" panose="020F0502020204030203" pitchFamily="34" charset="0"/>
                          <a:cs typeface="Lato" panose="020F0502020204030203" pitchFamily="34" charset="0"/>
                        </a:rPr>
                        <a:t>FY24</a:t>
                      </a: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1585453918"/>
                  </a:ext>
                </a:extLst>
              </a:tr>
              <a:tr h="888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2</a:t>
                      </a:r>
                      <a:endParaRPr lang="en-US" sz="1600" b="1" dirty="0">
                        <a:latin typeface=""/>
                        <a:ea typeface="Lato" panose="020F0502020204030203" pitchFamily="34" charset="0"/>
                        <a:cs typeface="Lato" panose="020F0502020204030203"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
                          <a:ea typeface="Lato" panose="020F0502020204030203" pitchFamily="34" charset="0"/>
                          <a:cs typeface="Lato" panose="020F0502020204030203" pitchFamily="34" charset="0"/>
                        </a:rPr>
                        <a:t>FY23</a:t>
                      </a: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957997796"/>
                  </a:ext>
                </a:extLst>
              </a:tr>
              <a:tr h="801301">
                <a:tc>
                  <a:txBody>
                    <a:bodyPr/>
                    <a:lstStyle/>
                    <a:p>
                      <a:r>
                        <a:rPr lang="en-US" sz="1600" b="1" dirty="0"/>
                        <a:t>3</a:t>
                      </a:r>
                      <a:endParaRPr lang="en-US" sz="1600" b="1" dirty="0">
                        <a:latin typeface=""/>
                        <a:ea typeface="Lato" panose="020F0502020204030203" pitchFamily="34" charset="0"/>
                        <a:cs typeface="Lato" panose="020F0502020204030203" pitchFamily="34" charset="0"/>
                      </a:endParaRPr>
                    </a:p>
                  </a:txBody>
                  <a:tcPr anchor="ctr"/>
                </a:tc>
                <a:tc>
                  <a:txBody>
                    <a:bodyPr/>
                    <a:lstStyle/>
                    <a:p>
                      <a:pPr algn="ctr"/>
                      <a:r>
                        <a:rPr lang="en-US" sz="1600" b="1" dirty="0">
                          <a:latin typeface=""/>
                          <a:ea typeface="Lato" panose="020F0502020204030203" pitchFamily="34" charset="0"/>
                          <a:cs typeface="Lato" panose="020F0502020204030203" pitchFamily="34" charset="0"/>
                        </a:rPr>
                        <a:t>FY22</a:t>
                      </a: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638691576"/>
                  </a:ext>
                </a:extLst>
              </a:tr>
            </a:tbl>
          </a:graphicData>
        </a:graphic>
      </p:graphicFrame>
      <p:graphicFrame>
        <p:nvGraphicFramePr>
          <p:cNvPr id="13" name="Table 12">
            <a:extLst>
              <a:ext uri="{FF2B5EF4-FFF2-40B4-BE49-F238E27FC236}">
                <a16:creationId xmlns:a16="http://schemas.microsoft.com/office/drawing/2014/main" id="{EE7BA9E1-258D-9995-EAFB-7C8EB8C52D61}"/>
              </a:ext>
            </a:extLst>
          </p:cNvPr>
          <p:cNvGraphicFramePr>
            <a:graphicFrameLocks noGrp="1"/>
          </p:cNvGraphicFramePr>
          <p:nvPr>
            <p:extLst>
              <p:ext uri="{D42A27DB-BD31-4B8C-83A1-F6EECF244321}">
                <p14:modId xmlns:p14="http://schemas.microsoft.com/office/powerpoint/2010/main" val="2973652471"/>
              </p:ext>
            </p:extLst>
          </p:nvPr>
        </p:nvGraphicFramePr>
        <p:xfrm>
          <a:off x="381000" y="4881872"/>
          <a:ext cx="5669280" cy="1128403"/>
        </p:xfrm>
        <a:graphic>
          <a:graphicData uri="http://schemas.openxmlformats.org/drawingml/2006/table">
            <a:tbl>
              <a:tblPr firstRow="1" bandRow="1">
                <a:tableStyleId>{912C8C85-51F0-491E-9774-3900AFEF0FD7}</a:tableStyleId>
              </a:tblPr>
              <a:tblGrid>
                <a:gridCol w="5669280">
                  <a:extLst>
                    <a:ext uri="{9D8B030D-6E8A-4147-A177-3AD203B41FA5}">
                      <a16:colId xmlns:a16="http://schemas.microsoft.com/office/drawing/2014/main" val="2494253032"/>
                    </a:ext>
                  </a:extLst>
                </a:gridCol>
              </a:tblGrid>
              <a:tr h="440598">
                <a:tc>
                  <a:txBody>
                    <a:bodyPr/>
                    <a:lstStyle/>
                    <a:p>
                      <a:pPr algn="ctr"/>
                      <a:r>
                        <a:rPr lang="en-US" dirty="0"/>
                        <a:t>Current Audit Firm?</a:t>
                      </a:r>
                    </a:p>
                  </a:txBody>
                  <a:tcPr anchor="ctr"/>
                </a:tc>
                <a:extLst>
                  <a:ext uri="{0D108BD9-81ED-4DB2-BD59-A6C34878D82A}">
                    <a16:rowId xmlns:a16="http://schemas.microsoft.com/office/drawing/2014/main" val="476438982"/>
                  </a:ext>
                </a:extLst>
              </a:tr>
              <a:tr h="687805">
                <a:tc>
                  <a:txBody>
                    <a:bodyPr/>
                    <a:lstStyle/>
                    <a:p>
                      <a:pPr algn="ctr"/>
                      <a:endParaRPr lang="en-US" dirty="0"/>
                    </a:p>
                  </a:txBody>
                  <a:tcPr anchor="ctr"/>
                </a:tc>
                <a:extLst>
                  <a:ext uri="{0D108BD9-81ED-4DB2-BD59-A6C34878D82A}">
                    <a16:rowId xmlns:a16="http://schemas.microsoft.com/office/drawing/2014/main" val="13254920"/>
                  </a:ext>
                </a:extLst>
              </a:tr>
            </a:tbl>
          </a:graphicData>
        </a:graphic>
      </p:graphicFrame>
      <p:graphicFrame>
        <p:nvGraphicFramePr>
          <p:cNvPr id="14" name="Table 13">
            <a:extLst>
              <a:ext uri="{FF2B5EF4-FFF2-40B4-BE49-F238E27FC236}">
                <a16:creationId xmlns:a16="http://schemas.microsoft.com/office/drawing/2014/main" id="{41F76A43-751E-705C-91EE-63E4A3C8883B}"/>
              </a:ext>
            </a:extLst>
          </p:cNvPr>
          <p:cNvGraphicFramePr>
            <a:graphicFrameLocks noGrp="1"/>
          </p:cNvGraphicFramePr>
          <p:nvPr>
            <p:extLst>
              <p:ext uri="{D42A27DB-BD31-4B8C-83A1-F6EECF244321}">
                <p14:modId xmlns:p14="http://schemas.microsoft.com/office/powerpoint/2010/main" val="600289593"/>
              </p:ext>
            </p:extLst>
          </p:nvPr>
        </p:nvGraphicFramePr>
        <p:xfrm>
          <a:off x="6141720" y="4881872"/>
          <a:ext cx="5669280" cy="1128403"/>
        </p:xfrm>
        <a:graphic>
          <a:graphicData uri="http://schemas.openxmlformats.org/drawingml/2006/table">
            <a:tbl>
              <a:tblPr firstRow="1" bandRow="1">
                <a:tableStyleId>{912C8C85-51F0-491E-9774-3900AFEF0FD7}</a:tableStyleId>
              </a:tblPr>
              <a:tblGrid>
                <a:gridCol w="5669280">
                  <a:extLst>
                    <a:ext uri="{9D8B030D-6E8A-4147-A177-3AD203B41FA5}">
                      <a16:colId xmlns:a16="http://schemas.microsoft.com/office/drawing/2014/main" val="350327029"/>
                    </a:ext>
                  </a:extLst>
                </a:gridCol>
              </a:tblGrid>
              <a:tr h="440598">
                <a:tc>
                  <a:txBody>
                    <a:bodyPr/>
                    <a:lstStyle/>
                    <a:p>
                      <a:pPr algn="ctr"/>
                      <a:r>
                        <a:rPr lang="en-US" dirty="0"/>
                        <a:t>Length of Current Contract?</a:t>
                      </a:r>
                    </a:p>
                  </a:txBody>
                  <a:tcPr anchor="ctr"/>
                </a:tc>
                <a:extLst>
                  <a:ext uri="{0D108BD9-81ED-4DB2-BD59-A6C34878D82A}">
                    <a16:rowId xmlns:a16="http://schemas.microsoft.com/office/drawing/2014/main" val="206184392"/>
                  </a:ext>
                </a:extLst>
              </a:tr>
              <a:tr h="687805">
                <a:tc>
                  <a:txBody>
                    <a:bodyPr/>
                    <a:lstStyle/>
                    <a:p>
                      <a:pPr algn="ctr"/>
                      <a:endParaRPr lang="en-US" dirty="0"/>
                    </a:p>
                  </a:txBody>
                  <a:tcPr anchor="ctr"/>
                </a:tc>
                <a:extLst>
                  <a:ext uri="{0D108BD9-81ED-4DB2-BD59-A6C34878D82A}">
                    <a16:rowId xmlns:a16="http://schemas.microsoft.com/office/drawing/2014/main" val="576080056"/>
                  </a:ext>
                </a:extLst>
              </a:tr>
            </a:tbl>
          </a:graphicData>
        </a:graphic>
      </p:graphicFrame>
    </p:spTree>
    <p:extLst>
      <p:ext uri="{BB962C8B-B14F-4D97-AF65-F5344CB8AC3E}">
        <p14:creationId xmlns:p14="http://schemas.microsoft.com/office/powerpoint/2010/main" val="393682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73B3E-B4CA-8299-8159-C2EF1ECAF3D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56BD205-01E4-28E2-4D8B-924115E56BE5}"/>
              </a:ext>
            </a:extLst>
          </p:cNvPr>
          <p:cNvSpPr>
            <a:spLocks noGrp="1"/>
          </p:cNvSpPr>
          <p:nvPr>
            <p:ph type="title"/>
          </p:nvPr>
        </p:nvSpPr>
        <p:spPr/>
        <p:txBody>
          <a:bodyPr>
            <a:normAutofit/>
          </a:bodyPr>
          <a:lstStyle/>
          <a:p>
            <a:r>
              <a:rPr lang="en-US" sz="4800" b="1" dirty="0">
                <a:solidFill>
                  <a:schemeClr val="tx2"/>
                </a:solidFill>
              </a:rPr>
              <a:t>GOVT </a:t>
            </a:r>
            <a:r>
              <a:rPr lang="en-US" sz="4800" dirty="0"/>
              <a:t>– Current Audit Status</a:t>
            </a:r>
          </a:p>
        </p:txBody>
      </p:sp>
      <p:sp>
        <p:nvSpPr>
          <p:cNvPr id="11" name="Footer Placeholder 4">
            <a:extLst>
              <a:ext uri="{FF2B5EF4-FFF2-40B4-BE49-F238E27FC236}">
                <a16:creationId xmlns:a16="http://schemas.microsoft.com/office/drawing/2014/main" id="{D2AD8F98-B9E8-7E48-3C45-5E5B230394C7}"/>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graphicFrame>
        <p:nvGraphicFramePr>
          <p:cNvPr id="12" name="Table 5">
            <a:extLst>
              <a:ext uri="{FF2B5EF4-FFF2-40B4-BE49-F238E27FC236}">
                <a16:creationId xmlns:a16="http://schemas.microsoft.com/office/drawing/2014/main" id="{DB8CDA6B-F518-A7CE-7AD3-849C0F5A2655}"/>
              </a:ext>
            </a:extLst>
          </p:cNvPr>
          <p:cNvGraphicFramePr>
            <a:graphicFrameLocks noGrp="1"/>
          </p:cNvGraphicFramePr>
          <p:nvPr>
            <p:ph idx="1"/>
            <p:extLst>
              <p:ext uri="{D42A27DB-BD31-4B8C-83A1-F6EECF244321}">
                <p14:modId xmlns:p14="http://schemas.microsoft.com/office/powerpoint/2010/main" val="3685137347"/>
              </p:ext>
            </p:extLst>
          </p:nvPr>
        </p:nvGraphicFramePr>
        <p:xfrm>
          <a:off x="380999" y="1152523"/>
          <a:ext cx="11430001" cy="4781552"/>
        </p:xfrm>
        <a:graphic>
          <a:graphicData uri="http://schemas.openxmlformats.org/drawingml/2006/table">
            <a:tbl>
              <a:tblPr firstRow="1" bandRow="1">
                <a:tableStyleId>{912C8C85-51F0-491E-9774-3900AFEF0FD7}</a:tableStyleId>
              </a:tblPr>
              <a:tblGrid>
                <a:gridCol w="324738">
                  <a:extLst>
                    <a:ext uri="{9D8B030D-6E8A-4147-A177-3AD203B41FA5}">
                      <a16:colId xmlns:a16="http://schemas.microsoft.com/office/drawing/2014/main" val="209563097"/>
                    </a:ext>
                  </a:extLst>
                </a:gridCol>
                <a:gridCol w="2844333">
                  <a:extLst>
                    <a:ext uri="{9D8B030D-6E8A-4147-A177-3AD203B41FA5}">
                      <a16:colId xmlns:a16="http://schemas.microsoft.com/office/drawing/2014/main" val="1296795795"/>
                    </a:ext>
                  </a:extLst>
                </a:gridCol>
                <a:gridCol w="1941418">
                  <a:extLst>
                    <a:ext uri="{9D8B030D-6E8A-4147-A177-3AD203B41FA5}">
                      <a16:colId xmlns:a16="http://schemas.microsoft.com/office/drawing/2014/main" val="3133367417"/>
                    </a:ext>
                  </a:extLst>
                </a:gridCol>
                <a:gridCol w="1941418">
                  <a:extLst>
                    <a:ext uri="{9D8B030D-6E8A-4147-A177-3AD203B41FA5}">
                      <a16:colId xmlns:a16="http://schemas.microsoft.com/office/drawing/2014/main" val="3117993165"/>
                    </a:ext>
                  </a:extLst>
                </a:gridCol>
                <a:gridCol w="4378094">
                  <a:extLst>
                    <a:ext uri="{9D8B030D-6E8A-4147-A177-3AD203B41FA5}">
                      <a16:colId xmlns:a16="http://schemas.microsoft.com/office/drawing/2014/main" val="807057022"/>
                    </a:ext>
                  </a:extLst>
                </a:gridCol>
              </a:tblGrid>
              <a:tr h="1069197">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ctr"/>
                      <a:r>
                        <a:rPr lang="en-US" sz="1600" dirty="0"/>
                        <a:t>AUDIT STATUS DATES</a:t>
                      </a:r>
                      <a:endParaRPr lang="en-US" sz="1600" dirty="0">
                        <a:latin typeface=""/>
                        <a:ea typeface="Lato ExtraBold" panose="020F0502020204030203" pitchFamily="34" charset="0"/>
                        <a:cs typeface="Lato ExtraBold" panose="020F0502020204030203" pitchFamily="34" charset="0"/>
                      </a:endParaRPr>
                    </a:p>
                  </a:txBody>
                  <a:tcPr anchor="ctr"/>
                </a:tc>
                <a:tc>
                  <a:txBody>
                    <a:bodyPr/>
                    <a:lstStyle/>
                    <a:p>
                      <a:pPr algn="ctr"/>
                      <a:r>
                        <a:rPr lang="en-US" sz="2000" dirty="0"/>
                        <a:t>FY__</a:t>
                      </a:r>
                      <a:br>
                        <a:rPr lang="en-US" sz="1600" dirty="0"/>
                      </a:br>
                      <a:r>
                        <a:rPr lang="en-US" sz="1600" b="0" dirty="0"/>
                        <a:t>Most Recently </a:t>
                      </a:r>
                      <a:br>
                        <a:rPr lang="en-US" sz="1600" b="0" dirty="0"/>
                      </a:br>
                      <a:r>
                        <a:rPr lang="en-US" sz="1600" b="0" dirty="0"/>
                        <a:t>Completed</a:t>
                      </a:r>
                      <a:endParaRPr lang="en-US" sz="1600" b="0" dirty="0">
                        <a:latin typeface=""/>
                        <a:ea typeface="Lato ExtraBold" panose="020F0502020204030203" pitchFamily="34" charset="0"/>
                        <a:cs typeface="Lato ExtraBold" panose="020F0502020204030203" pitchFamily="34" charset="0"/>
                      </a:endParaRPr>
                    </a:p>
                  </a:txBody>
                  <a:tcPr anchor="ctr"/>
                </a:tc>
                <a:tc>
                  <a:txBody>
                    <a:bodyPr/>
                    <a:lstStyle/>
                    <a:p>
                      <a:pPr algn="ctr"/>
                      <a:r>
                        <a:rPr lang="en-US" sz="2000" dirty="0"/>
                        <a:t>FY__</a:t>
                      </a:r>
                      <a:br>
                        <a:rPr lang="en-US" sz="1600" dirty="0"/>
                      </a:br>
                      <a:r>
                        <a:rPr lang="en-US" sz="1600" b="0" dirty="0"/>
                        <a:t>Currently Under </a:t>
                      </a:r>
                      <a:br>
                        <a:rPr lang="en-US" sz="1600" b="0" dirty="0"/>
                      </a:br>
                      <a:r>
                        <a:rPr lang="en-US" sz="1600" b="0" dirty="0"/>
                        <a:t>Audit</a:t>
                      </a:r>
                      <a:endParaRPr lang="en-US" sz="1600" b="0" dirty="0">
                        <a:latin typeface=""/>
                        <a:ea typeface="Lato ExtraBold" panose="020F0502020204030203" pitchFamily="34" charset="0"/>
                        <a:cs typeface="Lato ExtraBold" panose="020F0502020204030203" pitchFamily="34" charset="0"/>
                      </a:endParaRPr>
                    </a:p>
                  </a:txBody>
                  <a:tcPr anchor="ctr"/>
                </a:tc>
                <a:tc>
                  <a:txBody>
                    <a:bodyPr/>
                    <a:lstStyle/>
                    <a:p>
                      <a:pPr algn="ctr"/>
                      <a:r>
                        <a:rPr lang="en-US" sz="1600" b="0" dirty="0">
                          <a:latin typeface=""/>
                          <a:ea typeface="Lato ExtraBold" panose="020F0502020204030203" pitchFamily="34" charset="0"/>
                          <a:cs typeface="Lato ExtraBold" panose="020F0502020204030203" pitchFamily="34" charset="0"/>
                        </a:rPr>
                        <a:t>Comments</a:t>
                      </a:r>
                    </a:p>
                  </a:txBody>
                  <a:tcPr anchor="ctr"/>
                </a:tc>
                <a:extLst>
                  <a:ext uri="{0D108BD9-81ED-4DB2-BD59-A6C34878D82A}">
                    <a16:rowId xmlns:a16="http://schemas.microsoft.com/office/drawing/2014/main" val="2470226067"/>
                  </a:ext>
                </a:extLst>
              </a:tr>
              <a:tr h="772817">
                <a:tc>
                  <a:txBody>
                    <a:bodyPr/>
                    <a:lstStyle/>
                    <a:p>
                      <a:r>
                        <a:rPr lang="en-US" sz="1600" b="1" dirty="0"/>
                        <a:t>1</a:t>
                      </a:r>
                      <a:endParaRPr lang="en-US" sz="1600" b="1" dirty="0">
                        <a:latin typeface=""/>
                        <a:ea typeface="Lato" panose="020F0502020204030203" pitchFamily="34" charset="0"/>
                        <a:cs typeface="Lato" panose="020F0502020204030203" pitchFamily="34" charset="0"/>
                      </a:endParaRPr>
                    </a:p>
                  </a:txBody>
                  <a:tcPr anchor="ctr"/>
                </a:tc>
                <a:tc>
                  <a:txBody>
                    <a:bodyPr/>
                    <a:lstStyle/>
                    <a:p>
                      <a:r>
                        <a:rPr lang="en-US" sz="1600" b="1" dirty="0"/>
                        <a:t># of Federal Qualifications</a:t>
                      </a:r>
                      <a:endParaRPr lang="en-US" sz="1600" b="1"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725249054"/>
                  </a:ext>
                </a:extLst>
              </a:tr>
              <a:tr h="772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2</a:t>
                      </a:r>
                      <a:endParaRPr lang="en-US" sz="1600" b="1" dirty="0">
                        <a:latin typeface=""/>
                        <a:ea typeface="Lato" panose="020F0502020204030203" pitchFamily="34" charset="0"/>
                        <a:cs typeface="Lato" panose="020F0502020204030203" pitchFamily="34" charset="0"/>
                      </a:endParaRPr>
                    </a:p>
                  </a:txBody>
                  <a:tcPr anchor="ctr"/>
                </a:tc>
                <a:tc>
                  <a:txBody>
                    <a:bodyPr/>
                    <a:lstStyle/>
                    <a:p>
                      <a:r>
                        <a:rPr lang="en-US" sz="1600" b="1" dirty="0"/>
                        <a:t># of Financial Qualifications</a:t>
                      </a:r>
                      <a:endParaRPr lang="en-US" sz="1600" b="1"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107321520"/>
                  </a:ext>
                </a:extLst>
              </a:tr>
              <a:tr h="772817">
                <a:tc>
                  <a:txBody>
                    <a:bodyPr/>
                    <a:lstStyle/>
                    <a:p>
                      <a:r>
                        <a:rPr lang="en-US" sz="1600" b="1" dirty="0"/>
                        <a:t>3</a:t>
                      </a:r>
                      <a:endParaRPr lang="en-US" sz="1600" b="1" dirty="0">
                        <a:latin typeface=""/>
                        <a:ea typeface="Lato" panose="020F0502020204030203" pitchFamily="34" charset="0"/>
                        <a:cs typeface="Lato" panose="020F0502020204030203" pitchFamily="34" charset="0"/>
                      </a:endParaRPr>
                    </a:p>
                  </a:txBody>
                  <a:tcPr anchor="ctr"/>
                </a:tc>
                <a:tc>
                  <a:txBody>
                    <a:bodyPr/>
                    <a:lstStyle/>
                    <a:p>
                      <a:r>
                        <a:rPr lang="en-US" sz="1600" b="1" dirty="0"/>
                        <a:t># of Component Unit Quals</a:t>
                      </a:r>
                      <a:endParaRPr lang="en-US" sz="1600" b="1"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173525880"/>
                  </a:ext>
                </a:extLst>
              </a:tr>
              <a:tr h="1393904">
                <a:tc>
                  <a:txBody>
                    <a:bodyPr/>
                    <a:lstStyle/>
                    <a:p>
                      <a:r>
                        <a:rPr lang="en-US" sz="1600" b="1" dirty="0">
                          <a:latin typeface=""/>
                          <a:ea typeface="Lato" panose="020F0502020204030203" pitchFamily="34" charset="0"/>
                          <a:cs typeface="Lato" panose="020F0502020204030203" pitchFamily="34" charset="0"/>
                        </a:rPr>
                        <a:t>4</a:t>
                      </a:r>
                    </a:p>
                  </a:txBody>
                  <a:tcPr anchor="ctr"/>
                </a:tc>
                <a:tc>
                  <a:txBody>
                    <a:bodyPr/>
                    <a:lstStyle/>
                    <a:p>
                      <a:r>
                        <a:rPr lang="en-US" sz="1600" b="1" kern="1200" dirty="0">
                          <a:solidFill>
                            <a:schemeClr val="tx1"/>
                          </a:solidFill>
                          <a:latin typeface="+mn-lt"/>
                          <a:ea typeface="+mn-ea"/>
                          <a:cs typeface="+mn-cs"/>
                        </a:rPr>
                        <a:t>What was the greatest challenge or lesson learned during the audit?</a:t>
                      </a: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tc>
                  <a:txBody>
                    <a:bodyPr/>
                    <a:lstStyle/>
                    <a:p>
                      <a:pPr algn="ctr"/>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167280661"/>
                  </a:ext>
                </a:extLst>
              </a:tr>
            </a:tbl>
          </a:graphicData>
        </a:graphic>
      </p:graphicFrame>
      <p:grpSp>
        <p:nvGrpSpPr>
          <p:cNvPr id="8" name="Group 7">
            <a:extLst>
              <a:ext uri="{FF2B5EF4-FFF2-40B4-BE49-F238E27FC236}">
                <a16:creationId xmlns:a16="http://schemas.microsoft.com/office/drawing/2014/main" id="{04A961A5-3E92-5B89-527A-1438DC3A5412}"/>
              </a:ext>
            </a:extLst>
          </p:cNvPr>
          <p:cNvGrpSpPr/>
          <p:nvPr/>
        </p:nvGrpSpPr>
        <p:grpSpPr>
          <a:xfrm>
            <a:off x="4325627" y="1457325"/>
            <a:ext cx="4704073" cy="1695450"/>
            <a:chOff x="4325627" y="1457325"/>
            <a:chExt cx="4704073" cy="1695450"/>
          </a:xfrm>
        </p:grpSpPr>
        <p:sp>
          <p:nvSpPr>
            <p:cNvPr id="2" name="TextBox 1">
              <a:extLst>
                <a:ext uri="{FF2B5EF4-FFF2-40B4-BE49-F238E27FC236}">
                  <a16:creationId xmlns:a16="http://schemas.microsoft.com/office/drawing/2014/main" id="{6FD1AF34-F878-C516-86D5-9CC39BCA0705}"/>
                </a:ext>
              </a:extLst>
            </p:cNvPr>
            <p:cNvSpPr txBox="1"/>
            <p:nvPr/>
          </p:nvSpPr>
          <p:spPr>
            <a:xfrm>
              <a:off x="4325627" y="2082701"/>
              <a:ext cx="4704073" cy="1070074"/>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Insert FYs for your most recently completed audit, your current FY audit, then answer  questions in the left-side column for each.</a:t>
              </a:r>
            </a:p>
          </p:txBody>
        </p:sp>
        <p:cxnSp>
          <p:nvCxnSpPr>
            <p:cNvPr id="4" name="Straight Arrow Connector 3">
              <a:extLst>
                <a:ext uri="{FF2B5EF4-FFF2-40B4-BE49-F238E27FC236}">
                  <a16:creationId xmlns:a16="http://schemas.microsoft.com/office/drawing/2014/main" id="{4FD29628-3325-EB4B-5F14-E86B7ABF9671}"/>
                </a:ext>
              </a:extLst>
            </p:cNvPr>
            <p:cNvCxnSpPr/>
            <p:nvPr/>
          </p:nvCxnSpPr>
          <p:spPr>
            <a:xfrm flipH="1" flipV="1">
              <a:off x="4667250" y="1457325"/>
              <a:ext cx="876300" cy="6286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F250B31-6307-B683-1294-7E32DDE13774}"/>
                </a:ext>
              </a:extLst>
            </p:cNvPr>
            <p:cNvCxnSpPr>
              <a:cxnSpLocks/>
            </p:cNvCxnSpPr>
            <p:nvPr/>
          </p:nvCxnSpPr>
          <p:spPr>
            <a:xfrm flipV="1">
              <a:off x="5543550" y="1457325"/>
              <a:ext cx="1104902" cy="6253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713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B0DE-7451-72D9-5735-A9CA9884450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E19D83D-4CCD-17C1-31F3-6FE544A95599}"/>
              </a:ext>
            </a:extLst>
          </p:cNvPr>
          <p:cNvSpPr>
            <a:spLocks noGrp="1"/>
          </p:cNvSpPr>
          <p:nvPr>
            <p:ph type="title"/>
          </p:nvPr>
        </p:nvSpPr>
        <p:spPr/>
        <p:txBody>
          <a:bodyPr>
            <a:normAutofit/>
          </a:bodyPr>
          <a:lstStyle/>
          <a:p>
            <a:r>
              <a:rPr lang="en-US" sz="4800" b="1" dirty="0">
                <a:solidFill>
                  <a:schemeClr val="tx2"/>
                </a:solidFill>
              </a:rPr>
              <a:t>GOVT </a:t>
            </a:r>
            <a:r>
              <a:rPr lang="en-US" sz="4800" dirty="0"/>
              <a:t>– Audit Timeliness Graph</a:t>
            </a:r>
          </a:p>
        </p:txBody>
      </p:sp>
      <p:sp>
        <p:nvSpPr>
          <p:cNvPr id="11" name="Footer Placeholder 4">
            <a:extLst>
              <a:ext uri="{FF2B5EF4-FFF2-40B4-BE49-F238E27FC236}">
                <a16:creationId xmlns:a16="http://schemas.microsoft.com/office/drawing/2014/main" id="{7994D6AD-20F8-7EBC-0E70-F899B2168714}"/>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sp>
        <p:nvSpPr>
          <p:cNvPr id="3" name="Content Placeholder 2">
            <a:extLst>
              <a:ext uri="{FF2B5EF4-FFF2-40B4-BE49-F238E27FC236}">
                <a16:creationId xmlns:a16="http://schemas.microsoft.com/office/drawing/2014/main" id="{18EA403D-87AB-D2C8-CBD5-2054B0C6FFCC}"/>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72D387EB-3822-53EF-B540-D8411CDB546E}"/>
              </a:ext>
            </a:extLst>
          </p:cNvPr>
          <p:cNvSpPr txBox="1"/>
          <p:nvPr/>
        </p:nvSpPr>
        <p:spPr>
          <a:xfrm>
            <a:off x="4744727" y="2225576"/>
            <a:ext cx="6523348" cy="2862322"/>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Provide a graph of your audit completion dates from FY2010 through your most current audit.  If you need help calculating, you may use the data from your AFTER analysis on the latest Performeter (available at </a:t>
            </a:r>
            <a:r>
              <a:rPr lang="en-US" dirty="0">
                <a:hlinkClick r:id="rId2">
                  <a:extLst>
                    <a:ext uri="{A12FA001-AC4F-418D-AE19-62706E023703}">
                      <ahyp:hlinkClr xmlns:ahyp="http://schemas.microsoft.com/office/drawing/2018/hyperlinkcolor" val="tx"/>
                    </a:ext>
                  </a:extLst>
                </a:hlinkClick>
              </a:rPr>
              <a:t>https://pitiviti.org/performeters</a:t>
            </a:r>
            <a:r>
              <a:rPr lang="en-US" dirty="0"/>
              <a:t> The Performeter has the number of months after fiscal year end that the audit was issued.  Subtract 9 from that number to report the number of months late—or update your virtual presentation from April in which you presented this same data.</a:t>
            </a:r>
          </a:p>
        </p:txBody>
      </p:sp>
    </p:spTree>
    <p:extLst>
      <p:ext uri="{BB962C8B-B14F-4D97-AF65-F5344CB8AC3E}">
        <p14:creationId xmlns:p14="http://schemas.microsoft.com/office/powerpoint/2010/main" val="152807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79CCD-4167-A749-BD6D-DC3A9D1C3E6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A75EA6F-467D-E649-BEE1-F9CEF9A82264}"/>
              </a:ext>
            </a:extLst>
          </p:cNvPr>
          <p:cNvSpPr>
            <a:spLocks noGrp="1"/>
          </p:cNvSpPr>
          <p:nvPr>
            <p:ph type="title"/>
          </p:nvPr>
        </p:nvSpPr>
        <p:spPr/>
        <p:txBody>
          <a:bodyPr>
            <a:normAutofit/>
          </a:bodyPr>
          <a:lstStyle/>
          <a:p>
            <a:r>
              <a:rPr lang="en-US" sz="4800" b="1" dirty="0">
                <a:solidFill>
                  <a:schemeClr val="tx2"/>
                </a:solidFill>
              </a:rPr>
              <a:t>GOVT </a:t>
            </a:r>
            <a:r>
              <a:rPr lang="en-US" sz="4800" dirty="0"/>
              <a:t>– Audit Timeliness Graph</a:t>
            </a:r>
          </a:p>
        </p:txBody>
      </p:sp>
      <p:sp>
        <p:nvSpPr>
          <p:cNvPr id="11" name="Footer Placeholder 4">
            <a:extLst>
              <a:ext uri="{FF2B5EF4-FFF2-40B4-BE49-F238E27FC236}">
                <a16:creationId xmlns:a16="http://schemas.microsoft.com/office/drawing/2014/main" id="{3F5A631F-3424-80BA-AD19-85BCDE7E9A32}"/>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graphicFrame>
        <p:nvGraphicFramePr>
          <p:cNvPr id="5" name="Chart 4">
            <a:extLst>
              <a:ext uri="{FF2B5EF4-FFF2-40B4-BE49-F238E27FC236}">
                <a16:creationId xmlns:a16="http://schemas.microsoft.com/office/drawing/2014/main" id="{76160ECA-6477-93BC-37E0-FFB12B664D58}"/>
              </a:ext>
            </a:extLst>
          </p:cNvPr>
          <p:cNvGraphicFramePr>
            <a:graphicFrameLocks/>
          </p:cNvGraphicFramePr>
          <p:nvPr>
            <p:extLst>
              <p:ext uri="{D42A27DB-BD31-4B8C-83A1-F6EECF244321}">
                <p14:modId xmlns:p14="http://schemas.microsoft.com/office/powerpoint/2010/main" val="3477964603"/>
              </p:ext>
            </p:extLst>
          </p:nvPr>
        </p:nvGraphicFramePr>
        <p:xfrm>
          <a:off x="609600" y="1347989"/>
          <a:ext cx="10972800" cy="46386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4586A1E-3666-3CCD-CF04-30330363847B}"/>
              </a:ext>
            </a:extLst>
          </p:cNvPr>
          <p:cNvSpPr txBox="1"/>
          <p:nvPr/>
        </p:nvSpPr>
        <p:spPr>
          <a:xfrm>
            <a:off x="3201677" y="1347989"/>
            <a:ext cx="6523348" cy="776086"/>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This is just a sample timeliness graph which can be deleted and replaced with the graph for your government.</a:t>
            </a:r>
          </a:p>
        </p:txBody>
      </p:sp>
    </p:spTree>
    <p:extLst>
      <p:ext uri="{BB962C8B-B14F-4D97-AF65-F5344CB8AC3E}">
        <p14:creationId xmlns:p14="http://schemas.microsoft.com/office/powerpoint/2010/main" val="47866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511D-0AE3-06C8-F7E1-546826ECC93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2232653-E298-D318-EDA1-A1770D853C6C}"/>
              </a:ext>
            </a:extLst>
          </p:cNvPr>
          <p:cNvSpPr>
            <a:spLocks noGrp="1"/>
          </p:cNvSpPr>
          <p:nvPr>
            <p:ph type="title"/>
          </p:nvPr>
        </p:nvSpPr>
        <p:spPr/>
        <p:txBody>
          <a:bodyPr>
            <a:normAutofit/>
          </a:bodyPr>
          <a:lstStyle/>
          <a:p>
            <a:r>
              <a:rPr lang="en-US" sz="4800" b="1" dirty="0">
                <a:solidFill>
                  <a:schemeClr val="tx2"/>
                </a:solidFill>
              </a:rPr>
              <a:t>GOVT </a:t>
            </a:r>
            <a:r>
              <a:rPr lang="en-US" sz="4800" dirty="0"/>
              <a:t>– Audit Catch-Up Plan</a:t>
            </a:r>
          </a:p>
        </p:txBody>
      </p:sp>
      <p:sp>
        <p:nvSpPr>
          <p:cNvPr id="11" name="Footer Placeholder 4">
            <a:extLst>
              <a:ext uri="{FF2B5EF4-FFF2-40B4-BE49-F238E27FC236}">
                <a16:creationId xmlns:a16="http://schemas.microsoft.com/office/drawing/2014/main" id="{04BDA0BF-E25D-5CD9-A154-11540D61F28E}"/>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graphicFrame>
        <p:nvGraphicFramePr>
          <p:cNvPr id="5" name="Table 5">
            <a:extLst>
              <a:ext uri="{FF2B5EF4-FFF2-40B4-BE49-F238E27FC236}">
                <a16:creationId xmlns:a16="http://schemas.microsoft.com/office/drawing/2014/main" id="{E2D7055E-CC3A-57D8-9F00-A4CF164936DF}"/>
              </a:ext>
            </a:extLst>
          </p:cNvPr>
          <p:cNvGraphicFramePr>
            <a:graphicFrameLocks noGrp="1"/>
          </p:cNvGraphicFramePr>
          <p:nvPr>
            <p:ph idx="1"/>
            <p:extLst>
              <p:ext uri="{D42A27DB-BD31-4B8C-83A1-F6EECF244321}">
                <p14:modId xmlns:p14="http://schemas.microsoft.com/office/powerpoint/2010/main" val="1972868997"/>
              </p:ext>
            </p:extLst>
          </p:nvPr>
        </p:nvGraphicFramePr>
        <p:xfrm>
          <a:off x="447675" y="1080654"/>
          <a:ext cx="11296650" cy="5062970"/>
        </p:xfrm>
        <a:graphic>
          <a:graphicData uri="http://schemas.openxmlformats.org/drawingml/2006/table">
            <a:tbl>
              <a:tblPr firstRow="1" bandRow="1">
                <a:tableStyleId>{912C8C85-51F0-491E-9774-3900AFEF0FD7}</a:tableStyleId>
              </a:tblPr>
              <a:tblGrid>
                <a:gridCol w="4924425">
                  <a:extLst>
                    <a:ext uri="{9D8B030D-6E8A-4147-A177-3AD203B41FA5}">
                      <a16:colId xmlns:a16="http://schemas.microsoft.com/office/drawing/2014/main" val="1296795795"/>
                    </a:ext>
                  </a:extLst>
                </a:gridCol>
                <a:gridCol w="4772025">
                  <a:extLst>
                    <a:ext uri="{9D8B030D-6E8A-4147-A177-3AD203B41FA5}">
                      <a16:colId xmlns:a16="http://schemas.microsoft.com/office/drawing/2014/main" val="3133367417"/>
                    </a:ext>
                  </a:extLst>
                </a:gridCol>
                <a:gridCol w="1600200">
                  <a:extLst>
                    <a:ext uri="{9D8B030D-6E8A-4147-A177-3AD203B41FA5}">
                      <a16:colId xmlns:a16="http://schemas.microsoft.com/office/drawing/2014/main" val="3223137284"/>
                    </a:ext>
                  </a:extLst>
                </a:gridCol>
              </a:tblGrid>
              <a:tr h="638006">
                <a:tc>
                  <a:txBody>
                    <a:bodyPr/>
                    <a:lstStyle/>
                    <a:p>
                      <a:pPr algn="ctr"/>
                      <a:r>
                        <a:rPr lang="en-US" sz="1600" dirty="0"/>
                        <a:t>Audit Tasks &amp; Issues</a:t>
                      </a:r>
                      <a:endParaRPr lang="en-US" sz="1600" dirty="0">
                        <a:latin typeface=""/>
                        <a:ea typeface="Lato" panose="020F0502020204030203" pitchFamily="34" charset="0"/>
                        <a:cs typeface="Lato" panose="020F0502020204030203" pitchFamily="34" charset="0"/>
                      </a:endParaRPr>
                    </a:p>
                  </a:txBody>
                  <a:tcPr anchor="ctr"/>
                </a:tc>
                <a:tc>
                  <a:txBody>
                    <a:bodyPr/>
                    <a:lstStyle/>
                    <a:p>
                      <a:pPr algn="ctr"/>
                      <a:r>
                        <a:rPr lang="en-US" sz="1600" dirty="0"/>
                        <a:t>Resolution Steps</a:t>
                      </a:r>
                      <a:endParaRPr lang="en-US" sz="1600" dirty="0">
                        <a:latin typeface=""/>
                        <a:ea typeface="Lato" panose="020F0502020204030203" pitchFamily="34" charset="0"/>
                        <a:cs typeface="Lato" panose="020F0502020204030203" pitchFamily="34" charset="0"/>
                      </a:endParaRPr>
                    </a:p>
                  </a:txBody>
                  <a:tcPr anchor="ctr"/>
                </a:tc>
                <a:tc>
                  <a:txBody>
                    <a:bodyPr/>
                    <a:lstStyle/>
                    <a:p>
                      <a:pPr algn="ctr"/>
                      <a:r>
                        <a:rPr lang="en-US" sz="1600" dirty="0"/>
                        <a:t>Target</a:t>
                      </a:r>
                    </a:p>
                    <a:p>
                      <a:pPr algn="ctr"/>
                      <a:r>
                        <a:rPr lang="en-US" sz="1600" dirty="0"/>
                        <a:t>Date</a:t>
                      </a:r>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470226067"/>
                  </a:ext>
                </a:extLst>
              </a:tr>
              <a:tr h="666069">
                <a:tc>
                  <a:txBody>
                    <a:bodyPr/>
                    <a:lstStyle/>
                    <a:p>
                      <a:r>
                        <a:rPr lang="en-US" sz="1600" b="1" dirty="0">
                          <a:solidFill>
                            <a:schemeClr val="tx1"/>
                          </a:solidFill>
                        </a:rPr>
                        <a:t>List major outstanding reconciliations/roadblocks</a:t>
                      </a:r>
                      <a:endParaRPr lang="en-US" sz="1600" b="1" dirty="0">
                        <a:solidFill>
                          <a:schemeClr val="tx1"/>
                        </a:solidFill>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602397390"/>
                  </a:ext>
                </a:extLst>
              </a:tr>
              <a:tr h="666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Provide detail on major issues with the auditors</a:t>
                      </a:r>
                      <a:endParaRPr lang="en-US" sz="1600" b="1" dirty="0">
                        <a:solidFill>
                          <a:schemeClr val="tx1"/>
                        </a:solidFill>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032213768"/>
                  </a:ext>
                </a:extLst>
              </a:tr>
              <a:tr h="666069">
                <a:tc>
                  <a:txBody>
                    <a:bodyPr/>
                    <a:lstStyle/>
                    <a:p>
                      <a:r>
                        <a:rPr lang="en-US" sz="1600" b="1" dirty="0">
                          <a:solidFill>
                            <a:schemeClr val="tx1"/>
                          </a:solidFill>
                        </a:rPr>
                        <a:t>Which component units are causing delays?</a:t>
                      </a:r>
                      <a:endParaRPr lang="en-US" sz="1600" b="1" dirty="0">
                        <a:solidFill>
                          <a:schemeClr val="tx1"/>
                        </a:solidFill>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1585453918"/>
                  </a:ext>
                </a:extLst>
              </a:tr>
              <a:tr h="638006">
                <a:tc>
                  <a:txBody>
                    <a:bodyPr/>
                    <a:lstStyle/>
                    <a:p>
                      <a:r>
                        <a:rPr lang="en-US" sz="1600" b="1" dirty="0">
                          <a:solidFill>
                            <a:schemeClr val="tx1"/>
                          </a:solidFill>
                        </a:rPr>
                        <a:t>What audit exceptions is the government willing to accept to bring the audit to completion?</a:t>
                      </a:r>
                      <a:endParaRPr lang="en-US" sz="1600" b="1" dirty="0">
                        <a:solidFill>
                          <a:schemeClr val="tx1"/>
                        </a:solidFill>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957997796"/>
                  </a:ext>
                </a:extLst>
              </a:tr>
              <a:tr h="588367">
                <a:tc>
                  <a:txBody>
                    <a:bodyPr/>
                    <a:lstStyle/>
                    <a:p>
                      <a:endParaRPr lang="en-US" sz="1600" b="1" dirty="0">
                        <a:solidFill>
                          <a:schemeClr val="tx1"/>
                        </a:solidFill>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tc>
                  <a:txBody>
                    <a:bodyPr/>
                    <a:lstStyle/>
                    <a:p>
                      <a:endParaRPr lang="en-US" sz="160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638691576"/>
                  </a:ext>
                </a:extLst>
              </a:tr>
              <a:tr h="612017">
                <a:tc>
                  <a:txBody>
                    <a:bodyPr/>
                    <a:lstStyle/>
                    <a:p>
                      <a:endParaRPr lang="en-US" sz="1600" b="1" dirty="0">
                        <a:solidFill>
                          <a:schemeClr val="tx1"/>
                        </a:solidFill>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19772717"/>
                  </a:ext>
                </a:extLst>
              </a:tr>
              <a:tr h="588367">
                <a:tc>
                  <a:txBody>
                    <a:bodyPr/>
                    <a:lstStyle/>
                    <a:p>
                      <a:endParaRPr lang="en-US" sz="1600" b="1" dirty="0">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tc>
                  <a:txBody>
                    <a:bodyPr/>
                    <a:lstStyle/>
                    <a:p>
                      <a:endParaRPr lang="en-US" sz="16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173525880"/>
                  </a:ext>
                </a:extLst>
              </a:tr>
            </a:tbl>
          </a:graphicData>
        </a:graphic>
      </p:graphicFrame>
      <p:sp>
        <p:nvSpPr>
          <p:cNvPr id="6" name="TextBox 5">
            <a:extLst>
              <a:ext uri="{FF2B5EF4-FFF2-40B4-BE49-F238E27FC236}">
                <a16:creationId xmlns:a16="http://schemas.microsoft.com/office/drawing/2014/main" id="{FB105A5E-D2B4-72B8-1D1D-774BE9C53A5C}"/>
              </a:ext>
            </a:extLst>
          </p:cNvPr>
          <p:cNvSpPr txBox="1"/>
          <p:nvPr/>
        </p:nvSpPr>
        <p:spPr>
          <a:xfrm rot="10479771" flipV="1">
            <a:off x="2178291" y="4841366"/>
            <a:ext cx="9741256" cy="741345"/>
          </a:xfrm>
          <a:prstGeom prst="rect">
            <a:avLst/>
          </a:prstGeom>
          <a:solidFill>
            <a:srgbClr val="FFFFFF">
              <a:alpha val="78824"/>
            </a:srgbClr>
          </a:solidFill>
          <a:ln w="3175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This single slide is not enough to record a detailed plan to catch up,  but you may add additional slides and summarize major steps</a:t>
            </a:r>
          </a:p>
        </p:txBody>
      </p:sp>
    </p:spTree>
    <p:extLst>
      <p:ext uri="{BB962C8B-B14F-4D97-AF65-F5344CB8AC3E}">
        <p14:creationId xmlns:p14="http://schemas.microsoft.com/office/powerpoint/2010/main" val="156784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34C55-2AFC-CA51-A2A8-CC989661A1E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3403590-88DA-3560-4C9B-F72275CF9867}"/>
              </a:ext>
            </a:extLst>
          </p:cNvPr>
          <p:cNvSpPr>
            <a:spLocks noGrp="1"/>
          </p:cNvSpPr>
          <p:nvPr>
            <p:ph type="title"/>
          </p:nvPr>
        </p:nvSpPr>
        <p:spPr/>
        <p:txBody>
          <a:bodyPr>
            <a:normAutofit/>
          </a:bodyPr>
          <a:lstStyle/>
          <a:p>
            <a:r>
              <a:rPr lang="en-US" sz="4800" b="1" dirty="0">
                <a:solidFill>
                  <a:schemeClr val="tx2"/>
                </a:solidFill>
              </a:rPr>
              <a:t>GOVT </a:t>
            </a:r>
            <a:r>
              <a:rPr lang="en-US" sz="4800" dirty="0"/>
              <a:t>– Winter Action Plan Progress</a:t>
            </a:r>
          </a:p>
        </p:txBody>
      </p:sp>
      <p:graphicFrame>
        <p:nvGraphicFramePr>
          <p:cNvPr id="2" name="Content Placeholder 1">
            <a:extLst>
              <a:ext uri="{FF2B5EF4-FFF2-40B4-BE49-F238E27FC236}">
                <a16:creationId xmlns:a16="http://schemas.microsoft.com/office/drawing/2014/main" id="{58B60213-AAA5-73F1-8350-85001B4BEDBE}"/>
              </a:ext>
            </a:extLst>
          </p:cNvPr>
          <p:cNvGraphicFramePr>
            <a:graphicFrameLocks noGrp="1"/>
          </p:cNvGraphicFramePr>
          <p:nvPr>
            <p:ph idx="1"/>
            <p:extLst>
              <p:ext uri="{D42A27DB-BD31-4B8C-83A1-F6EECF244321}">
                <p14:modId xmlns:p14="http://schemas.microsoft.com/office/powerpoint/2010/main" val="1234247868"/>
              </p:ext>
            </p:extLst>
          </p:nvPr>
        </p:nvGraphicFramePr>
        <p:xfrm>
          <a:off x="400049" y="1309688"/>
          <a:ext cx="11385991" cy="3765758"/>
        </p:xfrm>
        <a:graphic>
          <a:graphicData uri="http://schemas.openxmlformats.org/drawingml/2006/table">
            <a:tbl>
              <a:tblPr firstRow="1" bandRow="1">
                <a:tableStyleId>{2A488322-F2BA-4B5B-9748-0D474271808F}</a:tableStyleId>
              </a:tblPr>
              <a:tblGrid>
                <a:gridCol w="2678664">
                  <a:extLst>
                    <a:ext uri="{9D8B030D-6E8A-4147-A177-3AD203B41FA5}">
                      <a16:colId xmlns:a16="http://schemas.microsoft.com/office/drawing/2014/main" val="4280486589"/>
                    </a:ext>
                  </a:extLst>
                </a:gridCol>
                <a:gridCol w="1483567">
                  <a:extLst>
                    <a:ext uri="{9D8B030D-6E8A-4147-A177-3AD203B41FA5}">
                      <a16:colId xmlns:a16="http://schemas.microsoft.com/office/drawing/2014/main" val="3677086208"/>
                    </a:ext>
                  </a:extLst>
                </a:gridCol>
                <a:gridCol w="5852160">
                  <a:extLst>
                    <a:ext uri="{9D8B030D-6E8A-4147-A177-3AD203B41FA5}">
                      <a16:colId xmlns:a16="http://schemas.microsoft.com/office/drawing/2014/main" val="2167671936"/>
                    </a:ext>
                  </a:extLst>
                </a:gridCol>
                <a:gridCol w="1371600">
                  <a:extLst>
                    <a:ext uri="{9D8B030D-6E8A-4147-A177-3AD203B41FA5}">
                      <a16:colId xmlns:a16="http://schemas.microsoft.com/office/drawing/2014/main" val="3326918342"/>
                    </a:ext>
                  </a:extLst>
                </a:gridCol>
              </a:tblGrid>
              <a:tr h="1025318">
                <a:tc>
                  <a:txBody>
                    <a:bodyPr/>
                    <a:lstStyle/>
                    <a:p>
                      <a:pPr algn="ctr" fontAlgn="b"/>
                      <a:r>
                        <a:rPr lang="en-US" dirty="0">
                          <a:solidFill>
                            <a:schemeClr val="bg1"/>
                          </a:solidFill>
                        </a:rPr>
                        <a:t>Focus Areas</a:t>
                      </a:r>
                    </a:p>
                    <a:p>
                      <a:pPr algn="ctr" fontAlgn="b"/>
                      <a:r>
                        <a:rPr lang="en-US" dirty="0">
                          <a:solidFill>
                            <a:schemeClr val="bg1"/>
                          </a:solidFill>
                        </a:rPr>
                        <a:t>for Improvement</a:t>
                      </a:r>
                    </a:p>
                  </a:txBody>
                  <a:tcPr marL="9525" marR="9525" marT="9525" marB="0" anchor="ctr"/>
                </a:tc>
                <a:tc>
                  <a:txBody>
                    <a:bodyPr/>
                    <a:lstStyle/>
                    <a:p>
                      <a:pPr algn="ctr" fontAlgn="b"/>
                      <a:r>
                        <a:rPr lang="en-US" dirty="0">
                          <a:solidFill>
                            <a:schemeClr val="bg1"/>
                          </a:solidFill>
                        </a:rPr>
                        <a:t>Targeted </a:t>
                      </a:r>
                      <a:br>
                        <a:rPr lang="en-US" dirty="0">
                          <a:solidFill>
                            <a:schemeClr val="bg1"/>
                          </a:solidFill>
                        </a:rPr>
                      </a:br>
                      <a:r>
                        <a:rPr lang="en-US" dirty="0">
                          <a:solidFill>
                            <a:schemeClr val="bg1"/>
                          </a:solidFill>
                        </a:rPr>
                        <a:t>Timeframe</a:t>
                      </a:r>
                    </a:p>
                  </a:txBody>
                  <a:tcPr marL="9525" marR="9525" marT="9525" marB="0" anchor="ctr"/>
                </a:tc>
                <a:tc>
                  <a:txBody>
                    <a:bodyPr/>
                    <a:lstStyle/>
                    <a:p>
                      <a:pPr algn="ctr" fontAlgn="b"/>
                      <a:r>
                        <a:rPr lang="en-US" dirty="0">
                          <a:solidFill>
                            <a:schemeClr val="bg1"/>
                          </a:solidFill>
                        </a:rPr>
                        <a:t>Progress Notes</a:t>
                      </a:r>
                    </a:p>
                  </a:txBody>
                  <a:tcPr marL="9525" marR="9525" marT="9525" marB="0" anchor="ctr"/>
                </a:tc>
                <a:tc>
                  <a:txBody>
                    <a:bodyPr/>
                    <a:lstStyle/>
                    <a:p>
                      <a:pPr algn="ctr" fontAlgn="b"/>
                      <a:r>
                        <a:rPr lang="en-US" dirty="0">
                          <a:solidFill>
                            <a:schemeClr val="bg1"/>
                          </a:solidFill>
                        </a:rPr>
                        <a:t>Updated</a:t>
                      </a:r>
                      <a:br>
                        <a:rPr lang="en-US" dirty="0">
                          <a:solidFill>
                            <a:schemeClr val="bg1"/>
                          </a:solidFill>
                        </a:rPr>
                      </a:br>
                      <a:r>
                        <a:rPr lang="en-US" dirty="0">
                          <a:solidFill>
                            <a:schemeClr val="bg1"/>
                          </a:solidFill>
                        </a:rPr>
                        <a:t>Timeframe</a:t>
                      </a:r>
                    </a:p>
                  </a:txBody>
                  <a:tcPr marL="9525" marR="9525" marT="9525" marB="0" anchor="ctr"/>
                </a:tc>
                <a:extLst>
                  <a:ext uri="{0D108BD9-81ED-4DB2-BD59-A6C34878D82A}">
                    <a16:rowId xmlns:a16="http://schemas.microsoft.com/office/drawing/2014/main" val="1610090034"/>
                  </a:ext>
                </a:extLst>
              </a:tr>
              <a:tr h="456740">
                <a:tc>
                  <a:txBody>
                    <a:bodyPr/>
                    <a:lstStyle/>
                    <a:p>
                      <a:r>
                        <a:rPr lang="en-US" dirty="0"/>
                        <a:t>Task 1</a:t>
                      </a:r>
                    </a:p>
                  </a:txBody>
                  <a:tcPr anchor="ctr">
                    <a:lnR w="12700" cap="flat" cmpd="sng" algn="ctr">
                      <a:solidFill>
                        <a:schemeClr val="tx1">
                          <a:lumMod val="85000"/>
                        </a:schemeClr>
                      </a:solidFill>
                      <a:prstDash val="solid"/>
                      <a:round/>
                      <a:headEnd type="none" w="med" len="med"/>
                      <a:tailEnd type="none" w="med" len="med"/>
                    </a:lnR>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B w="12700" cap="flat" cmpd="sng" algn="ctr">
                      <a:solidFill>
                        <a:schemeClr val="tx1">
                          <a:lumMod val="85000"/>
                        </a:schemeClr>
                      </a:solidFill>
                      <a:prstDash val="solid"/>
                      <a:round/>
                      <a:headEnd type="none" w="med" len="med"/>
                      <a:tailEnd type="none" w="med" len="med"/>
                    </a:lnB>
                  </a:tcPr>
                </a:tc>
                <a:tc>
                  <a:txBody>
                    <a:bodyPr/>
                    <a:lstStyle/>
                    <a:p>
                      <a:endParaRPr lang="en-US"/>
                    </a:p>
                  </a:txBody>
                  <a:tcPr anchor="ctr">
                    <a:lnL w="12700" cap="flat" cmpd="sng" algn="ctr">
                      <a:solidFill>
                        <a:schemeClr val="tx1">
                          <a:lumMod val="85000"/>
                        </a:schemeClr>
                      </a:solidFill>
                      <a:prstDash val="solid"/>
                      <a:round/>
                      <a:headEnd type="none" w="med" len="med"/>
                      <a:tailEnd type="none" w="med" len="med"/>
                    </a:lnL>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3721428995"/>
                  </a:ext>
                </a:extLst>
              </a:tr>
              <a:tr h="456740">
                <a:tc>
                  <a:txBody>
                    <a:bodyPr/>
                    <a:lstStyle/>
                    <a:p>
                      <a:r>
                        <a:rPr lang="en-US" dirty="0"/>
                        <a:t>Task 2</a:t>
                      </a:r>
                    </a:p>
                  </a:txBody>
                  <a:tcPr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a:p>
                  </a:txBody>
                  <a:tcPr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2450402897"/>
                  </a:ext>
                </a:extLst>
              </a:tr>
              <a:tr h="456740">
                <a:tc>
                  <a:txBody>
                    <a:bodyPr/>
                    <a:lstStyle/>
                    <a:p>
                      <a:r>
                        <a:rPr lang="en-US" dirty="0"/>
                        <a:t>Task 3</a:t>
                      </a:r>
                    </a:p>
                  </a:txBody>
                  <a:tcPr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692510045"/>
                  </a:ext>
                </a:extLst>
              </a:tr>
              <a:tr h="456740">
                <a:tc>
                  <a:txBody>
                    <a:bodyPr/>
                    <a:lstStyle/>
                    <a:p>
                      <a:endParaRPr lang="en-US" dirty="0"/>
                    </a:p>
                  </a:txBody>
                  <a:tcPr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2583787351"/>
                  </a:ext>
                </a:extLst>
              </a:tr>
              <a:tr h="456740">
                <a:tc>
                  <a:txBody>
                    <a:bodyPr/>
                    <a:lstStyle/>
                    <a:p>
                      <a:endParaRPr lang="en-US" dirty="0"/>
                    </a:p>
                  </a:txBody>
                  <a:tcPr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val="3811426162"/>
                  </a:ext>
                </a:extLst>
              </a:tr>
              <a:tr h="456740">
                <a:tc>
                  <a:txBody>
                    <a:bodyPr/>
                    <a:lstStyle/>
                    <a:p>
                      <a:endParaRPr lang="en-US" dirty="0"/>
                    </a:p>
                  </a:txBody>
                  <a:tcPr anchor="ct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tcPr>
                </a:tc>
                <a:tc>
                  <a:txBody>
                    <a:bodyPr/>
                    <a:lstStyle/>
                    <a:p>
                      <a:endParaRPr lang="en-US"/>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tcPr>
                </a:tc>
                <a:tc>
                  <a:txBody>
                    <a:bodyPr/>
                    <a:lstStyle/>
                    <a:p>
                      <a:endParaRPr lang="en-US"/>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tcPr>
                </a:tc>
                <a:tc>
                  <a:txBody>
                    <a:bodyPr/>
                    <a:lstStyle/>
                    <a:p>
                      <a:endParaRPr lang="en-US" dirty="0"/>
                    </a:p>
                  </a:txBody>
                  <a:tcPr anchor="ct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tcPr>
                </a:tc>
                <a:extLst>
                  <a:ext uri="{0D108BD9-81ED-4DB2-BD59-A6C34878D82A}">
                    <a16:rowId xmlns:a16="http://schemas.microsoft.com/office/drawing/2014/main" val="3886375371"/>
                  </a:ext>
                </a:extLst>
              </a:tr>
            </a:tbl>
          </a:graphicData>
        </a:graphic>
      </p:graphicFrame>
      <p:sp>
        <p:nvSpPr>
          <p:cNvPr id="11" name="Footer Placeholder 4">
            <a:extLst>
              <a:ext uri="{FF2B5EF4-FFF2-40B4-BE49-F238E27FC236}">
                <a16:creationId xmlns:a16="http://schemas.microsoft.com/office/drawing/2014/main" id="{94C1A271-4B51-F560-716E-1FA1DD3DB991}"/>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sp>
        <p:nvSpPr>
          <p:cNvPr id="5" name="TextBox 4">
            <a:extLst>
              <a:ext uri="{FF2B5EF4-FFF2-40B4-BE49-F238E27FC236}">
                <a16:creationId xmlns:a16="http://schemas.microsoft.com/office/drawing/2014/main" id="{5E00C273-96F0-59C0-74C0-324AF040E90D}"/>
              </a:ext>
            </a:extLst>
          </p:cNvPr>
          <p:cNvSpPr txBox="1"/>
          <p:nvPr/>
        </p:nvSpPr>
        <p:spPr>
          <a:xfrm rot="21213161">
            <a:off x="2154960" y="4567614"/>
            <a:ext cx="9636990" cy="1015663"/>
          </a:xfrm>
          <a:prstGeom prst="rect">
            <a:avLst/>
          </a:prstGeom>
          <a:solidFill>
            <a:srgbClr val="FFFFFF">
              <a:alpha val="78824"/>
            </a:srgbClr>
          </a:solidFill>
          <a:ln w="31750">
            <a:solidFill>
              <a:srgbClr val="FF0000"/>
            </a:solidFill>
          </a:ln>
        </p:spPr>
        <p:txBody>
          <a:bodyPr wrap="square" rtlCol="0"/>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cap="none" spc="0" normalizeH="0" baseline="0">
                <a:ln>
                  <a:noFill/>
                </a:ln>
                <a:solidFill>
                  <a:srgbClr val="FF0000"/>
                </a:solidFill>
                <a:effectLst/>
                <a:uLnTx/>
                <a:uFillTx/>
                <a:latin typeface="Calibri" panose="020F0502020204030204"/>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Each government prepared an action plan at our December meeting in Honolulu.  Please provide a brief update on your progress.  If you don’t have your action plan, you can download it at </a:t>
            </a:r>
            <a:r>
              <a:rPr lang="en-US" dirty="0">
                <a:solidFill>
                  <a:srgbClr val="C00000"/>
                </a:solidFill>
                <a:hlinkClick r:id="rId2">
                  <a:extLst>
                    <a:ext uri="{A12FA001-AC4F-418D-AE19-62706E023703}">
                      <ahyp:hlinkClr xmlns:ahyp="http://schemas.microsoft.com/office/drawing/2018/hyperlinkcolor" val="tx"/>
                    </a:ext>
                  </a:extLst>
                </a:hlinkClick>
              </a:rPr>
              <a:t>https://ptvt.it/ap</a:t>
            </a:r>
            <a:r>
              <a:rPr lang="en-US" dirty="0">
                <a:solidFill>
                  <a:srgbClr val="C00000"/>
                </a:solidFill>
              </a:rPr>
              <a:t> </a:t>
            </a:r>
            <a:r>
              <a:rPr lang="en-US" dirty="0"/>
              <a:t>or let us know and we’ll send you a copy.</a:t>
            </a:r>
          </a:p>
        </p:txBody>
      </p:sp>
    </p:spTree>
    <p:extLst>
      <p:ext uri="{BB962C8B-B14F-4D97-AF65-F5344CB8AC3E}">
        <p14:creationId xmlns:p14="http://schemas.microsoft.com/office/powerpoint/2010/main" val="297020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4633-38E6-4E24-F6DB-FA4883A2EDA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A54F94D-7AB3-89B4-8C49-B98BFEF4CE7D}"/>
              </a:ext>
            </a:extLst>
          </p:cNvPr>
          <p:cNvSpPr>
            <a:spLocks noGrp="1"/>
          </p:cNvSpPr>
          <p:nvPr>
            <p:ph type="title"/>
          </p:nvPr>
        </p:nvSpPr>
        <p:spPr/>
        <p:txBody>
          <a:bodyPr>
            <a:normAutofit/>
          </a:bodyPr>
          <a:lstStyle/>
          <a:p>
            <a:r>
              <a:rPr lang="en-US" sz="4800" b="1" dirty="0">
                <a:solidFill>
                  <a:schemeClr val="tx2"/>
                </a:solidFill>
              </a:rPr>
              <a:t>GOVT </a:t>
            </a:r>
            <a:r>
              <a:rPr lang="en-US" sz="4800" dirty="0"/>
              <a:t>– Wins and Challenges</a:t>
            </a:r>
          </a:p>
        </p:txBody>
      </p:sp>
      <p:sp>
        <p:nvSpPr>
          <p:cNvPr id="11" name="Footer Placeholder 4">
            <a:extLst>
              <a:ext uri="{FF2B5EF4-FFF2-40B4-BE49-F238E27FC236}">
                <a16:creationId xmlns:a16="http://schemas.microsoft.com/office/drawing/2014/main" id="{E880119D-FAAD-7350-EA42-5C06090A05E6}"/>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graphicFrame>
        <p:nvGraphicFramePr>
          <p:cNvPr id="6" name="Table 6">
            <a:extLst>
              <a:ext uri="{FF2B5EF4-FFF2-40B4-BE49-F238E27FC236}">
                <a16:creationId xmlns:a16="http://schemas.microsoft.com/office/drawing/2014/main" id="{D12B937E-C771-0F20-CC1E-130148DD0A0C}"/>
              </a:ext>
            </a:extLst>
          </p:cNvPr>
          <p:cNvGraphicFramePr>
            <a:graphicFrameLocks noGrp="1"/>
          </p:cNvGraphicFramePr>
          <p:nvPr>
            <p:extLst>
              <p:ext uri="{D42A27DB-BD31-4B8C-83A1-F6EECF244321}">
                <p14:modId xmlns:p14="http://schemas.microsoft.com/office/powerpoint/2010/main" val="1533722066"/>
              </p:ext>
            </p:extLst>
          </p:nvPr>
        </p:nvGraphicFramePr>
        <p:xfrm>
          <a:off x="381000" y="1457325"/>
          <a:ext cx="11430000" cy="2164398"/>
        </p:xfrm>
        <a:graphic>
          <a:graphicData uri="http://schemas.openxmlformats.org/drawingml/2006/table">
            <a:tbl>
              <a:tblPr firstRow="1" bandRow="1">
                <a:tableStyleId>{68D230F3-CF80-4859-8CE7-A43EE81993B5}</a:tableStyleId>
              </a:tblPr>
              <a:tblGrid>
                <a:gridCol w="3562350">
                  <a:extLst>
                    <a:ext uri="{9D8B030D-6E8A-4147-A177-3AD203B41FA5}">
                      <a16:colId xmlns:a16="http://schemas.microsoft.com/office/drawing/2014/main" val="3616128542"/>
                    </a:ext>
                  </a:extLst>
                </a:gridCol>
                <a:gridCol w="7867650">
                  <a:extLst>
                    <a:ext uri="{9D8B030D-6E8A-4147-A177-3AD203B41FA5}">
                      <a16:colId xmlns:a16="http://schemas.microsoft.com/office/drawing/2014/main" val="4161743446"/>
                    </a:ext>
                  </a:extLst>
                </a:gridCol>
              </a:tblGrid>
              <a:tr h="2164398">
                <a:tc>
                  <a:txBody>
                    <a:bodyPr/>
                    <a:lstStyle/>
                    <a:p>
                      <a:pPr lvl="0" algn="l">
                        <a:lnSpc>
                          <a:spcPct val="100000"/>
                        </a:lnSpc>
                      </a:pPr>
                      <a:r>
                        <a:rPr lang="en-US" sz="1800" b="0" kern="1200" dirty="0">
                          <a:solidFill>
                            <a:schemeClr val="bg1"/>
                          </a:solidFill>
                          <a:latin typeface="+mn-lt"/>
                          <a:ea typeface="+mn-ea"/>
                          <a:cs typeface="+mn-cs"/>
                        </a:rPr>
                        <a:t>What has been the greatest challenge in your financial operations these last few months?</a:t>
                      </a:r>
                    </a:p>
                  </a:txBody>
                  <a:tcPr marL="182880" anchor="ctr">
                    <a:lnR w="12700" cap="flat" cmpd="sng" algn="ctr">
                      <a:solidFill>
                        <a:srgbClr val="E4A623"/>
                      </a:solidFill>
                      <a:prstDash val="solid"/>
                      <a:round/>
                      <a:headEnd type="none" w="med" len="med"/>
                      <a:tailEnd type="none" w="med" len="med"/>
                    </a:lnR>
                    <a:solidFill>
                      <a:schemeClr val="accent6"/>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dirty="0"/>
                        <a:t>INSERT COMMENTS HERE</a:t>
                      </a:r>
                      <a:endParaRPr lang="en-US" b="0" i="0" dirty="0">
                        <a:latin typeface=""/>
                        <a:ea typeface="Lato" panose="020F0502020204030203" pitchFamily="34" charset="0"/>
                        <a:cs typeface="Lato" panose="020F0502020204030203" pitchFamily="34" charset="0"/>
                      </a:endParaRPr>
                    </a:p>
                  </a:txBody>
                  <a:tcPr anchor="ctr">
                    <a:lnL w="12700" cap="flat" cmpd="sng" algn="ctr">
                      <a:solidFill>
                        <a:srgbClr val="E4A623"/>
                      </a:solidFill>
                      <a:prstDash val="solid"/>
                      <a:round/>
                      <a:headEnd type="none" w="med" len="med"/>
                      <a:tailEnd type="none" w="med" len="med"/>
                    </a:lnL>
                  </a:tcPr>
                </a:tc>
                <a:extLst>
                  <a:ext uri="{0D108BD9-81ED-4DB2-BD59-A6C34878D82A}">
                    <a16:rowId xmlns:a16="http://schemas.microsoft.com/office/drawing/2014/main" val="1770761110"/>
                  </a:ext>
                </a:extLst>
              </a:tr>
            </a:tbl>
          </a:graphicData>
        </a:graphic>
      </p:graphicFrame>
      <p:graphicFrame>
        <p:nvGraphicFramePr>
          <p:cNvPr id="7" name="Table 6">
            <a:extLst>
              <a:ext uri="{FF2B5EF4-FFF2-40B4-BE49-F238E27FC236}">
                <a16:creationId xmlns:a16="http://schemas.microsoft.com/office/drawing/2014/main" id="{0800564D-6AFD-E074-1A3F-641461510B0F}"/>
              </a:ext>
            </a:extLst>
          </p:cNvPr>
          <p:cNvGraphicFramePr>
            <a:graphicFrameLocks noGrp="1"/>
          </p:cNvGraphicFramePr>
          <p:nvPr>
            <p:extLst>
              <p:ext uri="{D42A27DB-BD31-4B8C-83A1-F6EECF244321}">
                <p14:modId xmlns:p14="http://schemas.microsoft.com/office/powerpoint/2010/main" val="3298521821"/>
              </p:ext>
            </p:extLst>
          </p:nvPr>
        </p:nvGraphicFramePr>
        <p:xfrm>
          <a:off x="381000" y="3890963"/>
          <a:ext cx="11430000" cy="1959927"/>
        </p:xfrm>
        <a:graphic>
          <a:graphicData uri="http://schemas.openxmlformats.org/drawingml/2006/table">
            <a:tbl>
              <a:tblPr firstRow="1" bandRow="1">
                <a:tableStyleId>{68D230F3-CF80-4859-8CE7-A43EE81993B5}</a:tableStyleId>
              </a:tblPr>
              <a:tblGrid>
                <a:gridCol w="3562350">
                  <a:extLst>
                    <a:ext uri="{9D8B030D-6E8A-4147-A177-3AD203B41FA5}">
                      <a16:colId xmlns:a16="http://schemas.microsoft.com/office/drawing/2014/main" val="1852643152"/>
                    </a:ext>
                  </a:extLst>
                </a:gridCol>
                <a:gridCol w="7867650">
                  <a:extLst>
                    <a:ext uri="{9D8B030D-6E8A-4147-A177-3AD203B41FA5}">
                      <a16:colId xmlns:a16="http://schemas.microsoft.com/office/drawing/2014/main" val="3712025279"/>
                    </a:ext>
                  </a:extLst>
                </a:gridCol>
              </a:tblGrid>
              <a:tr h="1959927">
                <a:tc>
                  <a:txBody>
                    <a:bodyPr/>
                    <a:lstStyle/>
                    <a:p>
                      <a:pPr lvl="0" algn="l">
                        <a:lnSpc>
                          <a:spcPct val="100000"/>
                        </a:lnSpc>
                      </a:pPr>
                      <a:r>
                        <a:rPr lang="en-US" b="0" dirty="0">
                          <a:solidFill>
                            <a:schemeClr val="bg1"/>
                          </a:solidFill>
                        </a:rPr>
                        <a:t>What recent finance office accomplishment would you like to share with your finance office colleagues?</a:t>
                      </a:r>
                    </a:p>
                  </a:txBody>
                  <a:tcPr marL="182880" anchor="ctr">
                    <a:lnR w="12700" cap="flat" cmpd="sng" algn="ctr">
                      <a:solidFill>
                        <a:srgbClr val="E4A623"/>
                      </a:solidFill>
                      <a:prstDash val="solid"/>
                      <a:round/>
                      <a:headEnd type="none" w="med" len="med"/>
                      <a:tailEnd type="none" w="med" len="med"/>
                    </a:lnR>
                    <a:solidFill>
                      <a:schemeClr val="accent6"/>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dirty="0"/>
                        <a:t>INSERT COMMENTS HERE</a:t>
                      </a:r>
                      <a:endParaRPr lang="en-US" b="0" i="0" dirty="0">
                        <a:latin typeface=""/>
                        <a:ea typeface="Lato" panose="020F0502020204030203" pitchFamily="34" charset="0"/>
                        <a:cs typeface="Lato" panose="020F0502020204030203" pitchFamily="34" charset="0"/>
                      </a:endParaRPr>
                    </a:p>
                  </a:txBody>
                  <a:tcPr anchor="ctr">
                    <a:lnL w="12700" cap="flat" cmpd="sng" algn="ctr">
                      <a:solidFill>
                        <a:srgbClr val="E4A623"/>
                      </a:solidFill>
                      <a:prstDash val="solid"/>
                      <a:round/>
                      <a:headEnd type="none" w="med" len="med"/>
                      <a:tailEnd type="none" w="med" len="med"/>
                    </a:lnL>
                    <a:noFill/>
                  </a:tcPr>
                </a:tc>
                <a:extLst>
                  <a:ext uri="{0D108BD9-81ED-4DB2-BD59-A6C34878D82A}">
                    <a16:rowId xmlns:a16="http://schemas.microsoft.com/office/drawing/2014/main" val="3492202682"/>
                  </a:ext>
                </a:extLst>
              </a:tr>
            </a:tbl>
          </a:graphicData>
        </a:graphic>
      </p:graphicFrame>
    </p:spTree>
    <p:extLst>
      <p:ext uri="{BB962C8B-B14F-4D97-AF65-F5344CB8AC3E}">
        <p14:creationId xmlns:p14="http://schemas.microsoft.com/office/powerpoint/2010/main" val="186146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9F3DF-F9D7-0411-B56B-7506D7270D4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E768E33-E457-4FEE-2AFE-47F9D50AD767}"/>
              </a:ext>
            </a:extLst>
          </p:cNvPr>
          <p:cNvSpPr>
            <a:spLocks noGrp="1"/>
          </p:cNvSpPr>
          <p:nvPr>
            <p:ph type="title"/>
          </p:nvPr>
        </p:nvSpPr>
        <p:spPr/>
        <p:txBody>
          <a:bodyPr>
            <a:normAutofit/>
          </a:bodyPr>
          <a:lstStyle/>
          <a:p>
            <a:r>
              <a:rPr lang="en-US" sz="4800" b="1" dirty="0">
                <a:solidFill>
                  <a:schemeClr val="tx2"/>
                </a:solidFill>
              </a:rPr>
              <a:t>GOVT </a:t>
            </a:r>
            <a:r>
              <a:rPr lang="en-US" sz="4800" dirty="0"/>
              <a:t>– Performance Measures</a:t>
            </a:r>
          </a:p>
        </p:txBody>
      </p:sp>
      <p:sp>
        <p:nvSpPr>
          <p:cNvPr id="11" name="Footer Placeholder 4">
            <a:extLst>
              <a:ext uri="{FF2B5EF4-FFF2-40B4-BE49-F238E27FC236}">
                <a16:creationId xmlns:a16="http://schemas.microsoft.com/office/drawing/2014/main" id="{A15D5EB6-0733-CFA8-3E52-7AA68DB20749}"/>
              </a:ext>
            </a:extLst>
          </p:cNvPr>
          <p:cNvSpPr>
            <a:spLocks noGrp="1"/>
          </p:cNvSpPr>
          <p:nvPr>
            <p:ph type="ftr" sz="quarter" idx="3"/>
          </p:nvPr>
        </p:nvSpPr>
        <p:spPr>
          <a:xfrm>
            <a:off x="923277" y="6391974"/>
            <a:ext cx="8416032" cy="365125"/>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lgn="l"/>
            <a:r>
              <a:rPr lang="en-US" b="1" dirty="0">
                <a:solidFill>
                  <a:schemeClr val="tx1"/>
                </a:solidFill>
              </a:rPr>
              <a:t>GFOA &amp; IGFOA Summer Meetings     </a:t>
            </a:r>
            <a:r>
              <a:rPr lang="en-US" dirty="0"/>
              <a:t>|    June 27 - July 3, 2025    I    Washington, DC</a:t>
            </a:r>
            <a:endParaRPr lang="pt-BR" dirty="0">
              <a:solidFill>
                <a:schemeClr val="tx1"/>
              </a:solidFill>
            </a:endParaRPr>
          </a:p>
        </p:txBody>
      </p:sp>
      <p:graphicFrame>
        <p:nvGraphicFramePr>
          <p:cNvPr id="6" name="Table 6">
            <a:extLst>
              <a:ext uri="{FF2B5EF4-FFF2-40B4-BE49-F238E27FC236}">
                <a16:creationId xmlns:a16="http://schemas.microsoft.com/office/drawing/2014/main" id="{C0834646-06DA-EA77-9C03-B48A056B24EA}"/>
              </a:ext>
            </a:extLst>
          </p:cNvPr>
          <p:cNvGraphicFramePr>
            <a:graphicFrameLocks noGrp="1"/>
          </p:cNvGraphicFramePr>
          <p:nvPr>
            <p:extLst>
              <p:ext uri="{D42A27DB-BD31-4B8C-83A1-F6EECF244321}">
                <p14:modId xmlns:p14="http://schemas.microsoft.com/office/powerpoint/2010/main" val="1952513187"/>
              </p:ext>
            </p:extLst>
          </p:nvPr>
        </p:nvGraphicFramePr>
        <p:xfrm>
          <a:off x="723900" y="1466850"/>
          <a:ext cx="10744200" cy="4301692"/>
        </p:xfrm>
        <a:graphic>
          <a:graphicData uri="http://schemas.openxmlformats.org/drawingml/2006/table">
            <a:tbl>
              <a:tblPr firstRow="1" bandRow="1">
                <a:tableStyleId>{68D230F3-CF80-4859-8CE7-A43EE81993B5}</a:tableStyleId>
              </a:tblPr>
              <a:tblGrid>
                <a:gridCol w="10744200">
                  <a:extLst>
                    <a:ext uri="{9D8B030D-6E8A-4147-A177-3AD203B41FA5}">
                      <a16:colId xmlns:a16="http://schemas.microsoft.com/office/drawing/2014/main" val="3616128542"/>
                    </a:ext>
                  </a:extLst>
                </a:gridCol>
              </a:tblGrid>
              <a:tr h="4301692">
                <a:tc>
                  <a:txBody>
                    <a:bodyPr/>
                    <a:lstStyle/>
                    <a:p>
                      <a:pPr lvl="0" algn="ctr">
                        <a:lnSpc>
                          <a:spcPct val="100000"/>
                        </a:lnSpc>
                      </a:pPr>
                      <a:r>
                        <a:rPr lang="en-US" sz="3200" b="0" kern="1200" dirty="0">
                          <a:solidFill>
                            <a:schemeClr val="bg1"/>
                          </a:solidFill>
                          <a:latin typeface="+mn-lt"/>
                          <a:ea typeface="+mn-ea"/>
                          <a:cs typeface="+mn-cs"/>
                        </a:rPr>
                        <a:t>The next four slides cover the 10 finance office performance measures that IGFOA has been tracking over time. Please update each slide with the most current information available. These updates will be used for internal tracking and to support the IGFOA conference report.</a:t>
                      </a:r>
                    </a:p>
                    <a:p>
                      <a:pPr lvl="0" algn="ctr">
                        <a:lnSpc>
                          <a:spcPct val="100000"/>
                        </a:lnSpc>
                      </a:pPr>
                      <a:endParaRPr lang="en-US" sz="3200" b="0" kern="1200" dirty="0">
                        <a:solidFill>
                          <a:schemeClr val="bg1"/>
                        </a:solidFill>
                        <a:latin typeface="+mn-lt"/>
                        <a:ea typeface="+mn-ea"/>
                        <a:cs typeface="+mn-cs"/>
                      </a:endParaRPr>
                    </a:p>
                    <a:p>
                      <a:pPr lvl="0" algn="ctr">
                        <a:lnSpc>
                          <a:spcPct val="100000"/>
                        </a:lnSpc>
                      </a:pPr>
                      <a:r>
                        <a:rPr lang="en-US" sz="3200" b="1" kern="1200" dirty="0">
                          <a:solidFill>
                            <a:schemeClr val="bg1"/>
                          </a:solidFill>
                          <a:latin typeface="+mn-lt"/>
                          <a:ea typeface="+mn-ea"/>
                          <a:cs typeface="+mn-cs"/>
                        </a:rPr>
                        <a:t>Note</a:t>
                      </a:r>
                      <a:r>
                        <a:rPr lang="en-US" sz="3200" b="0" kern="1200" dirty="0">
                          <a:solidFill>
                            <a:schemeClr val="bg1"/>
                          </a:solidFill>
                          <a:latin typeface="+mn-lt"/>
                          <a:ea typeface="+mn-ea"/>
                          <a:cs typeface="+mn-cs"/>
                        </a:rPr>
                        <a:t>: You will </a:t>
                      </a:r>
                      <a:r>
                        <a:rPr lang="en-US" sz="3200" b="1" u="sng" kern="1200" dirty="0">
                          <a:solidFill>
                            <a:schemeClr val="bg1"/>
                          </a:solidFill>
                          <a:latin typeface="+mn-lt"/>
                          <a:ea typeface="+mn-ea"/>
                          <a:cs typeface="+mn-cs"/>
                        </a:rPr>
                        <a:t>not</a:t>
                      </a:r>
                      <a:r>
                        <a:rPr lang="en-US" sz="3200" b="0" kern="1200" dirty="0">
                          <a:solidFill>
                            <a:schemeClr val="bg1"/>
                          </a:solidFill>
                          <a:latin typeface="+mn-lt"/>
                          <a:ea typeface="+mn-ea"/>
                          <a:cs typeface="+mn-cs"/>
                        </a:rPr>
                        <a:t> be asked to present these performance measures during our meeting in Washington, DC.</a:t>
                      </a:r>
                    </a:p>
                  </a:txBody>
                  <a:tcPr marL="365760" marR="365760" anchor="ctr">
                    <a:lnR w="12700" cap="flat" cmpd="sng" algn="ctr">
                      <a:solidFill>
                        <a:srgbClr val="E4A623"/>
                      </a:solidFill>
                      <a:prstDash val="solid"/>
                      <a:round/>
                      <a:headEnd type="none" w="med" len="med"/>
                      <a:tailEnd type="none" w="med" len="med"/>
                    </a:lnR>
                    <a:solidFill>
                      <a:schemeClr val="accent6"/>
                    </a:solidFill>
                  </a:tcPr>
                </a:tc>
                <a:extLst>
                  <a:ext uri="{0D108BD9-81ED-4DB2-BD59-A6C34878D82A}">
                    <a16:rowId xmlns:a16="http://schemas.microsoft.com/office/drawing/2014/main" val="1770761110"/>
                  </a:ext>
                </a:extLst>
              </a:tr>
            </a:tbl>
          </a:graphicData>
        </a:graphic>
      </p:graphicFrame>
    </p:spTree>
    <p:extLst>
      <p:ext uri="{BB962C8B-B14F-4D97-AF65-F5344CB8AC3E}">
        <p14:creationId xmlns:p14="http://schemas.microsoft.com/office/powerpoint/2010/main" val="134776688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TM04033923[[fn=Depth]]</Template>
  <TotalTime>370</TotalTime>
  <Words>1416</Words>
  <Application>Microsoft Office PowerPoint</Application>
  <PresentationFormat>Widescreen</PresentationFormat>
  <Paragraphs>212</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Corbel</vt:lpstr>
      <vt:lpstr>Lato</vt:lpstr>
      <vt:lpstr>Lato Light</vt:lpstr>
      <vt:lpstr>Lato SemiBold</vt:lpstr>
      <vt:lpstr>Depth</vt:lpstr>
      <vt:lpstr>[Your Govt]</vt:lpstr>
      <vt:lpstr>GOVT – Current Audit Status</vt:lpstr>
      <vt:lpstr>GOVT – Current Audit Status</vt:lpstr>
      <vt:lpstr>GOVT – Audit Timeliness Graph</vt:lpstr>
      <vt:lpstr>GOVT – Audit Timeliness Graph</vt:lpstr>
      <vt:lpstr>GOVT – Audit Catch-Up Plan</vt:lpstr>
      <vt:lpstr>GOVT – Winter Action Plan Progress</vt:lpstr>
      <vt:lpstr>GOVT – Wins and Challenges</vt:lpstr>
      <vt:lpstr>GOVT – Performance Measures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Aubuchon, Jason</dc:creator>
  <cp:lastModifiedBy>Aubuchon, Jason</cp:lastModifiedBy>
  <cp:revision>22</cp:revision>
  <dcterms:created xsi:type="dcterms:W3CDTF">2025-06-02T22:32:53Z</dcterms:created>
  <dcterms:modified xsi:type="dcterms:W3CDTF">2025-06-04T02:44:56Z</dcterms:modified>
</cp:coreProperties>
</file>