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6"/>
  </p:notesMasterIdLst>
  <p:sldIdLst>
    <p:sldId id="426" r:id="rId2"/>
    <p:sldId id="424" r:id="rId3"/>
    <p:sldId id="400" r:id="rId4"/>
    <p:sldId id="42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09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0C62F-869D-4109-B3FB-A0D21DF07BD4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08467-067F-4279-AC2D-69623B9C9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882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E08467-067F-4279-AC2D-69623B9C9F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84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975AC-79A4-4BB7-AD48-B67730919D6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24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CE8C5-7F05-4A85-961A-169FF3E48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F794-7202-4E3A-AED8-2497AE0D328A}" type="slidenum">
              <a:rPr lang="en-US" smtClean="0"/>
              <a:t>‹#›</a:t>
            </a:fld>
            <a:endParaRPr lang="en-US" dirty="0"/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2E094863-AC90-3E4E-F4E6-CE4F20CD5B2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45187395"/>
              </p:ext>
            </p:extLst>
          </p:nvPr>
        </p:nvGraphicFramePr>
        <p:xfrm>
          <a:off x="0" y="-1"/>
          <a:ext cx="12192000" cy="3429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4098943051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1444842750"/>
                    </a:ext>
                  </a:extLst>
                </a:gridCol>
              </a:tblGrid>
              <a:tr h="34290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3A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B8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973884"/>
                  </a:ext>
                </a:extLst>
              </a:tr>
            </a:tbl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E792A7-5EDB-D2B6-B1EA-F8209AD85A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52587" y="3935168"/>
            <a:ext cx="8886825" cy="1931109"/>
          </a:xfrm>
          <a:prstGeom prst="rect">
            <a:avLst/>
          </a:prstGeom>
          <a:noFill/>
        </p:spPr>
        <p:txBody>
          <a:bodyPr vert="horz" lIns="274320" tIns="45720" rIns="91440" bIns="45720" rtlCol="0" anchor="ctr">
            <a:normAutofit/>
          </a:bodyPr>
          <a:lstStyle>
            <a:lvl1pPr algn="ctr">
              <a:defRPr>
                <a:latin typeface="Lato ExtraBold" panose="020F0502020204030203" pitchFamily="34" charset="0"/>
                <a:ea typeface="Lato ExtraBold" panose="020F0502020204030203" pitchFamily="34" charset="0"/>
                <a:cs typeface="Lato ExtraBold" panose="020F0502020204030203" pitchFamily="34" charset="0"/>
              </a:defRPr>
            </a:lvl1pPr>
          </a:lstStyle>
          <a:p>
            <a:r>
              <a:rPr lang="en-US" dirty="0"/>
              <a:t>Your Government</a:t>
            </a:r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93AC646-1866-8477-D03A-12681B2FE6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620" y="919684"/>
            <a:ext cx="3448050" cy="1320070"/>
          </a:xfrm>
          <a:prstGeom prst="rect">
            <a:avLst/>
          </a:prstGeom>
        </p:spPr>
      </p:pic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9584F315-E106-D307-482E-966A312D6C0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4937" y="714375"/>
            <a:ext cx="566191" cy="56619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E095AAA-619A-6406-6706-E309F6E738DE}"/>
              </a:ext>
            </a:extLst>
          </p:cNvPr>
          <p:cNvSpPr txBox="1"/>
          <p:nvPr userDrawn="1"/>
        </p:nvSpPr>
        <p:spPr>
          <a:xfrm>
            <a:off x="7487049" y="1471722"/>
            <a:ext cx="344196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June 8 – 13, 2024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Orlando, Florida</a:t>
            </a:r>
            <a:endParaRPr lang="en-US" sz="3200" dirty="0">
              <a:solidFill>
                <a:schemeClr val="bg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1267F-69C7-6C65-74BF-FB4337EA59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7995" y="646773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r>
              <a:rPr lang="en-US" dirty="0"/>
              <a:t>IGFOA 2024    </a:t>
            </a:r>
            <a:r>
              <a:rPr lang="en-US" dirty="0">
                <a:latin typeface="Lato Light" panose="020B0604020202020204" pitchFamily="34" charset="0"/>
                <a:ea typeface="Lato Light" panose="020B0604020202020204" pitchFamily="34" charset="0"/>
                <a:cs typeface="Lato Light" panose="020B0604020202020204" pitchFamily="34" charset="0"/>
              </a:rPr>
              <a:t>June 8 -13, 2024</a:t>
            </a:r>
          </a:p>
        </p:txBody>
      </p:sp>
    </p:spTree>
    <p:extLst>
      <p:ext uri="{BB962C8B-B14F-4D97-AF65-F5344CB8AC3E}">
        <p14:creationId xmlns:p14="http://schemas.microsoft.com/office/powerpoint/2010/main" val="503493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D7AC1-223A-4220-9823-2253EF77F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5868EC-A524-4077-A308-BF7CCE2410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86E01-1223-44E0-895D-8B002A86AD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4B374-FB14-4E20-9DCB-6462E496C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F794-7202-4E3A-AED8-2497AE0D3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0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A60A6B-6A32-4E79-891D-2D88175139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BE0DE4-1CFE-4D0C-9D48-F61D76E11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6756B-07D3-4298-BC3C-2875BE5D6A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939DC-7052-4BDC-8833-3D81FA2A2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F794-7202-4E3A-AED8-2497AE0D3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68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3600" y="274638"/>
            <a:ext cx="9753600" cy="6651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914400" y="838200"/>
            <a:ext cx="7213600" cy="406400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D04DF49C-7DB7-7BCD-7AF6-915106531F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7995" y="646773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r>
              <a:rPr lang="en-US" dirty="0"/>
              <a:t>IGFOA 2024    </a:t>
            </a:r>
            <a:r>
              <a:rPr lang="en-US" dirty="0">
                <a:latin typeface="Lato Light" panose="020B0604020202020204" pitchFamily="34" charset="0"/>
                <a:ea typeface="Lato Light" panose="020B0604020202020204" pitchFamily="34" charset="0"/>
                <a:cs typeface="Lato Light" panose="020B0604020202020204" pitchFamily="34" charset="0"/>
              </a:rPr>
              <a:t>June 8 -13, 2024</a:t>
            </a:r>
          </a:p>
        </p:txBody>
      </p:sp>
    </p:spTree>
    <p:extLst>
      <p:ext uri="{BB962C8B-B14F-4D97-AF65-F5344CB8AC3E}">
        <p14:creationId xmlns:p14="http://schemas.microsoft.com/office/powerpoint/2010/main" val="26312250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3600" y="274638"/>
            <a:ext cx="9753600" cy="6651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914400" y="838200"/>
            <a:ext cx="7213600" cy="406400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83DE4F52-5254-1749-EA12-D994098A64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7995" y="646773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r>
              <a:rPr lang="en-US" dirty="0"/>
              <a:t>IGFOA 2024    </a:t>
            </a:r>
            <a:r>
              <a:rPr lang="en-US" dirty="0">
                <a:latin typeface="Lato Light" panose="020B0604020202020204" pitchFamily="34" charset="0"/>
                <a:ea typeface="Lato Light" panose="020B0604020202020204" pitchFamily="34" charset="0"/>
                <a:cs typeface="Lato Light" panose="020B0604020202020204" pitchFamily="34" charset="0"/>
              </a:rPr>
              <a:t>June 8 -13, 2024</a:t>
            </a:r>
          </a:p>
        </p:txBody>
      </p:sp>
    </p:spTree>
    <p:extLst>
      <p:ext uri="{BB962C8B-B14F-4D97-AF65-F5344CB8AC3E}">
        <p14:creationId xmlns:p14="http://schemas.microsoft.com/office/powerpoint/2010/main" val="4265289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3600" y="274638"/>
            <a:ext cx="9753600" cy="6651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914400" y="838200"/>
            <a:ext cx="7213600" cy="406400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9B5B9A9B-B88A-BFB4-18ED-21242BB72A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7995" y="646773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r>
              <a:rPr lang="en-US" dirty="0"/>
              <a:t>IGFOA 2024    </a:t>
            </a:r>
            <a:r>
              <a:rPr lang="en-US" dirty="0">
                <a:latin typeface="Lato Light" panose="020B0604020202020204" pitchFamily="34" charset="0"/>
                <a:ea typeface="Lato Light" panose="020B0604020202020204" pitchFamily="34" charset="0"/>
                <a:cs typeface="Lato Light" panose="020B0604020202020204" pitchFamily="34" charset="0"/>
              </a:rPr>
              <a:t>June 8 -13, 2024</a:t>
            </a:r>
          </a:p>
        </p:txBody>
      </p:sp>
    </p:spTree>
    <p:extLst>
      <p:ext uri="{BB962C8B-B14F-4D97-AF65-F5344CB8AC3E}">
        <p14:creationId xmlns:p14="http://schemas.microsoft.com/office/powerpoint/2010/main" val="39653636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3600" y="274638"/>
            <a:ext cx="9753600" cy="6651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914400" y="838200"/>
            <a:ext cx="7213600" cy="406400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A8C76AC9-BCF0-2602-FD7D-BF2A0A6948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7995" y="646773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r>
              <a:rPr lang="en-US" dirty="0"/>
              <a:t>IGFOA 2024    </a:t>
            </a:r>
            <a:r>
              <a:rPr lang="en-US" dirty="0">
                <a:latin typeface="Lato Light" panose="020B0604020202020204" pitchFamily="34" charset="0"/>
                <a:ea typeface="Lato Light" panose="020B0604020202020204" pitchFamily="34" charset="0"/>
                <a:cs typeface="Lato Light" panose="020B0604020202020204" pitchFamily="34" charset="0"/>
              </a:rPr>
              <a:t>June 8 -13, 2024</a:t>
            </a:r>
          </a:p>
        </p:txBody>
      </p:sp>
    </p:spTree>
    <p:extLst>
      <p:ext uri="{BB962C8B-B14F-4D97-AF65-F5344CB8AC3E}">
        <p14:creationId xmlns:p14="http://schemas.microsoft.com/office/powerpoint/2010/main" val="62156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E1B9B-0164-4066-AF99-07BECE06A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D3D78-13FD-49C8-B952-DEC58CC0B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653" y="1081088"/>
            <a:ext cx="11504071" cy="5214937"/>
          </a:xfrm>
          <a:solidFill>
            <a:srgbClr val="EFF5EB"/>
          </a:solidFill>
          <a:ln w="19050">
            <a:solidFill>
              <a:srgbClr val="3B894F"/>
            </a:solidFill>
          </a:ln>
        </p:spPr>
        <p:txBody>
          <a:bodyPr lIns="365760" tIns="4572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BE6401-CE00-4E2C-92D1-E8DB61AD2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0A39F794-7202-4E3A-AED8-2497AE0D32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09E595-B7F5-4C09-98E0-FEEABB3F82A3}"/>
              </a:ext>
            </a:extLst>
          </p:cNvPr>
          <p:cNvSpPr txBox="1">
            <a:spLocks/>
          </p:cNvSpPr>
          <p:nvPr userDrawn="1"/>
        </p:nvSpPr>
        <p:spPr>
          <a:xfrm>
            <a:off x="947138" y="6492875"/>
            <a:ext cx="49653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chemeClr val="bg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IGFOA Virtual Check-In - </a:t>
            </a:r>
            <a:r>
              <a:rPr lang="en-US" dirty="0">
                <a:latin typeface="Lato Light" panose="020B0604020202020204" pitchFamily="34" charset="0"/>
                <a:ea typeface="Lato Light" panose="020B0604020202020204" pitchFamily="34" charset="0"/>
                <a:cs typeface="Lato Light" panose="020B0604020202020204" pitchFamily="34" charset="0"/>
              </a:rPr>
              <a:t>October 11, 2024</a:t>
            </a:r>
          </a:p>
        </p:txBody>
      </p:sp>
    </p:spTree>
    <p:extLst>
      <p:ext uri="{BB962C8B-B14F-4D97-AF65-F5344CB8AC3E}">
        <p14:creationId xmlns:p14="http://schemas.microsoft.com/office/powerpoint/2010/main" val="311248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A72CA-B528-4E40-ACCD-F68AF4612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65D110-68F6-4702-A426-1D9DAEDA0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92D62-1F67-4012-9B39-2631BCB6B6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E23EB-9BA4-4D1C-A188-B1BB852FF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F794-7202-4E3A-AED8-2497AE0D328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77ED81F9-3144-1BAD-EA8A-F49903B4F878}"/>
              </a:ext>
            </a:extLst>
          </p:cNvPr>
          <p:cNvSpPr txBox="1">
            <a:spLocks/>
          </p:cNvSpPr>
          <p:nvPr userDrawn="1"/>
        </p:nvSpPr>
        <p:spPr>
          <a:xfrm>
            <a:off x="1524000" y="635634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chemeClr val="bg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IGFOA 2024    </a:t>
            </a:r>
            <a:r>
              <a:rPr lang="en-US" dirty="0">
                <a:latin typeface="Lato Light" panose="020B0604020202020204" pitchFamily="34" charset="0"/>
                <a:ea typeface="Lato Light" panose="020B0604020202020204" pitchFamily="34" charset="0"/>
                <a:cs typeface="Lato Light" panose="020B0604020202020204" pitchFamily="34" charset="0"/>
              </a:rPr>
              <a:t>June 8 -13, 2024</a:t>
            </a:r>
          </a:p>
        </p:txBody>
      </p:sp>
    </p:spTree>
    <p:extLst>
      <p:ext uri="{BB962C8B-B14F-4D97-AF65-F5344CB8AC3E}">
        <p14:creationId xmlns:p14="http://schemas.microsoft.com/office/powerpoint/2010/main" val="30266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D0A05-DFAB-4E51-8144-4CDC3FA16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5D199-B51E-4B5A-9ACF-0423B29D9A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9B358E-839C-477A-8267-7F78CBD0D9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D729F9-7203-4A54-8C5E-59FA1A7853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34508-932D-449C-BC6A-73CEB4D7F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F794-7202-4E3A-AED8-2497AE0D32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5B691317-C91A-DC2F-920A-1B678CF956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81400" y="635634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r>
              <a:rPr lang="en-US" dirty="0"/>
              <a:t>IGFOA 2024    </a:t>
            </a:r>
            <a:r>
              <a:rPr lang="en-US" dirty="0">
                <a:latin typeface="Lato Light" panose="020B0604020202020204" pitchFamily="34" charset="0"/>
                <a:ea typeface="Lato Light" panose="020B0604020202020204" pitchFamily="34" charset="0"/>
                <a:cs typeface="Lato Light" panose="020B0604020202020204" pitchFamily="34" charset="0"/>
              </a:rPr>
              <a:t>June 8 -13, 2024</a:t>
            </a:r>
          </a:p>
        </p:txBody>
      </p:sp>
    </p:spTree>
    <p:extLst>
      <p:ext uri="{BB962C8B-B14F-4D97-AF65-F5344CB8AC3E}">
        <p14:creationId xmlns:p14="http://schemas.microsoft.com/office/powerpoint/2010/main" val="4081839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CD1AC-BF84-44D6-90D3-8C2D33472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DA77C9-A1C8-4517-9379-051190B17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61BC3-81E3-4147-8B1B-53DAEDD5B4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70CD1F-DB6D-4588-AD02-5A92B482ED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20BFC7-2C95-42A8-ABEF-FB3F6E3CDD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6AFDAD-3DF9-469C-9608-28AECF82C6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0F6731-87D2-488B-92E0-3BAC00AD9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F794-7202-4E3A-AED8-2497AE0D328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79517E95-96D0-CDE0-6E07-FFF6244B5E1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026946" y="638862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r>
              <a:rPr lang="en-US" dirty="0"/>
              <a:t>IGFOA 2024    </a:t>
            </a:r>
            <a:r>
              <a:rPr lang="en-US" dirty="0">
                <a:latin typeface="Lato Light" panose="020B0604020202020204" pitchFamily="34" charset="0"/>
                <a:ea typeface="Lato Light" panose="020B0604020202020204" pitchFamily="34" charset="0"/>
                <a:cs typeface="Lato Light" panose="020B0604020202020204" pitchFamily="34" charset="0"/>
              </a:rPr>
              <a:t>June 8 -13, 2024</a:t>
            </a:r>
          </a:p>
        </p:txBody>
      </p:sp>
    </p:spTree>
    <p:extLst>
      <p:ext uri="{BB962C8B-B14F-4D97-AF65-F5344CB8AC3E}">
        <p14:creationId xmlns:p14="http://schemas.microsoft.com/office/powerpoint/2010/main" val="2547761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CE353-EBBD-4489-B6EF-B768B6550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48D05C-A13C-4571-933B-7B273AD592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C54842-55FF-412B-8F2B-0F544E0FD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F794-7202-4E3A-AED8-2497AE0D328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7898617C-16DA-370D-1CAE-36EA8C0725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r>
              <a:rPr lang="en-US" dirty="0"/>
              <a:t>IGFOA 2024    </a:t>
            </a:r>
            <a:r>
              <a:rPr lang="en-US" dirty="0">
                <a:latin typeface="Lato Light" panose="020B0604020202020204" pitchFamily="34" charset="0"/>
                <a:ea typeface="Lato Light" panose="020B0604020202020204" pitchFamily="34" charset="0"/>
                <a:cs typeface="Lato Light" panose="020B0604020202020204" pitchFamily="34" charset="0"/>
              </a:rPr>
              <a:t>June 8 -13, 2024</a:t>
            </a:r>
          </a:p>
        </p:txBody>
      </p:sp>
    </p:spTree>
    <p:extLst>
      <p:ext uri="{BB962C8B-B14F-4D97-AF65-F5344CB8AC3E}">
        <p14:creationId xmlns:p14="http://schemas.microsoft.com/office/powerpoint/2010/main" val="2419227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5F8981-5F98-4585-9FD2-3743918EB0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9F794-7202-4E3A-AED8-2497AE0D32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009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88363-41C9-4C15-9D91-2D44AED10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F0A0B-2792-4813-AD13-43EED09F5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09A1D4-3BE1-4424-94B7-318CFCEDC0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2BCF77E-681A-4605-87E4-54B0BD9057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9F794-7202-4E3A-AED8-2497AE0D3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164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6D552-55DF-4A6E-99B5-8DCC0C77C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491118-8E97-4BD9-8733-80C3C570FB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641241-6B89-4B2E-A63D-C7220CA97E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567E52-D2B2-4FE6-B17A-665F48EA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A91CD3-4759-4238-9694-18F798848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F794-7202-4E3A-AED8-2497AE0D32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0479BB95-1B4E-93E0-11CC-4165ACC32E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64075" y="64407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r>
              <a:rPr lang="en-US" dirty="0"/>
              <a:t>IGFOA 2024    </a:t>
            </a:r>
            <a:r>
              <a:rPr lang="en-US" dirty="0">
                <a:latin typeface="Lato Light" panose="020B0604020202020204" pitchFamily="34" charset="0"/>
                <a:ea typeface="Lato Light" panose="020B0604020202020204" pitchFamily="34" charset="0"/>
                <a:cs typeface="Lato Light" panose="020B0604020202020204" pitchFamily="34" charset="0"/>
              </a:rPr>
              <a:t>June 8 -13, 2024</a:t>
            </a:r>
          </a:p>
        </p:txBody>
      </p:sp>
    </p:spTree>
    <p:extLst>
      <p:ext uri="{BB962C8B-B14F-4D97-AF65-F5344CB8AC3E}">
        <p14:creationId xmlns:p14="http://schemas.microsoft.com/office/powerpoint/2010/main" val="2795125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7BC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3FA1C5-3D9A-4721-889E-1323D12C0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6991" y="0"/>
            <a:ext cx="10275009" cy="826209"/>
          </a:xfrm>
          <a:prstGeom prst="rect">
            <a:avLst/>
          </a:prstGeom>
          <a:solidFill>
            <a:srgbClr val="3B894F"/>
          </a:solidFill>
        </p:spPr>
        <p:txBody>
          <a:bodyPr vert="horz" lIns="27432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15FEBD-B0DF-4636-9670-41E92DEC2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78193"/>
            <a:ext cx="10515600" cy="4498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CFE16B-CC9D-49D4-8774-9281F707B1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92654" y="6388623"/>
            <a:ext cx="445546" cy="469377"/>
          </a:xfrm>
          <a:prstGeom prst="rect">
            <a:avLst/>
          </a:prstGeom>
          <a:solidFill>
            <a:srgbClr val="2B3A7B"/>
          </a:solidFill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bg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fld id="{0A39F794-7202-4E3A-AED8-2497AE0D32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4BE63B-78D6-48E7-8CD3-0613C547DC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7995" y="646773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r>
              <a:rPr lang="en-US" dirty="0"/>
              <a:t>IGFOA 2024    </a:t>
            </a:r>
            <a:r>
              <a:rPr lang="en-US" dirty="0">
                <a:latin typeface="Lato Light" panose="020B0604020202020204" pitchFamily="34" charset="0"/>
                <a:ea typeface="Lato Light" panose="020B0604020202020204" pitchFamily="34" charset="0"/>
                <a:cs typeface="Lato Light" panose="020B0604020202020204" pitchFamily="34" charset="0"/>
              </a:rPr>
              <a:t>June 8 -13, 2024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F2D02F5-D444-5A50-2041-829AE6A9E3A7}"/>
              </a:ext>
            </a:extLst>
          </p:cNvPr>
          <p:cNvSpPr/>
          <p:nvPr userDrawn="1"/>
        </p:nvSpPr>
        <p:spPr>
          <a:xfrm>
            <a:off x="0" y="0"/>
            <a:ext cx="1916991" cy="826209"/>
          </a:xfrm>
          <a:prstGeom prst="rect">
            <a:avLst/>
          </a:prstGeom>
          <a:solidFill>
            <a:srgbClr val="2B3A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3506516-51F9-7D34-723F-4C4F8919F80A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35" y="67362"/>
            <a:ext cx="1684921" cy="64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304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Lato SemiBold" panose="020F0502020204030203" pitchFamily="34" charset="0"/>
          <a:ea typeface="Lato SemiBold" panose="020F0502020204030203" pitchFamily="34" charset="0"/>
          <a:cs typeface="Lato SemiBold" panose="020F050202020403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 Semibold" panose="020F0502020204030203" pitchFamily="34" charset="0"/>
          <a:ea typeface="Lato Semibold" panose="020F0502020204030203" pitchFamily="34" charset="0"/>
          <a:cs typeface="Lato Semibold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 Semibold" panose="020F0502020204030203" pitchFamily="34" charset="0"/>
          <a:ea typeface="Lato Semibold" panose="020F0502020204030203" pitchFamily="34" charset="0"/>
          <a:cs typeface="Lato Semibold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 Semibold" panose="020F0502020204030203" pitchFamily="34" charset="0"/>
          <a:ea typeface="Lato Semibold" panose="020F0502020204030203" pitchFamily="34" charset="0"/>
          <a:cs typeface="Lato Semibold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 Semibold" panose="020F0502020204030203" pitchFamily="34" charset="0"/>
          <a:ea typeface="Lato Semibold" panose="020F0502020204030203" pitchFamily="34" charset="0"/>
          <a:cs typeface="Lato Semibold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 Semibold" panose="020F0502020204030203" pitchFamily="34" charset="0"/>
          <a:ea typeface="Lato Semibold" panose="020F0502020204030203" pitchFamily="34" charset="0"/>
          <a:cs typeface="Lato Semibold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9A994E2-04C9-14DE-814A-1C51979CD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6991" y="0"/>
            <a:ext cx="10275009" cy="826209"/>
          </a:xfrm>
        </p:spPr>
        <p:txBody>
          <a:bodyPr>
            <a:normAutofit fontScale="90000"/>
          </a:bodyPr>
          <a:lstStyle/>
          <a:p>
            <a:r>
              <a:rPr lang="en-US" dirty="0"/>
              <a:t>[GOVT]  -  COMPLETED AUDIT STATUS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941C54F-654C-CEEB-B3A1-7E23866FBD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957014"/>
              </p:ext>
            </p:extLst>
          </p:nvPr>
        </p:nvGraphicFramePr>
        <p:xfrm>
          <a:off x="392113" y="1081088"/>
          <a:ext cx="11712625" cy="527666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86783">
                  <a:extLst>
                    <a:ext uri="{9D8B030D-6E8A-4147-A177-3AD203B41FA5}">
                      <a16:colId xmlns:a16="http://schemas.microsoft.com/office/drawing/2014/main" val="209563097"/>
                    </a:ext>
                  </a:extLst>
                </a:gridCol>
                <a:gridCol w="6379522">
                  <a:extLst>
                    <a:ext uri="{9D8B030D-6E8A-4147-A177-3AD203B41FA5}">
                      <a16:colId xmlns:a16="http://schemas.microsoft.com/office/drawing/2014/main" val="1296795795"/>
                    </a:ext>
                  </a:extLst>
                </a:gridCol>
                <a:gridCol w="1499616">
                  <a:extLst>
                    <a:ext uri="{9D8B030D-6E8A-4147-A177-3AD203B41FA5}">
                      <a16:colId xmlns:a16="http://schemas.microsoft.com/office/drawing/2014/main" val="3368147755"/>
                    </a:ext>
                  </a:extLst>
                </a:gridCol>
                <a:gridCol w="3346704">
                  <a:extLst>
                    <a:ext uri="{9D8B030D-6E8A-4147-A177-3AD203B41FA5}">
                      <a16:colId xmlns:a16="http://schemas.microsoft.com/office/drawing/2014/main" val="3223137284"/>
                    </a:ext>
                  </a:extLst>
                </a:gridCol>
              </a:tblGrid>
              <a:tr h="51901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solidFill>
                      <a:srgbClr val="0309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AUDIT STATUS </a:t>
                      </a:r>
                      <a:endParaRPr lang="en-US" dirty="0">
                        <a:solidFill>
                          <a:schemeClr val="bg1"/>
                        </a:solidFill>
                        <a:latin typeface="Lato ExtraBold" panose="020F0502020204030203" pitchFamily="34" charset="0"/>
                        <a:ea typeface="Lato ExtraBold" panose="020F0502020204030203" pitchFamily="34" charset="0"/>
                        <a:cs typeface="Lato ExtraBold" panose="020F0502020204030203" pitchFamily="34" charset="0"/>
                      </a:endParaRPr>
                    </a:p>
                  </a:txBody>
                  <a:tcPr anchor="ctr">
                    <a:solidFill>
                      <a:srgbClr val="0309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ExtraBold" panose="020F0502020204030203" pitchFamily="34" charset="0"/>
                        <a:ea typeface="Lato ExtraBold" panose="020F0502020204030203" pitchFamily="34" charset="0"/>
                        <a:cs typeface="Lato ExtraBold" panose="020F0502020204030203" pitchFamily="34" charset="0"/>
                      </a:endParaRPr>
                    </a:p>
                  </a:txBody>
                  <a:tcPr anchor="ctr">
                    <a:solidFill>
                      <a:srgbClr val="0309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COMMENTS</a:t>
                      </a:r>
                      <a:endParaRPr lang="en-US" dirty="0">
                        <a:solidFill>
                          <a:schemeClr val="bg1"/>
                        </a:solidFill>
                        <a:latin typeface="Lato ExtraBold" panose="020F0502020204030203" pitchFamily="34" charset="0"/>
                        <a:ea typeface="Lato ExtraBold" panose="020F0502020204030203" pitchFamily="34" charset="0"/>
                        <a:cs typeface="Lato ExtraBold" panose="020F0502020204030203" pitchFamily="34" charset="0"/>
                      </a:endParaRPr>
                    </a:p>
                  </a:txBody>
                  <a:tcPr anchor="ctr">
                    <a:solidFill>
                      <a:srgbClr val="0309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226067"/>
                  </a:ext>
                </a:extLst>
              </a:tr>
              <a:tr h="408753"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  <a:endParaRPr lang="en-US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What FY is your most recently completed audit?</a:t>
                      </a:r>
                      <a:endParaRPr lang="en-US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633763"/>
                  </a:ext>
                </a:extLst>
              </a:tr>
              <a:tr h="588748"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  <a:endParaRPr lang="en-US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Date completed and submitted to audit clearing house</a:t>
                      </a:r>
                      <a:endParaRPr lang="en-US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5398126"/>
                  </a:ext>
                </a:extLst>
              </a:tr>
              <a:tr h="530839">
                <a:tc>
                  <a:txBody>
                    <a:bodyPr/>
                    <a:lstStyle/>
                    <a:p>
                      <a:r>
                        <a:rPr lang="en-US" b="1" dirty="0"/>
                        <a:t>3</a:t>
                      </a:r>
                      <a:endParaRPr lang="en-US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# of Federal qualifications for completed audit</a:t>
                      </a:r>
                      <a:endParaRPr lang="en-US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5249054"/>
                  </a:ext>
                </a:extLst>
              </a:tr>
              <a:tr h="511535">
                <a:tc>
                  <a:txBody>
                    <a:bodyPr/>
                    <a:lstStyle/>
                    <a:p>
                      <a:r>
                        <a:rPr lang="en-US" b="1" dirty="0"/>
                        <a:t>4</a:t>
                      </a:r>
                      <a:endParaRPr lang="en-US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# of Financial qualifications for completed audit</a:t>
                      </a:r>
                      <a:endParaRPr lang="en-US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7321520"/>
                  </a:ext>
                </a:extLst>
              </a:tr>
              <a:tr h="675613">
                <a:tc>
                  <a:txBody>
                    <a:bodyPr/>
                    <a:lstStyle/>
                    <a:p>
                      <a:r>
                        <a:rPr lang="en-US" b="1" dirty="0"/>
                        <a:t>5</a:t>
                      </a:r>
                      <a:endParaRPr lang="en-US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# of Component Unit qualifications for completed the completed audit</a:t>
                      </a:r>
                      <a:endParaRPr lang="en-US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3525880"/>
                  </a:ext>
                </a:extLst>
              </a:tr>
              <a:tr h="183380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b="1" dirty="0"/>
                        <a:t>6</a:t>
                      </a:r>
                      <a:endParaRPr lang="en-US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b="1" dirty="0"/>
                        <a:t>What was the greatest challenge or lesson learned during this audit?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n-US" b="1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n-US" b="1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n-US" b="1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n-US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685269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0EE71D-65A8-729A-9163-201CDF5C4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2654" y="6388623"/>
            <a:ext cx="445546" cy="469377"/>
          </a:xfrm>
        </p:spPr>
        <p:txBody>
          <a:bodyPr/>
          <a:lstStyle/>
          <a:p>
            <a:pPr lvl="0"/>
            <a:fld id="{0A39F794-7202-4E3A-AED8-2497AE0D328A}" type="slidenum">
              <a:rPr lang="en-US" noProof="0" smtClean="0"/>
              <a:pPr lvl="0"/>
              <a:t>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99522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9A994E2-04C9-14DE-814A-1C51979CD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6991" y="0"/>
            <a:ext cx="10275009" cy="826209"/>
          </a:xfrm>
        </p:spPr>
        <p:txBody>
          <a:bodyPr/>
          <a:lstStyle/>
          <a:p>
            <a:r>
              <a:rPr lang="en-US" dirty="0"/>
              <a:t>[GOVT]  - CURRENT AUDIT STATUS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941C54F-654C-CEEB-B3A1-7E23866FBD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8945928"/>
              </p:ext>
            </p:extLst>
          </p:nvPr>
        </p:nvGraphicFramePr>
        <p:xfrm>
          <a:off x="392113" y="1081088"/>
          <a:ext cx="11725595" cy="5441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793">
                  <a:extLst>
                    <a:ext uri="{9D8B030D-6E8A-4147-A177-3AD203B41FA5}">
                      <a16:colId xmlns:a16="http://schemas.microsoft.com/office/drawing/2014/main" val="209563097"/>
                    </a:ext>
                  </a:extLst>
                </a:gridCol>
                <a:gridCol w="3860908">
                  <a:extLst>
                    <a:ext uri="{9D8B030D-6E8A-4147-A177-3AD203B41FA5}">
                      <a16:colId xmlns:a16="http://schemas.microsoft.com/office/drawing/2014/main" val="1296795795"/>
                    </a:ext>
                  </a:extLst>
                </a:gridCol>
                <a:gridCol w="2228701">
                  <a:extLst>
                    <a:ext uri="{9D8B030D-6E8A-4147-A177-3AD203B41FA5}">
                      <a16:colId xmlns:a16="http://schemas.microsoft.com/office/drawing/2014/main" val="1727933854"/>
                    </a:ext>
                  </a:extLst>
                </a:gridCol>
                <a:gridCol w="5264193">
                  <a:extLst>
                    <a:ext uri="{9D8B030D-6E8A-4147-A177-3AD203B41FA5}">
                      <a16:colId xmlns:a16="http://schemas.microsoft.com/office/drawing/2014/main" val="3117993165"/>
                    </a:ext>
                  </a:extLst>
                </a:gridCol>
              </a:tblGrid>
              <a:tr h="696571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solidFill>
                      <a:srgbClr val="0309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AUDIT STATUS</a:t>
                      </a:r>
                      <a:endParaRPr lang="en-US" dirty="0">
                        <a:latin typeface="Lato ExtraBold" panose="020F0502020204030203" pitchFamily="34" charset="0"/>
                        <a:ea typeface="Lato ExtraBold" panose="020F0502020204030203" pitchFamily="34" charset="0"/>
                        <a:cs typeface="Lato ExtraBold" panose="020F0502020204030203" pitchFamily="34" charset="0"/>
                      </a:endParaRPr>
                    </a:p>
                  </a:txBody>
                  <a:tcPr anchor="ctr">
                    <a:solidFill>
                      <a:srgbClr val="0309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ExtraBold" panose="020F0502020204030203" pitchFamily="34" charset="0"/>
                        <a:ea typeface="Lato ExtraBold" panose="020F0502020204030203" pitchFamily="34" charset="0"/>
                        <a:cs typeface="Lato ExtraBold" panose="020F0502020204030203" pitchFamily="34" charset="0"/>
                      </a:endParaRPr>
                    </a:p>
                  </a:txBody>
                  <a:tcPr anchor="ctr">
                    <a:solidFill>
                      <a:srgbClr val="0309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COMMENTS</a:t>
                      </a:r>
                      <a:endParaRPr lang="en-US" dirty="0">
                        <a:latin typeface="Lato ExtraBold" panose="020F0502020204030203" pitchFamily="34" charset="0"/>
                        <a:ea typeface="Lato ExtraBold" panose="020F0502020204030203" pitchFamily="34" charset="0"/>
                        <a:cs typeface="Lato ExtraBold" panose="020F0502020204030203" pitchFamily="34" charset="0"/>
                      </a:endParaRPr>
                    </a:p>
                  </a:txBody>
                  <a:tcPr anchor="ctr">
                    <a:solidFill>
                      <a:srgbClr val="0309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226067"/>
                  </a:ext>
                </a:extLst>
              </a:tr>
              <a:tr h="1145961"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  <a:endParaRPr lang="en-US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Which fiscal year is currently under audit?  When did field work begin and what is the expected completion date?</a:t>
                      </a:r>
                      <a:endParaRPr lang="en-US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1171356"/>
                  </a:ext>
                </a:extLst>
              </a:tr>
              <a:tr h="655501"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  <a:endParaRPr lang="en-US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List the major reconciliations still outstanding  </a:t>
                      </a:r>
                      <a:endParaRPr lang="en-US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5453918"/>
                  </a:ext>
                </a:extLst>
              </a:tr>
              <a:tr h="8220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3</a:t>
                      </a:r>
                      <a:endParaRPr lang="en-US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# of component units on schedule &amp; # behind</a:t>
                      </a:r>
                      <a:endParaRPr lang="en-US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7997796"/>
                  </a:ext>
                </a:extLst>
              </a:tr>
              <a:tr h="658192">
                <a:tc>
                  <a:txBody>
                    <a:bodyPr/>
                    <a:lstStyle/>
                    <a:p>
                      <a:r>
                        <a:rPr lang="en-US" b="1" dirty="0"/>
                        <a:t>4</a:t>
                      </a:r>
                      <a:endParaRPr lang="en-US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Date of your current approved extension</a:t>
                      </a:r>
                      <a:endParaRPr lang="en-US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8691576"/>
                  </a:ext>
                </a:extLst>
              </a:tr>
              <a:tr h="760058">
                <a:tc>
                  <a:txBody>
                    <a:bodyPr/>
                    <a:lstStyle/>
                    <a:p>
                      <a:r>
                        <a:rPr lang="en-US" b="1" dirty="0"/>
                        <a:t>5</a:t>
                      </a:r>
                      <a:endParaRPr lang="en-US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What are your major challenges to completion?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77271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0EE71D-65A8-729A-9163-201CDF5C4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2654" y="6388623"/>
            <a:ext cx="445546" cy="469377"/>
          </a:xfrm>
        </p:spPr>
        <p:txBody>
          <a:bodyPr/>
          <a:lstStyle/>
          <a:p>
            <a:pPr lvl="0"/>
            <a:fld id="{0A39F794-7202-4E3A-AED8-2497AE0D328A}" type="slidenum">
              <a:rPr lang="en-US" noProof="0" smtClean="0"/>
              <a:pPr lvl="0"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67741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981740"/>
              </p:ext>
            </p:extLst>
          </p:nvPr>
        </p:nvGraphicFramePr>
        <p:xfrm>
          <a:off x="0" y="0"/>
          <a:ext cx="12192003" cy="6493204"/>
        </p:xfrm>
        <a:graphic>
          <a:graphicData uri="http://schemas.openxmlformats.org/drawingml/2006/table">
            <a:tbl>
              <a:tblPr/>
              <a:tblGrid>
                <a:gridCol w="2176272">
                  <a:extLst>
                    <a:ext uri="{9D8B030D-6E8A-4147-A177-3AD203B41FA5}">
                      <a16:colId xmlns:a16="http://schemas.microsoft.com/office/drawing/2014/main" val="714596921"/>
                    </a:ext>
                  </a:extLst>
                </a:gridCol>
                <a:gridCol w="1197864">
                  <a:extLst>
                    <a:ext uri="{9D8B030D-6E8A-4147-A177-3AD203B41FA5}">
                      <a16:colId xmlns:a16="http://schemas.microsoft.com/office/drawing/2014/main" val="43302198"/>
                    </a:ext>
                  </a:extLst>
                </a:gridCol>
                <a:gridCol w="996696">
                  <a:extLst>
                    <a:ext uri="{9D8B030D-6E8A-4147-A177-3AD203B41FA5}">
                      <a16:colId xmlns:a16="http://schemas.microsoft.com/office/drawing/2014/main" val="3933597139"/>
                    </a:ext>
                  </a:extLst>
                </a:gridCol>
                <a:gridCol w="923544">
                  <a:extLst>
                    <a:ext uri="{9D8B030D-6E8A-4147-A177-3AD203B41FA5}">
                      <a16:colId xmlns:a16="http://schemas.microsoft.com/office/drawing/2014/main" val="3232363198"/>
                    </a:ext>
                  </a:extLst>
                </a:gridCol>
                <a:gridCol w="978408">
                  <a:extLst>
                    <a:ext uri="{9D8B030D-6E8A-4147-A177-3AD203B41FA5}">
                      <a16:colId xmlns:a16="http://schemas.microsoft.com/office/drawing/2014/main" val="2052021029"/>
                    </a:ext>
                  </a:extLst>
                </a:gridCol>
                <a:gridCol w="1014984">
                  <a:extLst>
                    <a:ext uri="{9D8B030D-6E8A-4147-A177-3AD203B41FA5}">
                      <a16:colId xmlns:a16="http://schemas.microsoft.com/office/drawing/2014/main" val="340690022"/>
                    </a:ext>
                  </a:extLst>
                </a:gridCol>
                <a:gridCol w="1124712">
                  <a:extLst>
                    <a:ext uri="{9D8B030D-6E8A-4147-A177-3AD203B41FA5}">
                      <a16:colId xmlns:a16="http://schemas.microsoft.com/office/drawing/2014/main" val="2537683929"/>
                    </a:ext>
                  </a:extLst>
                </a:gridCol>
                <a:gridCol w="221496">
                  <a:extLst>
                    <a:ext uri="{9D8B030D-6E8A-4147-A177-3AD203B41FA5}">
                      <a16:colId xmlns:a16="http://schemas.microsoft.com/office/drawing/2014/main" val="3150344636"/>
                    </a:ext>
                  </a:extLst>
                </a:gridCol>
                <a:gridCol w="2777774">
                  <a:extLst>
                    <a:ext uri="{9D8B030D-6E8A-4147-A177-3AD203B41FA5}">
                      <a16:colId xmlns:a16="http://schemas.microsoft.com/office/drawing/2014/main" val="3477356085"/>
                    </a:ext>
                  </a:extLst>
                </a:gridCol>
                <a:gridCol w="780253">
                  <a:extLst>
                    <a:ext uri="{9D8B030D-6E8A-4147-A177-3AD203B41FA5}">
                      <a16:colId xmlns:a16="http://schemas.microsoft.com/office/drawing/2014/main" val="498772966"/>
                    </a:ext>
                  </a:extLst>
                </a:gridCol>
              </a:tblGrid>
              <a:tr h="1457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Lato ExtraBold" panose="020F0502020204030203" pitchFamily="34" charset="0"/>
                          <a:ea typeface="Lato ExtraBold" panose="020F0502020204030203" pitchFamily="34" charset="0"/>
                          <a:cs typeface="Lato ExtraBold" panose="020F0502020204030203" pitchFamily="34" charset="0"/>
                        </a:rPr>
                        <a:t> (YOUR GOVT) </a:t>
                      </a:r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Lato ExtraBold" panose="020F0502020204030203" pitchFamily="34" charset="0"/>
                          <a:ea typeface="Lato ExtraBold" panose="020F0502020204030203" pitchFamily="34" charset="0"/>
                          <a:cs typeface="Lato ExtraBold" panose="020F0502020204030203" pitchFamily="34" charset="0"/>
                        </a:rPr>
                        <a:t>Department of Finance Performance Measures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3A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Lato ExtraBold" panose="020F0502020204030203" pitchFamily="34" charset="0"/>
                          <a:ea typeface="Lato ExtraBold" panose="020F0502020204030203" pitchFamily="34" charset="0"/>
                          <a:cs typeface="Lato ExtraBold" panose="020F0502020204030203" pitchFamily="34" charset="0"/>
                        </a:rPr>
                        <a:t>Target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3A7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Lato ExtraBold" panose="020F0502020204030203" pitchFamily="34" charset="0"/>
                          <a:ea typeface="Lato ExtraBold" panose="020F0502020204030203" pitchFamily="34" charset="0"/>
                          <a:cs typeface="Lato ExtraBold" panose="020F0502020204030203" pitchFamily="34" charset="0"/>
                        </a:rPr>
                        <a:t>Period</a:t>
                      </a:r>
                      <a:endParaRPr lang="en-US" dirty="0"/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3A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Lato ExtraBold" panose="020F0502020204030203" pitchFamily="34" charset="0"/>
                          <a:ea typeface="Lato ExtraBold" panose="020F0502020204030203" pitchFamily="34" charset="0"/>
                          <a:cs typeface="Lato ExtraBold" panose="020F0502020204030203" pitchFamily="34" charset="0"/>
                        </a:rPr>
                        <a:t>Prior Period  -2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3A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Lato ExtraBold" panose="020F0502020204030203" pitchFamily="34" charset="0"/>
                          <a:ea typeface="Lato ExtraBold" panose="020F0502020204030203" pitchFamily="34" charset="0"/>
                          <a:cs typeface="Lato ExtraBold" panose="020F0502020204030203" pitchFamily="34" charset="0"/>
                        </a:rPr>
                        <a:t>Prior Period  -1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3A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Lato ExtraBold" panose="020F0502020204030203" pitchFamily="34" charset="0"/>
                          <a:ea typeface="Lato ExtraBold" panose="020F0502020204030203" pitchFamily="34" charset="0"/>
                          <a:cs typeface="Lato ExtraBold" panose="020F0502020204030203" pitchFamily="34" charset="0"/>
                        </a:rPr>
                        <a:t>Current Period</a:t>
                      </a:r>
                      <a:b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Lato ExtraBold" panose="020F0502020204030203" pitchFamily="34" charset="0"/>
                          <a:ea typeface="Lato ExtraBold" panose="020F0502020204030203" pitchFamily="34" charset="0"/>
                          <a:cs typeface="Lato ExtraBold" panose="020F0502020204030203" pitchFamily="34" charset="0"/>
                        </a:rPr>
                      </a:br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Lato ExtraBold" panose="020F0502020204030203" pitchFamily="34" charset="0"/>
                          <a:ea typeface="Lato ExtraBold" panose="020F0502020204030203" pitchFamily="34" charset="0"/>
                          <a:cs typeface="Lato ExtraBold" panose="020F0502020204030203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3A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Lato ExtraBold" panose="020F0502020204030203" pitchFamily="34" charset="0"/>
                          <a:ea typeface="Lato ExtraBold" panose="020F0502020204030203" pitchFamily="34" charset="0"/>
                          <a:cs typeface="Lato ExtraBold" panose="020F0502020204030203" pitchFamily="34" charset="0"/>
                        </a:rPr>
                        <a:t>Trend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3A7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Lato ExtraBold" panose="020F0502020204030203" pitchFamily="34" charset="0"/>
                          <a:ea typeface="Lato ExtraBold" panose="020F0502020204030203" pitchFamily="34" charset="0"/>
                          <a:cs typeface="Lato ExtraBold" panose="020F0502020204030203" pitchFamily="34" charset="0"/>
                        </a:rPr>
                        <a:t>Notes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3A7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Lato ExtraBold" panose="020F0502020204030203" pitchFamily="34" charset="0"/>
                          <a:ea typeface="Lato ExtraBold" panose="020F0502020204030203" pitchFamily="34" charset="0"/>
                          <a:cs typeface="Lato ExtraBold" panose="020F0502020204030203" pitchFamily="34" charset="0"/>
                        </a:rPr>
                        <a:t>Notes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3A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Lato ExtraBold" panose="020F0502020204030203" pitchFamily="34" charset="0"/>
                          <a:ea typeface="Lato ExtraBold" panose="020F0502020204030203" pitchFamily="34" charset="0"/>
                          <a:cs typeface="Lato ExtraBold" panose="020F0502020204030203" pitchFamily="34" charset="0"/>
                        </a:rPr>
                        <a:t>Audit issue?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3A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929511"/>
                  </a:ext>
                </a:extLst>
              </a:tr>
              <a:tr h="524615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ExtraBold" panose="020F0502020204030203" pitchFamily="34" charset="0"/>
                          <a:ea typeface="Lato ExtraBold" panose="020F0502020204030203" pitchFamily="34" charset="0"/>
                          <a:cs typeface="Lato ExtraBold" panose="020F0502020204030203" pitchFamily="34" charset="0"/>
                        </a:rPr>
                        <a:t>Reconciliation and Internal Control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316474"/>
                  </a:ext>
                </a:extLst>
              </a:tr>
              <a:tr h="115208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Lato ExtraBold" panose="020F0502020204030203" pitchFamily="34" charset="0"/>
                          <a:ea typeface="Lato ExtraBold" panose="020F0502020204030203" pitchFamily="34" charset="0"/>
                          <a:cs typeface="Lato ExtraBold" panose="020F0502020204030203" pitchFamily="34" charset="0"/>
                        </a:rPr>
                        <a:t>Reduction in overdue travel advances </a:t>
                      </a:r>
                    </a:p>
                  </a:txBody>
                  <a:tcPr marL="114300" marR="6350" marT="635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% reduction in overdue advances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Lato ExtraBold" panose="020F0502020204030203" pitchFamily="34" charset="0"/>
                        <a:ea typeface="Lato ExtraBold" panose="020F0502020204030203" pitchFamily="34" charset="0"/>
                        <a:cs typeface="Lato ExtraBold" panose="020F050202020403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Monthly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454358"/>
                  </a:ext>
                </a:extLst>
              </a:tr>
              <a:tr h="151621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ExtraBold" panose="020F0502020204030203" pitchFamily="34" charset="0"/>
                          <a:ea typeface="Lato ExtraBold" panose="020F0502020204030203" pitchFamily="34" charset="0"/>
                          <a:cs typeface="Lato ExtraBold" panose="020F0502020204030203" pitchFamily="34" charset="0"/>
                        </a:rPr>
                        <a:t>Bank Reconciliations completed on a timely basis</a:t>
                      </a:r>
                    </a:p>
                  </a:txBody>
                  <a:tcPr marL="114300" marR="6350" marT="635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5E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___days after month end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Lato ExtraBold" panose="020F0502020204030203" pitchFamily="34" charset="0"/>
                        <a:ea typeface="Lato ExtraBold" panose="020F0502020204030203" pitchFamily="34" charset="0"/>
                        <a:cs typeface="Lato ExtraBold" panose="020F050202020403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5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 Monthly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5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 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5E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5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 </a:t>
                      </a:r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5EB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 </a:t>
                      </a:r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5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5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 </a:t>
                      </a:r>
                    </a:p>
                  </a:txBody>
                  <a:tcPr marL="57150" marR="6350" marT="635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5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5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538303"/>
                  </a:ext>
                </a:extLst>
              </a:tr>
              <a:tr h="184273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ExtraBold" panose="020F0502020204030203" pitchFamily="34" charset="0"/>
                          <a:ea typeface="Lato ExtraBold" panose="020F0502020204030203" pitchFamily="34" charset="0"/>
                          <a:cs typeface="Lato ExtraBold" panose="020F0502020204030203" pitchFamily="34" charset="0"/>
                        </a:rPr>
                        <a:t>Reduction in invalid, outdated encumbrances</a:t>
                      </a:r>
                    </a:p>
                  </a:txBody>
                  <a:tcPr marL="114300" marR="6350" marT="635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0% invalid encumbrances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Lato ExtraBold" panose="020F0502020204030203" pitchFamily="34" charset="0"/>
                        <a:ea typeface="Lato ExtraBold" panose="020F0502020204030203" pitchFamily="34" charset="0"/>
                        <a:cs typeface="Lato ExtraBold" panose="020F050202020403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Qtrly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47513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 rot="21283894">
            <a:off x="6497040" y="3351730"/>
            <a:ext cx="5315587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</a:rPr>
              <a:t>Select your most critical bank accounts: payroll, general fund and grants and measure each of those.  A bank reconciliation is only “completed” once all adjusting entries posted.</a:t>
            </a:r>
            <a:endParaRPr lang="en-US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4D3824-3E21-4671-BD25-459C474A6997}"/>
              </a:ext>
            </a:extLst>
          </p:cNvPr>
          <p:cNvSpPr txBox="1"/>
          <p:nvPr/>
        </p:nvSpPr>
        <p:spPr>
          <a:xfrm rot="21272766">
            <a:off x="4857004" y="4631904"/>
            <a:ext cx="7174083" cy="139794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of the new performance measures we agreed upon was to clean up encumbrances.  It is imperative for any government proceeding with a new system implementation and just good accounting practice for everyone.  Tell the group the status of your encumbrance clean up efforts, including the balances before and after the cleanup initiative.</a:t>
            </a:r>
            <a:endParaRPr lang="en-US" sz="1600" dirty="0"/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25CA90A3-C57E-A2AB-7D2E-F59F3F224EFB}"/>
              </a:ext>
            </a:extLst>
          </p:cNvPr>
          <p:cNvSpPr txBox="1">
            <a:spLocks/>
          </p:cNvSpPr>
          <p:nvPr/>
        </p:nvSpPr>
        <p:spPr>
          <a:xfrm>
            <a:off x="392654" y="6388623"/>
            <a:ext cx="445546" cy="469377"/>
          </a:xfrm>
          <a:prstGeom prst="rect">
            <a:avLst/>
          </a:prstGeom>
          <a:solidFill>
            <a:srgbClr val="2B3A7B"/>
          </a:solidFill>
        </p:spPr>
        <p:txBody>
          <a:bodyPr anchor="ctr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A39F794-7202-4E3A-AED8-2497AE0D328A}" type="slidenum">
              <a:rPr lang="en-US" sz="16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/>
              <a:t>3</a:t>
            </a:fld>
            <a:endParaRPr lang="en-US" sz="16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877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9A994E2-04C9-14DE-814A-1C51979CD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6991" y="0"/>
            <a:ext cx="10275009" cy="826209"/>
          </a:xfrm>
        </p:spPr>
        <p:txBody>
          <a:bodyPr>
            <a:noAutofit/>
          </a:bodyPr>
          <a:lstStyle/>
          <a:p>
            <a:r>
              <a:rPr lang="en-US" sz="3600" dirty="0"/>
              <a:t>[GOVT]  -  ANYTHING SPECIAL TO SHARE?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DEF572-66AB-7AB6-CECB-FAB9FB106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0EE71D-65A8-729A-9163-201CDF5C4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2654" y="6388623"/>
            <a:ext cx="445546" cy="469377"/>
          </a:xfrm>
        </p:spPr>
        <p:txBody>
          <a:bodyPr/>
          <a:lstStyle/>
          <a:p>
            <a:pPr lvl="0"/>
            <a:fld id="{0A39F794-7202-4E3A-AED8-2497AE0D328A}" type="slidenum">
              <a:rPr lang="en-US" noProof="0" smtClean="0"/>
              <a:pPr lvl="0"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5892627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317</Words>
  <Application>Microsoft Office PowerPoint</Application>
  <PresentationFormat>Widescreen</PresentationFormat>
  <Paragraphs>68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Lato</vt:lpstr>
      <vt:lpstr>Lato ExtraBold</vt:lpstr>
      <vt:lpstr>Lato Light</vt:lpstr>
      <vt:lpstr>Lato Semibold</vt:lpstr>
      <vt:lpstr>Lato Semibold</vt:lpstr>
      <vt:lpstr>1_Office Theme</vt:lpstr>
      <vt:lpstr>[GOVT]  -  COMPLETED AUDIT STATUS</vt:lpstr>
      <vt:lpstr>[GOVT]  - CURRENT AUDIT STATUS</vt:lpstr>
      <vt:lpstr>PowerPoint Presentation</vt:lpstr>
      <vt:lpstr>[GOVT]  -  ANYTHING SPECIAL TO SHARE?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Debbie Milks</dc:creator>
  <cp:lastModifiedBy>Aubuchon, Jason</cp:lastModifiedBy>
  <cp:revision>3</cp:revision>
  <dcterms:created xsi:type="dcterms:W3CDTF">2024-09-02T00:25:19Z</dcterms:created>
  <dcterms:modified xsi:type="dcterms:W3CDTF">2024-09-13T05:13:51Z</dcterms:modified>
</cp:coreProperties>
</file>