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4" r:id="rId2"/>
    <p:sldId id="423" r:id="rId3"/>
    <p:sldId id="42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id="{2C20D19B-074B-47FB-6135-9BC1284A8F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34311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A6113-A3FB-48ED-9724-8896A272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862" y="644074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IGFOA 2023    </a:t>
            </a:r>
            <a:r>
              <a:rPr lang="en-US" dirty="0">
                <a:latin typeface="Lato Light" panose="020B0604020202020204" pitchFamily="34" charset="0"/>
                <a:ea typeface="Lato Light" panose="020B0604020202020204" pitchFamily="34" charset="0"/>
                <a:cs typeface="Lato Light" panose="020B0604020202020204" pitchFamily="34" charset="0"/>
              </a:rPr>
              <a:t>|    May 20-25,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E8C5-7F05-4A85-961A-169FF3E4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F794-7202-4E3A-AED8-2497AE0D328A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2E094863-AC90-3E4E-F4E6-CE4F20CD5B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2653663"/>
              </p:ext>
            </p:extLst>
          </p:nvPr>
        </p:nvGraphicFramePr>
        <p:xfrm>
          <a:off x="0" y="-1"/>
          <a:ext cx="12192000" cy="34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09894305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444842750"/>
                    </a:ext>
                  </a:extLst>
                </a:gridCol>
              </a:tblGrid>
              <a:tr h="34290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A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89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973884"/>
                  </a:ext>
                </a:extLst>
              </a:tr>
            </a:tbl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792A7-5EDB-D2B6-B1EA-F8209AD8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87" y="3935168"/>
            <a:ext cx="8886825" cy="1931109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rmAutofit/>
          </a:bodyPr>
          <a:lstStyle>
            <a:lvl1pPr algn="ctr">
              <a:defRPr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3AC646-1866-8477-D03A-12681B2FE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20" y="919684"/>
            <a:ext cx="3448050" cy="132007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584F315-E106-D307-482E-966A312D6C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37" y="714375"/>
            <a:ext cx="566191" cy="566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095AAA-619A-6406-6706-E309F6E738DE}"/>
              </a:ext>
            </a:extLst>
          </p:cNvPr>
          <p:cNvSpPr txBox="1"/>
          <p:nvPr userDrawn="1"/>
        </p:nvSpPr>
        <p:spPr>
          <a:xfrm>
            <a:off x="7537542" y="1471722"/>
            <a:ext cx="3340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May 20-25, 2023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Portland, Oregon</a:t>
            </a:r>
          </a:p>
        </p:txBody>
      </p:sp>
    </p:spTree>
    <p:extLst>
      <p:ext uri="{BB962C8B-B14F-4D97-AF65-F5344CB8AC3E}">
        <p14:creationId xmlns:p14="http://schemas.microsoft.com/office/powerpoint/2010/main" val="41077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7AC1-223A-4220-9823-2253EF77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868EC-A524-4077-A308-BF7CCE241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86E01-1223-44E0-895D-8B002A86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C6A4-9253-451E-8FA3-943B32CD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IGFOA 2023    |    May 20-25,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4B374-FB14-4E20-9DCB-6462E496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F794-7202-4E3A-AED8-2497AE0D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5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60A6B-6A32-4E79-891D-2D8817513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E0DE4-1CFE-4D0C-9D48-F61D76E11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756B-07D3-4298-BC3C-2875BE5D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375F5-6845-43BD-BBA1-C6132A87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IGFOA 2023    |    May 20-25,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939DC-7052-4BDC-8833-3D81FA2A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F794-7202-4E3A-AED8-2497AE0D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1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74638"/>
            <a:ext cx="9753600" cy="665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838200"/>
            <a:ext cx="7213600" cy="406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IGFOA 2023    |    May 20-25,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4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1B9B-0164-4066-AF99-07BECE06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3D78-13FD-49C8-B952-DEC58CC0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53" y="1081088"/>
            <a:ext cx="11504071" cy="5214937"/>
          </a:xfrm>
          <a:solidFill>
            <a:srgbClr val="EFF5EB"/>
          </a:solidFill>
          <a:ln w="19050">
            <a:solidFill>
              <a:srgbClr val="3B894F"/>
            </a:solidFill>
          </a:ln>
        </p:spPr>
        <p:txBody>
          <a:bodyPr lIns="365760" t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E6401-CE00-4E2C-92D1-E8DB61AD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A39F794-7202-4E3A-AED8-2497AE0D32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3B3246-387E-AD35-16E8-56812DB4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862" y="6550903"/>
            <a:ext cx="5289626" cy="1699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IGFOA 2023    </a:t>
            </a:r>
            <a:r>
              <a:rPr lang="en-US" dirty="0">
                <a:latin typeface="Lato Light" panose="020B0604020202020204" pitchFamily="34" charset="0"/>
                <a:ea typeface="Lato Light" panose="020B0604020202020204" pitchFamily="34" charset="0"/>
                <a:cs typeface="Lato Light" panose="020B0604020202020204" pitchFamily="34" charset="0"/>
              </a:rPr>
              <a:t>|    September 14, 2023 Virtual Check-in</a:t>
            </a:r>
          </a:p>
        </p:txBody>
      </p:sp>
    </p:spTree>
    <p:extLst>
      <p:ext uri="{BB962C8B-B14F-4D97-AF65-F5344CB8AC3E}">
        <p14:creationId xmlns:p14="http://schemas.microsoft.com/office/powerpoint/2010/main" val="249873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72CA-B528-4E40-ACCD-F68AF461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5D110-68F6-4702-A426-1D9DAEDA0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D62-1F67-4012-9B39-2631BCB6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23EB-9BA4-4D1C-A188-B1BB852F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F794-7202-4E3A-AED8-2497AE0D32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204296-A0EB-9107-95F7-8E40C5B8219E}"/>
              </a:ext>
            </a:extLst>
          </p:cNvPr>
          <p:cNvSpPr txBox="1">
            <a:spLocks/>
          </p:cNvSpPr>
          <p:nvPr userDrawn="1"/>
        </p:nvSpPr>
        <p:spPr>
          <a:xfrm>
            <a:off x="2976550" y="6354060"/>
            <a:ext cx="5289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IGFOA 2023    </a:t>
            </a:r>
            <a:r>
              <a:rPr lang="en-US" dirty="0">
                <a:latin typeface="Lato Light" panose="020B0604020202020204" pitchFamily="34" charset="0"/>
                <a:ea typeface="Lato Light" panose="020B0604020202020204" pitchFamily="34" charset="0"/>
                <a:cs typeface="Lato Light" panose="020B0604020202020204" pitchFamily="34" charset="0"/>
              </a:rPr>
              <a:t>|    September 14, 2023 Virtual Check-in</a:t>
            </a:r>
          </a:p>
        </p:txBody>
      </p:sp>
    </p:spTree>
    <p:extLst>
      <p:ext uri="{BB962C8B-B14F-4D97-AF65-F5344CB8AC3E}">
        <p14:creationId xmlns:p14="http://schemas.microsoft.com/office/powerpoint/2010/main" val="314842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0A05-DFAB-4E51-8144-4CDC3FA1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5D199-B51E-4B5A-9ACF-0423B29D9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B358E-839C-477A-8267-7F78CBD0D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729F9-7203-4A54-8C5E-59FA1A78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72CB2-0A3E-4C77-A1D8-74B8929B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IGFOA 2023    |    May 20-25,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34508-932D-449C-BC6A-73CEB4D7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F794-7202-4E3A-AED8-2497AE0D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9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D1AC-BF84-44D6-90D3-8C2D3347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A77C9-A1C8-4517-9379-051190B1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61BC3-81E3-4147-8B1B-53DAEDD5B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0CD1F-DB6D-4588-AD02-5A92B482E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20BFC7-2C95-42A8-ABEF-FB3F6E3CD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AFDAD-3DF9-469C-9608-28AECF82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5D201-5A14-4895-9C58-50CE55C0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IGFOA 2023    |    May 20-25,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F6731-87D2-488B-92E0-3BAC00AD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F794-7202-4E3A-AED8-2497AE0D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E353-EBBD-4489-B6EF-B768B655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8D05C-A13C-4571-933B-7B273AD5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CC619-4318-441B-9FE4-3FDEB774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IGFOA 2023    |    May 20-25,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54842-55FF-412B-8F2B-0F544E0F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F794-7202-4E3A-AED8-2497AE0D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F8981-5F98-4585-9FD2-3743918EB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9F794-7202-4E3A-AED8-2497AE0D3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5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8363-41C9-4C15-9D91-2D44AED1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0A0B-2792-4813-AD13-43EED09F5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9A1D4-3BE1-4424-94B7-318CFCEDC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BCF77E-681A-4605-87E4-54B0BD905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9F794-7202-4E3A-AED8-2497AE0D3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7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D552-55DF-4A6E-99B5-8DCC0C77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91118-8E97-4BD9-8733-80C3C570F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41241-6B89-4B2E-A63D-C7220CA97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67E52-D2B2-4FE6-B17A-665F48EA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46540-B2AC-4F90-9EA1-4E5493A1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IGFOA 2023    |    May 20-25,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1CD3-4759-4238-9694-18F79884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F794-7202-4E3A-AED8-2497AE0D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3FA1C5-3D9A-4721-889E-1323D12C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991" y="0"/>
            <a:ext cx="10275009" cy="826209"/>
          </a:xfrm>
          <a:prstGeom prst="rect">
            <a:avLst/>
          </a:prstGeom>
          <a:solidFill>
            <a:srgbClr val="3B894F"/>
          </a:solidFill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5FEBD-B0DF-4636-9670-41E92DEC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8193"/>
            <a:ext cx="10515600" cy="449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E16B-CC9D-49D4-8774-9281F707B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2654" y="6388623"/>
            <a:ext cx="445546" cy="469377"/>
          </a:xfrm>
          <a:prstGeom prst="rect">
            <a:avLst/>
          </a:prstGeom>
          <a:solidFill>
            <a:srgbClr val="2B3A7B"/>
          </a:solidFill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A39F794-7202-4E3A-AED8-2497AE0D32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BE63B-78D6-48E7-8CD3-0613C547D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7995" y="64677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IGFOA 2023    </a:t>
            </a:r>
            <a:r>
              <a:rPr lang="en-US" dirty="0">
                <a:latin typeface="Lato Light" panose="020B0604020202020204" pitchFamily="34" charset="0"/>
                <a:ea typeface="Lato Light" panose="020B0604020202020204" pitchFamily="34" charset="0"/>
                <a:cs typeface="Lato Light" panose="020B0604020202020204" pitchFamily="34" charset="0"/>
              </a:rPr>
              <a:t>|    May 20-25, 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D02F5-D444-5A50-2041-829AE6A9E3A7}"/>
              </a:ext>
            </a:extLst>
          </p:cNvPr>
          <p:cNvSpPr/>
          <p:nvPr userDrawn="1"/>
        </p:nvSpPr>
        <p:spPr>
          <a:xfrm>
            <a:off x="0" y="0"/>
            <a:ext cx="1916991" cy="826209"/>
          </a:xfrm>
          <a:prstGeom prst="rect">
            <a:avLst/>
          </a:prstGeom>
          <a:solidFill>
            <a:srgbClr val="2B3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506516-51F9-7D34-723F-4C4F8919F8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5" y="67362"/>
            <a:ext cx="1684921" cy="6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9A994E2-04C9-14DE-814A-1C51979C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[GOVT]  - CURRENT AUDIT STATUS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941C54F-654C-CEEB-B3A1-7E23866FB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708825"/>
              </p:ext>
            </p:extLst>
          </p:nvPr>
        </p:nvGraphicFramePr>
        <p:xfrm>
          <a:off x="379049" y="1041532"/>
          <a:ext cx="11433901" cy="54990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0816">
                  <a:extLst>
                    <a:ext uri="{9D8B030D-6E8A-4147-A177-3AD203B41FA5}">
                      <a16:colId xmlns:a16="http://schemas.microsoft.com/office/drawing/2014/main" val="209563097"/>
                    </a:ext>
                  </a:extLst>
                </a:gridCol>
                <a:gridCol w="7351050">
                  <a:extLst>
                    <a:ext uri="{9D8B030D-6E8A-4147-A177-3AD203B41FA5}">
                      <a16:colId xmlns:a16="http://schemas.microsoft.com/office/drawing/2014/main" val="1296795795"/>
                    </a:ext>
                  </a:extLst>
                </a:gridCol>
                <a:gridCol w="3712035">
                  <a:extLst>
                    <a:ext uri="{9D8B030D-6E8A-4147-A177-3AD203B41FA5}">
                      <a16:colId xmlns:a16="http://schemas.microsoft.com/office/drawing/2014/main" val="3117993165"/>
                    </a:ext>
                  </a:extLst>
                </a:gridCol>
              </a:tblGrid>
              <a:tr h="69657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AUDIT STATUS DATES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[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insert the year currently under audit—FY21 or FY22 or FY23</a:t>
                      </a:r>
                      <a:r>
                        <a:rPr lang="en-US" dirty="0"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26067"/>
                  </a:ext>
                </a:extLst>
              </a:tr>
              <a:tr h="114596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List the major PBC schedules &amp; reconciliations still outstanding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453918"/>
                  </a:ext>
                </a:extLst>
              </a:tr>
              <a:tr h="928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Status of component units    # on schedule &amp; # behind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997796"/>
                  </a:ext>
                </a:extLst>
              </a:tr>
              <a:tr h="65819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Date of your current approved extension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91576"/>
                  </a:ext>
                </a:extLst>
              </a:tr>
              <a:tr h="76005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Realistic estimated completion date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2717"/>
                  </a:ext>
                </a:extLst>
              </a:tr>
              <a:tr h="130984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What is the status of the compliance field work?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3981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E71D-65A8-729A-9163-201CDF5C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88623"/>
            <a:ext cx="445546" cy="4693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9F794-7202-4E3A-AED8-2497AE0D328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4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9A994E2-04C9-14DE-814A-1C51979C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[GOVT]  - Learning &amp; Looking to the Future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941C54F-654C-CEEB-B3A1-7E23866FB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995977"/>
              </p:ext>
            </p:extLst>
          </p:nvPr>
        </p:nvGraphicFramePr>
        <p:xfrm>
          <a:off x="320879" y="1089891"/>
          <a:ext cx="11533831" cy="53862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044">
                  <a:extLst>
                    <a:ext uri="{9D8B030D-6E8A-4147-A177-3AD203B41FA5}">
                      <a16:colId xmlns:a16="http://schemas.microsoft.com/office/drawing/2014/main" val="209563097"/>
                    </a:ext>
                  </a:extLst>
                </a:gridCol>
                <a:gridCol w="5413452">
                  <a:extLst>
                    <a:ext uri="{9D8B030D-6E8A-4147-A177-3AD203B41FA5}">
                      <a16:colId xmlns:a16="http://schemas.microsoft.com/office/drawing/2014/main" val="1296795795"/>
                    </a:ext>
                  </a:extLst>
                </a:gridCol>
                <a:gridCol w="5733335">
                  <a:extLst>
                    <a:ext uri="{9D8B030D-6E8A-4147-A177-3AD203B41FA5}">
                      <a16:colId xmlns:a16="http://schemas.microsoft.com/office/drawing/2014/main" val="3117993165"/>
                    </a:ext>
                  </a:extLst>
                </a:gridCol>
              </a:tblGrid>
              <a:tr h="89945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AUDIT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A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FY2023 &amp; FY2024 </a:t>
                      </a:r>
                    </a:p>
                    <a:p>
                      <a:pPr algn="ctr"/>
                      <a:r>
                        <a:rPr lang="en-US" dirty="0">
                          <a:latin typeface="Lato ExtraBold" panose="020F0502020204030203" pitchFamily="34" charset="0"/>
                          <a:ea typeface="Lato ExtraBold" panose="020F0502020204030203" pitchFamily="34" charset="0"/>
                          <a:cs typeface="Lato ExtraBold" panose="020F0502020204030203" pitchFamily="34" charset="0"/>
                        </a:rPr>
                        <a:t>(incl FY22 for VI, CNMI, ROP)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26067"/>
                  </a:ext>
                </a:extLst>
              </a:tr>
              <a:tr h="109462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Are you keeping up with reconciliations for the current year?  If not, which ones are behind?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453918"/>
                  </a:ext>
                </a:extLst>
              </a:tr>
              <a:tr h="1143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Have you made changes based upon what we learned in December?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997796"/>
                  </a:ext>
                </a:extLst>
              </a:tr>
              <a:tr h="78688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Are you having regular status meetings with your team?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91576"/>
                  </a:ext>
                </a:extLst>
              </a:tr>
              <a:tr h="146136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Are you having regular meetings with your auditor?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If so, do they help keep momentum?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If not, why not?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271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E71D-65A8-729A-9163-201CDF5C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88623"/>
            <a:ext cx="445546" cy="4693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9F794-7202-4E3A-AED8-2497AE0D328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5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4840B-99C1-018C-B61B-FD724608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5EC99F0-7EB2-D6ED-C97D-1AFC4490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[GOVT]  - Performance Measures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B3E26D-F496-2490-9688-036B16563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174870"/>
              </p:ext>
            </p:extLst>
          </p:nvPr>
        </p:nvGraphicFramePr>
        <p:xfrm>
          <a:off x="392654" y="879999"/>
          <a:ext cx="11552766" cy="588223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3817">
                  <a:extLst>
                    <a:ext uri="{9D8B030D-6E8A-4147-A177-3AD203B41FA5}">
                      <a16:colId xmlns:a16="http://schemas.microsoft.com/office/drawing/2014/main" val="209563097"/>
                    </a:ext>
                  </a:extLst>
                </a:gridCol>
                <a:gridCol w="5567082">
                  <a:extLst>
                    <a:ext uri="{9D8B030D-6E8A-4147-A177-3AD203B41FA5}">
                      <a16:colId xmlns:a16="http://schemas.microsoft.com/office/drawing/2014/main" val="1296795795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214882579"/>
                    </a:ext>
                  </a:extLst>
                </a:gridCol>
                <a:gridCol w="3679961">
                  <a:extLst>
                    <a:ext uri="{9D8B030D-6E8A-4147-A177-3AD203B41FA5}">
                      <a16:colId xmlns:a16="http://schemas.microsoft.com/office/drawing/2014/main" val="3117993165"/>
                    </a:ext>
                  </a:extLst>
                </a:gridCol>
              </a:tblGrid>
              <a:tr h="68089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</a:t>
                      </a:r>
                      <a:endParaRPr lang="en-US" dirty="0"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 track 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YES/NO</a:t>
                      </a:r>
                      <a:endParaRPr lang="en-US" dirty="0"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 the measure still relevant to your operations?</a:t>
                      </a:r>
                      <a:endParaRPr lang="en-US" dirty="0">
                        <a:latin typeface="Lato ExtraBold" panose="020F0502020204030203" pitchFamily="34" charset="0"/>
                        <a:ea typeface="Lato ExtraBold" panose="020F0502020204030203" pitchFamily="34" charset="0"/>
                        <a:cs typeface="Lato ExtraBold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226067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 dirty="0">
                          <a:effectLst/>
                        </a:rPr>
                        <a:t>Timely Bank Reconciliation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453918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effectLst/>
                        </a:rPr>
                        <a:t>Estimated Revenues vs Actuals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597724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 dirty="0">
                          <a:effectLst/>
                        </a:rPr>
                        <a:t>Reduction in Overdue Travel Advances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493487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effectLst/>
                        </a:rPr>
                        <a:t>Fixed Asset Inventory Completion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808933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 dirty="0">
                          <a:effectLst/>
                        </a:rPr>
                        <a:t># days to process an invoice paid with federal grants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46002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 dirty="0">
                          <a:effectLst/>
                        </a:rPr>
                        <a:t>$ and % of outstanding grant receivables.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898955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 dirty="0">
                          <a:effectLst/>
                        </a:rPr>
                        <a:t>$ and % of unspent federal funds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702647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effectLst/>
                        </a:rPr>
                        <a:t>Timeliness of SF425 reports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060749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u="none" strike="noStrike" dirty="0">
                          <a:effectLst/>
                        </a:rPr>
                        <a:t># training hours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997796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effectLst/>
                        </a:rPr>
                        <a:t>Staff evaluations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86915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38D31-922A-2AF8-1D78-0CFAE27F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88623"/>
            <a:ext cx="445546" cy="4693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9F794-7202-4E3A-AED8-2497AE0D328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0D4C7D-A603-DDD5-4685-342465247D81}"/>
              </a:ext>
            </a:extLst>
          </p:cNvPr>
          <p:cNvSpPr txBox="1"/>
          <p:nvPr/>
        </p:nvSpPr>
        <p:spPr>
          <a:xfrm rot="494709">
            <a:off x="5323840" y="2077890"/>
            <a:ext cx="6248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IGFOA has selected a series of measures based upon areas which need attention.  Let us know which measures you track on a regular basis.  And which you still find relevant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As noted in our email, we’ll ask you to explain in more depth the purpose of one of </a:t>
            </a:r>
            <a:r>
              <a:rPr lang="en-US" sz="2000" b="1">
                <a:solidFill>
                  <a:srgbClr val="FF0000"/>
                </a:solidFill>
              </a:rPr>
              <a:t>the measures.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511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302</Words>
  <Application>Microsoft Office PowerPoint</Application>
  <PresentationFormat>Widescreen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Lato</vt:lpstr>
      <vt:lpstr>Lato ExtraBold</vt:lpstr>
      <vt:lpstr>Lato Light</vt:lpstr>
      <vt:lpstr>Lato SemiBold</vt:lpstr>
      <vt:lpstr>Lato SemiBold</vt:lpstr>
      <vt:lpstr>1_Office Theme</vt:lpstr>
      <vt:lpstr>[GOVT]  - CURRENT AUDIT STATUS</vt:lpstr>
      <vt:lpstr>[GOVT]  - Learning &amp; Looking to the Future</vt:lpstr>
      <vt:lpstr>[GOVT]  - Performance Measures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milks</dc:creator>
  <cp:lastModifiedBy>Aubuchon, Jason</cp:lastModifiedBy>
  <cp:revision>5</cp:revision>
  <dcterms:created xsi:type="dcterms:W3CDTF">2024-02-14T06:20:22Z</dcterms:created>
  <dcterms:modified xsi:type="dcterms:W3CDTF">2024-02-20T21:28:54Z</dcterms:modified>
</cp:coreProperties>
</file>