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424" r:id="rId2"/>
    <p:sldId id="437" r:id="rId3"/>
    <p:sldId id="425" r:id="rId4"/>
    <p:sldId id="423" r:id="rId5"/>
    <p:sldId id="263" r:id="rId6"/>
    <p:sldId id="398" r:id="rId7"/>
    <p:sldId id="43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milks" initials="dm" lastIdx="1" clrIdx="0">
    <p:extLst>
      <p:ext uri="{19B8F6BF-5375-455C-9EA6-DF929625EA0E}">
        <p15:presenceInfo xmlns:p15="http://schemas.microsoft.com/office/powerpoint/2012/main" userId="e12d438ddfca96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5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p:cViewPr varScale="1">
        <p:scale>
          <a:sx n="110" d="100"/>
          <a:sy n="110" d="100"/>
        </p:scale>
        <p:origin x="498"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D6A16-9804-49E1-86FF-7D00795BF2FA}" type="datetimeFigureOut">
              <a:rPr lang="en-US" smtClean="0"/>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1CBB7-5A73-4D6E-ADCB-036B50B0DC18}" type="slidenum">
              <a:rPr lang="en-US" smtClean="0"/>
              <a:t>‹#›</a:t>
            </a:fld>
            <a:endParaRPr lang="en-US"/>
          </a:p>
        </p:txBody>
      </p:sp>
    </p:spTree>
    <p:extLst>
      <p:ext uri="{BB962C8B-B14F-4D97-AF65-F5344CB8AC3E}">
        <p14:creationId xmlns:p14="http://schemas.microsoft.com/office/powerpoint/2010/main" val="3909842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975AC-79A4-4BB7-AD48-B67730919D6A}" type="slidenum">
              <a:rPr lang="en-US" smtClean="0"/>
              <a:pPr/>
              <a:t>6</a:t>
            </a:fld>
            <a:endParaRPr lang="en-US"/>
          </a:p>
        </p:txBody>
      </p:sp>
    </p:spTree>
    <p:extLst>
      <p:ext uri="{BB962C8B-B14F-4D97-AF65-F5344CB8AC3E}">
        <p14:creationId xmlns:p14="http://schemas.microsoft.com/office/powerpoint/2010/main" val="4050337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sky, outdoor, building, city&#10;&#10;Description automatically generated">
            <a:extLst>
              <a:ext uri="{FF2B5EF4-FFF2-40B4-BE49-F238E27FC236}">
                <a16:creationId xmlns:a16="http://schemas.microsoft.com/office/drawing/2014/main" id="{2C20D19B-074B-47FB-6135-9BC1284A8F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12192000" cy="3431190"/>
          </a:xfrm>
          <a:prstGeom prst="rect">
            <a:avLst/>
          </a:prstGeom>
        </p:spPr>
      </p:pic>
      <p:sp>
        <p:nvSpPr>
          <p:cNvPr id="5" name="Footer Placeholder 4">
            <a:extLst>
              <a:ext uri="{FF2B5EF4-FFF2-40B4-BE49-F238E27FC236}">
                <a16:creationId xmlns:a16="http://schemas.microsoft.com/office/drawing/2014/main" id="{83DA6113-A3FB-48ED-9724-8896A2722374}"/>
              </a:ext>
            </a:extLst>
          </p:cNvPr>
          <p:cNvSpPr>
            <a:spLocks noGrp="1"/>
          </p:cNvSpPr>
          <p:nvPr>
            <p:ph type="ftr" sz="quarter" idx="11"/>
          </p:nvPr>
        </p:nvSpPr>
        <p:spPr>
          <a:xfrm>
            <a:off x="900862" y="6440748"/>
            <a:ext cx="4114800" cy="365125"/>
          </a:xfrm>
          <a:prstGeom prst="rect">
            <a:avLst/>
          </a:prstGeom>
        </p:spPr>
        <p:txBody>
          <a:bodyPr/>
          <a:lstStyle/>
          <a:p>
            <a:r>
              <a:rPr lang="da-DK"/>
              <a:t>Winter IGFOA 2023   |   December 12-14, 2023</a:t>
            </a:r>
            <a:endParaRPr lang="en-US" dirty="0">
              <a:latin typeface="Lato Light" panose="020B0604020202020204" pitchFamily="34" charset="0"/>
              <a:ea typeface="Lato Light" panose="020B0604020202020204" pitchFamily="34" charset="0"/>
              <a:cs typeface="Lato Light" panose="020B0604020202020204" pitchFamily="34" charset="0"/>
            </a:endParaRPr>
          </a:p>
        </p:txBody>
      </p:sp>
      <p:sp>
        <p:nvSpPr>
          <p:cNvPr id="6" name="Slide Number Placeholder 5">
            <a:extLst>
              <a:ext uri="{FF2B5EF4-FFF2-40B4-BE49-F238E27FC236}">
                <a16:creationId xmlns:a16="http://schemas.microsoft.com/office/drawing/2014/main" id="{EE3CE8C5-7F05-4A85-961A-169FF3E486B7}"/>
              </a:ext>
            </a:extLst>
          </p:cNvPr>
          <p:cNvSpPr>
            <a:spLocks noGrp="1"/>
          </p:cNvSpPr>
          <p:nvPr>
            <p:ph type="sldNum" sz="quarter" idx="12"/>
          </p:nvPr>
        </p:nvSpPr>
        <p:spPr/>
        <p:txBody>
          <a:bodyPr/>
          <a:lstStyle/>
          <a:p>
            <a:fld id="{0A39F794-7202-4E3A-AED8-2497AE0D328A}" type="slidenum">
              <a:rPr lang="en-US" smtClean="0"/>
              <a:t>‹#›</a:t>
            </a:fld>
            <a:endParaRPr lang="en-US" dirty="0"/>
          </a:p>
        </p:txBody>
      </p:sp>
      <p:graphicFrame>
        <p:nvGraphicFramePr>
          <p:cNvPr id="3" name="Table 6">
            <a:extLst>
              <a:ext uri="{FF2B5EF4-FFF2-40B4-BE49-F238E27FC236}">
                <a16:creationId xmlns:a16="http://schemas.microsoft.com/office/drawing/2014/main" id="{2E094863-AC90-3E4E-F4E6-CE4F20CD5B2E}"/>
              </a:ext>
            </a:extLst>
          </p:cNvPr>
          <p:cNvGraphicFramePr>
            <a:graphicFrameLocks noGrp="1"/>
          </p:cNvGraphicFramePr>
          <p:nvPr userDrawn="1">
            <p:extLst>
              <p:ext uri="{D42A27DB-BD31-4B8C-83A1-F6EECF244321}">
                <p14:modId xmlns:p14="http://schemas.microsoft.com/office/powerpoint/2010/main" val="2662653663"/>
              </p:ext>
            </p:extLst>
          </p:nvPr>
        </p:nvGraphicFramePr>
        <p:xfrm>
          <a:off x="0" y="-1"/>
          <a:ext cx="12192000" cy="3429001"/>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4098943051"/>
                    </a:ext>
                  </a:extLst>
                </a:gridCol>
                <a:gridCol w="6096000">
                  <a:extLst>
                    <a:ext uri="{9D8B030D-6E8A-4147-A177-3AD203B41FA5}">
                      <a16:colId xmlns:a16="http://schemas.microsoft.com/office/drawing/2014/main" val="1444842750"/>
                    </a:ext>
                  </a:extLst>
                </a:gridCol>
              </a:tblGrid>
              <a:tr h="3429001">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B3A7B"/>
                    </a:solid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B894F"/>
                    </a:solidFill>
                  </a:tcPr>
                </a:tc>
                <a:extLst>
                  <a:ext uri="{0D108BD9-81ED-4DB2-BD59-A6C34878D82A}">
                    <a16:rowId xmlns:a16="http://schemas.microsoft.com/office/drawing/2014/main" val="1250973884"/>
                  </a:ext>
                </a:extLst>
              </a:tr>
            </a:tbl>
          </a:graphicData>
        </a:graphic>
      </p:graphicFrame>
      <p:sp>
        <p:nvSpPr>
          <p:cNvPr id="2" name="Title Placeholder 1">
            <a:extLst>
              <a:ext uri="{FF2B5EF4-FFF2-40B4-BE49-F238E27FC236}">
                <a16:creationId xmlns:a16="http://schemas.microsoft.com/office/drawing/2014/main" id="{F5E792A7-5EDB-D2B6-B1EA-F8209AD85AEA}"/>
              </a:ext>
            </a:extLst>
          </p:cNvPr>
          <p:cNvSpPr>
            <a:spLocks noGrp="1"/>
          </p:cNvSpPr>
          <p:nvPr>
            <p:ph type="title"/>
          </p:nvPr>
        </p:nvSpPr>
        <p:spPr>
          <a:xfrm>
            <a:off x="1652587" y="3935168"/>
            <a:ext cx="8886825" cy="1931109"/>
          </a:xfrm>
          <a:prstGeom prst="rect">
            <a:avLst/>
          </a:prstGeom>
          <a:noFill/>
        </p:spPr>
        <p:txBody>
          <a:bodyPr vert="horz" lIns="274320" tIns="45720" rIns="91440" bIns="45720" rtlCol="0" anchor="ctr">
            <a:normAutofit/>
          </a:bodyPr>
          <a:lstStyle>
            <a:lvl1pPr algn="ctr">
              <a:defRPr>
                <a:latin typeface="Lato ExtraBold" panose="020F0502020204030203" pitchFamily="34" charset="0"/>
                <a:ea typeface="Lato ExtraBold" panose="020F0502020204030203" pitchFamily="34" charset="0"/>
                <a:cs typeface="Lato ExtraBold" panose="020F0502020204030203" pitchFamily="34" charset="0"/>
              </a:defRPr>
            </a:lvl1pPr>
          </a:lstStyle>
          <a:p>
            <a:r>
              <a:rPr lang="en-US" dirty="0"/>
              <a:t>Click to edit Master title style</a:t>
            </a:r>
          </a:p>
        </p:txBody>
      </p:sp>
      <p:pic>
        <p:nvPicPr>
          <p:cNvPr id="10" name="Picture 9" descr="A picture containing text, clipart&#10;&#10;Description automatically generated">
            <a:extLst>
              <a:ext uri="{FF2B5EF4-FFF2-40B4-BE49-F238E27FC236}">
                <a16:creationId xmlns:a16="http://schemas.microsoft.com/office/drawing/2014/main" id="{093AC646-1866-8477-D03A-12681B2FE6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8620" y="919684"/>
            <a:ext cx="3448050" cy="1320070"/>
          </a:xfrm>
          <a:prstGeom prst="rect">
            <a:avLst/>
          </a:prstGeom>
        </p:spPr>
      </p:pic>
      <p:pic>
        <p:nvPicPr>
          <p:cNvPr id="12" name="Picture 11" descr="Icon&#10;&#10;Description automatically generated">
            <a:extLst>
              <a:ext uri="{FF2B5EF4-FFF2-40B4-BE49-F238E27FC236}">
                <a16:creationId xmlns:a16="http://schemas.microsoft.com/office/drawing/2014/main" id="{9584F315-E106-D307-482E-966A312D6C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24937" y="714375"/>
            <a:ext cx="566191" cy="566191"/>
          </a:xfrm>
          <a:prstGeom prst="rect">
            <a:avLst/>
          </a:prstGeom>
        </p:spPr>
      </p:pic>
      <p:sp>
        <p:nvSpPr>
          <p:cNvPr id="13" name="TextBox 12">
            <a:extLst>
              <a:ext uri="{FF2B5EF4-FFF2-40B4-BE49-F238E27FC236}">
                <a16:creationId xmlns:a16="http://schemas.microsoft.com/office/drawing/2014/main" id="{AE095AAA-619A-6406-6706-E309F6E738DE}"/>
              </a:ext>
            </a:extLst>
          </p:cNvPr>
          <p:cNvSpPr txBox="1"/>
          <p:nvPr userDrawn="1"/>
        </p:nvSpPr>
        <p:spPr>
          <a:xfrm>
            <a:off x="7537542" y="1471722"/>
            <a:ext cx="3340979" cy="1077218"/>
          </a:xfrm>
          <a:prstGeom prst="rect">
            <a:avLst/>
          </a:prstGeom>
          <a:noFill/>
        </p:spPr>
        <p:txBody>
          <a:bodyPr wrap="none" rtlCol="0">
            <a:spAutoFit/>
          </a:bodyPr>
          <a:lstStyle/>
          <a:p>
            <a:pPr algn="ctr"/>
            <a:r>
              <a:rPr lang="en-US" sz="32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May 20-25, 2023</a:t>
            </a:r>
          </a:p>
          <a:p>
            <a:pPr algn="ctr"/>
            <a:r>
              <a:rPr lang="en-US" sz="3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Portland, Oregon</a:t>
            </a:r>
          </a:p>
        </p:txBody>
      </p:sp>
    </p:spTree>
    <p:extLst>
      <p:ext uri="{BB962C8B-B14F-4D97-AF65-F5344CB8AC3E}">
        <p14:creationId xmlns:p14="http://schemas.microsoft.com/office/powerpoint/2010/main" val="3690877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D7AC1-223A-4220-9823-2253EF77FB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5868EC-A524-4077-A308-BF7CCE241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86E01-1223-44E0-895D-8B002A86AD4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D70C6A4-9253-451E-8FA3-943B32CD33B6}"/>
              </a:ext>
            </a:extLst>
          </p:cNvPr>
          <p:cNvSpPr>
            <a:spLocks noGrp="1"/>
          </p:cNvSpPr>
          <p:nvPr>
            <p:ph type="ftr" sz="quarter" idx="11"/>
          </p:nvPr>
        </p:nvSpPr>
        <p:spPr>
          <a:xfrm>
            <a:off x="4038600" y="6356350"/>
            <a:ext cx="4114800" cy="365125"/>
          </a:xfrm>
          <a:prstGeom prst="rect">
            <a:avLst/>
          </a:prstGeom>
        </p:spPr>
        <p:txBody>
          <a:bodyPr/>
          <a:lstStyle/>
          <a:p>
            <a:r>
              <a:rPr lang="da-DK"/>
              <a:t>Winter IGFOA 2023   |   December 12-14, 2023</a:t>
            </a:r>
            <a:endParaRPr lang="en-US"/>
          </a:p>
        </p:txBody>
      </p:sp>
      <p:sp>
        <p:nvSpPr>
          <p:cNvPr id="6" name="Slide Number Placeholder 5">
            <a:extLst>
              <a:ext uri="{FF2B5EF4-FFF2-40B4-BE49-F238E27FC236}">
                <a16:creationId xmlns:a16="http://schemas.microsoft.com/office/drawing/2014/main" id="{B594B374-FB14-4E20-9DCB-6462E496CD13}"/>
              </a:ext>
            </a:extLst>
          </p:cNvPr>
          <p:cNvSpPr>
            <a:spLocks noGrp="1"/>
          </p:cNvSpPr>
          <p:nvPr>
            <p:ph type="sldNum" sz="quarter" idx="12"/>
          </p:nvPr>
        </p:nvSpPr>
        <p:spPr/>
        <p:txBody>
          <a:bodyPr/>
          <a:lstStyle/>
          <a:p>
            <a:fld id="{0A39F794-7202-4E3A-AED8-2497AE0D328A}" type="slidenum">
              <a:rPr lang="en-US" smtClean="0"/>
              <a:t>‹#›</a:t>
            </a:fld>
            <a:endParaRPr lang="en-US"/>
          </a:p>
        </p:txBody>
      </p:sp>
    </p:spTree>
    <p:extLst>
      <p:ext uri="{BB962C8B-B14F-4D97-AF65-F5344CB8AC3E}">
        <p14:creationId xmlns:p14="http://schemas.microsoft.com/office/powerpoint/2010/main" val="2831636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A60A6B-6A32-4E79-891D-2D88175139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BE0DE4-1CFE-4D0C-9D48-F61D76E113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6756B-07D3-4298-BC3C-2875BE5D6A3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14375F5-6845-43BD-BBA1-C6132A875BFA}"/>
              </a:ext>
            </a:extLst>
          </p:cNvPr>
          <p:cNvSpPr>
            <a:spLocks noGrp="1"/>
          </p:cNvSpPr>
          <p:nvPr>
            <p:ph type="ftr" sz="quarter" idx="11"/>
          </p:nvPr>
        </p:nvSpPr>
        <p:spPr>
          <a:xfrm>
            <a:off x="4038600" y="6356350"/>
            <a:ext cx="4114800" cy="365125"/>
          </a:xfrm>
          <a:prstGeom prst="rect">
            <a:avLst/>
          </a:prstGeom>
        </p:spPr>
        <p:txBody>
          <a:bodyPr/>
          <a:lstStyle/>
          <a:p>
            <a:r>
              <a:rPr lang="da-DK"/>
              <a:t>Winter IGFOA 2023   |   December 12-14, 2023</a:t>
            </a:r>
            <a:endParaRPr lang="en-US"/>
          </a:p>
        </p:txBody>
      </p:sp>
      <p:sp>
        <p:nvSpPr>
          <p:cNvPr id="6" name="Slide Number Placeholder 5">
            <a:extLst>
              <a:ext uri="{FF2B5EF4-FFF2-40B4-BE49-F238E27FC236}">
                <a16:creationId xmlns:a16="http://schemas.microsoft.com/office/drawing/2014/main" id="{F44939DC-7052-4BDC-8833-3D81FA2A2BE9}"/>
              </a:ext>
            </a:extLst>
          </p:cNvPr>
          <p:cNvSpPr>
            <a:spLocks noGrp="1"/>
          </p:cNvSpPr>
          <p:nvPr>
            <p:ph type="sldNum" sz="quarter" idx="12"/>
          </p:nvPr>
        </p:nvSpPr>
        <p:spPr/>
        <p:txBody>
          <a:bodyPr/>
          <a:lstStyle/>
          <a:p>
            <a:fld id="{0A39F794-7202-4E3A-AED8-2497AE0D328A}" type="slidenum">
              <a:rPr lang="en-US" smtClean="0"/>
              <a:t>‹#›</a:t>
            </a:fld>
            <a:endParaRPr lang="en-US"/>
          </a:p>
        </p:txBody>
      </p:sp>
    </p:spTree>
    <p:extLst>
      <p:ext uri="{BB962C8B-B14F-4D97-AF65-F5344CB8AC3E}">
        <p14:creationId xmlns:p14="http://schemas.microsoft.com/office/powerpoint/2010/main" val="3106306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3600" y="274638"/>
            <a:ext cx="9753600" cy="665162"/>
          </a:xfrm>
        </p:spPr>
        <p:txBody>
          <a:bodyPr/>
          <a:lstStyle/>
          <a:p>
            <a:r>
              <a:rPr lang="en-US" dirty="0"/>
              <a:t>CLICK TO EDIT MASTER TITLE STYLE</a:t>
            </a:r>
          </a:p>
        </p:txBody>
      </p:sp>
      <p:sp>
        <p:nvSpPr>
          <p:cNvPr id="7" name="Text Placeholder 6"/>
          <p:cNvSpPr>
            <a:spLocks noGrp="1"/>
          </p:cNvSpPr>
          <p:nvPr>
            <p:ph type="body" sz="quarter" idx="13"/>
          </p:nvPr>
        </p:nvSpPr>
        <p:spPr>
          <a:xfrm>
            <a:off x="914400" y="838200"/>
            <a:ext cx="7213600" cy="406400"/>
          </a:xfrm>
        </p:spPr>
        <p:txBody>
          <a:bodyPr>
            <a:noAutofit/>
          </a:bodyPr>
          <a:lstStyle>
            <a:lvl1pPr marL="0" indent="0">
              <a:buNone/>
              <a:defRPr sz="1600"/>
            </a:lvl1pPr>
          </a:lstStyle>
          <a:p>
            <a:pPr lvl="0"/>
            <a:r>
              <a:rPr lang="en-US" dirty="0"/>
              <a:t>Click to edit Master text</a:t>
            </a:r>
          </a:p>
        </p:txBody>
      </p:sp>
      <p:sp>
        <p:nvSpPr>
          <p:cNvPr id="11" name="Footer Placeholder 10"/>
          <p:cNvSpPr>
            <a:spLocks noGrp="1"/>
          </p:cNvSpPr>
          <p:nvPr>
            <p:ph type="ftr" sz="quarter" idx="15"/>
          </p:nvPr>
        </p:nvSpPr>
        <p:spPr/>
        <p:txBody>
          <a:bodyPr/>
          <a:lstStyle/>
          <a:p>
            <a:r>
              <a:rPr lang="en-US"/>
              <a:t>IGFOA 2023    |    May 20-25, 2023</a:t>
            </a:r>
            <a:endParaRPr lang="en-US" dirty="0"/>
          </a:p>
        </p:txBody>
      </p:sp>
    </p:spTree>
    <p:extLst>
      <p:ext uri="{BB962C8B-B14F-4D97-AF65-F5344CB8AC3E}">
        <p14:creationId xmlns:p14="http://schemas.microsoft.com/office/powerpoint/2010/main" val="318824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1B9B-0164-4066-AF99-07BECE06AD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DD3D78-13FD-49C8-B952-DEC58CC0B5D6}"/>
              </a:ext>
            </a:extLst>
          </p:cNvPr>
          <p:cNvSpPr>
            <a:spLocks noGrp="1"/>
          </p:cNvSpPr>
          <p:nvPr>
            <p:ph idx="1"/>
          </p:nvPr>
        </p:nvSpPr>
        <p:spPr>
          <a:xfrm>
            <a:off x="392653" y="1081088"/>
            <a:ext cx="11504071" cy="5214937"/>
          </a:xfrm>
          <a:solidFill>
            <a:srgbClr val="EFF5EB"/>
          </a:solidFill>
          <a:ln w="19050">
            <a:solidFill>
              <a:srgbClr val="3B894F"/>
            </a:solidFill>
          </a:ln>
        </p:spPr>
        <p:txBody>
          <a:bodyPr lIns="365760" tIns="4572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2BE6401-CE00-4E2C-92D1-E8DB61AD244C}"/>
              </a:ext>
            </a:extLst>
          </p:cNvPr>
          <p:cNvSpPr>
            <a:spLocks noGrp="1"/>
          </p:cNvSpPr>
          <p:nvPr>
            <p:ph type="sldNum" sz="quarter" idx="12"/>
          </p:nvPr>
        </p:nvSpPr>
        <p:spPr/>
        <p:txBody>
          <a:bodyPr/>
          <a:lstStyle>
            <a:lvl1pPr>
              <a:defRPr sz="1600"/>
            </a:lvl1pPr>
          </a:lstStyle>
          <a:p>
            <a:fld id="{0A39F794-7202-4E3A-AED8-2497AE0D328A}" type="slidenum">
              <a:rPr lang="en-US" smtClean="0"/>
              <a:pPr/>
              <a:t>‹#›</a:t>
            </a:fld>
            <a:endParaRPr lang="en-US" dirty="0"/>
          </a:p>
        </p:txBody>
      </p:sp>
      <p:sp>
        <p:nvSpPr>
          <p:cNvPr id="7" name="Footer Placeholder 4">
            <a:extLst>
              <a:ext uri="{FF2B5EF4-FFF2-40B4-BE49-F238E27FC236}">
                <a16:creationId xmlns:a16="http://schemas.microsoft.com/office/drawing/2014/main" id="{B83B3246-387E-AD35-16E8-56812DB4526F}"/>
              </a:ext>
            </a:extLst>
          </p:cNvPr>
          <p:cNvSpPr>
            <a:spLocks noGrp="1"/>
          </p:cNvSpPr>
          <p:nvPr>
            <p:ph type="ftr" sz="quarter" idx="11"/>
          </p:nvPr>
        </p:nvSpPr>
        <p:spPr>
          <a:xfrm>
            <a:off x="900862" y="6550903"/>
            <a:ext cx="5289626" cy="169937"/>
          </a:xfrm>
          <a:prstGeom prst="rect">
            <a:avLst/>
          </a:prstGeom>
        </p:spPr>
        <p:txBody>
          <a:bodyPr/>
          <a:lstStyle/>
          <a:p>
            <a:r>
              <a:rPr lang="da-DK"/>
              <a:t>Winter IGFOA 2023   |   December 12-14, 2023</a:t>
            </a:r>
            <a:endParaRPr lang="en-US" dirty="0">
              <a:latin typeface="Lato Light" panose="020B0604020202020204" pitchFamily="34" charset="0"/>
              <a:ea typeface="Lato Light" panose="020B0604020202020204" pitchFamily="34" charset="0"/>
              <a:cs typeface="Lato Light" panose="020B0604020202020204" pitchFamily="34" charset="0"/>
            </a:endParaRPr>
          </a:p>
        </p:txBody>
      </p:sp>
    </p:spTree>
    <p:extLst>
      <p:ext uri="{BB962C8B-B14F-4D97-AF65-F5344CB8AC3E}">
        <p14:creationId xmlns:p14="http://schemas.microsoft.com/office/powerpoint/2010/main" val="17118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72CA-B528-4E40-ACCD-F68AF4612D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65D110-68F6-4702-A426-1D9DAEDA0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F92D62-1F67-4012-9B39-2631BCB6B64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D4E23EB-9BA4-4D1C-A188-B1BB852FF56A}"/>
              </a:ext>
            </a:extLst>
          </p:cNvPr>
          <p:cNvSpPr>
            <a:spLocks noGrp="1"/>
          </p:cNvSpPr>
          <p:nvPr>
            <p:ph type="sldNum" sz="quarter" idx="12"/>
          </p:nvPr>
        </p:nvSpPr>
        <p:spPr/>
        <p:txBody>
          <a:bodyPr/>
          <a:lstStyle/>
          <a:p>
            <a:fld id="{0A39F794-7202-4E3A-AED8-2497AE0D328A}" type="slidenum">
              <a:rPr lang="en-US" smtClean="0"/>
              <a:t>‹#›</a:t>
            </a:fld>
            <a:endParaRPr lang="en-US"/>
          </a:p>
        </p:txBody>
      </p:sp>
      <p:sp>
        <p:nvSpPr>
          <p:cNvPr id="7" name="Footer Placeholder 4">
            <a:extLst>
              <a:ext uri="{FF2B5EF4-FFF2-40B4-BE49-F238E27FC236}">
                <a16:creationId xmlns:a16="http://schemas.microsoft.com/office/drawing/2014/main" id="{E6204296-A0EB-9107-95F7-8E40C5B8219E}"/>
              </a:ext>
            </a:extLst>
          </p:cNvPr>
          <p:cNvSpPr txBox="1">
            <a:spLocks/>
          </p:cNvSpPr>
          <p:nvPr userDrawn="1"/>
        </p:nvSpPr>
        <p:spPr>
          <a:xfrm>
            <a:off x="2976550" y="6354060"/>
            <a:ext cx="5289626"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IGFOA 2023    </a:t>
            </a:r>
            <a:r>
              <a:rPr lang="en-US" dirty="0">
                <a:latin typeface="Lato Light" panose="020B0604020202020204" pitchFamily="34" charset="0"/>
                <a:ea typeface="Lato Light" panose="020B0604020202020204" pitchFamily="34" charset="0"/>
                <a:cs typeface="Lato Light" panose="020B0604020202020204" pitchFamily="34" charset="0"/>
              </a:rPr>
              <a:t>|    September 14, 2023 Virtual Check-in</a:t>
            </a:r>
          </a:p>
        </p:txBody>
      </p:sp>
    </p:spTree>
    <p:extLst>
      <p:ext uri="{BB962C8B-B14F-4D97-AF65-F5344CB8AC3E}">
        <p14:creationId xmlns:p14="http://schemas.microsoft.com/office/powerpoint/2010/main" val="35204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D0A05-DFAB-4E51-8144-4CDC3FA168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B5D199-B51E-4B5A-9ACF-0423B29D9A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9B358E-839C-477A-8267-7F78CBD0D9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D729F9-7203-4A54-8C5E-59FA1A7853E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D6872CB2-0A3E-4C77-A1D8-74B8929B1BEB}"/>
              </a:ext>
            </a:extLst>
          </p:cNvPr>
          <p:cNvSpPr>
            <a:spLocks noGrp="1"/>
          </p:cNvSpPr>
          <p:nvPr>
            <p:ph type="ftr" sz="quarter" idx="11"/>
          </p:nvPr>
        </p:nvSpPr>
        <p:spPr>
          <a:xfrm>
            <a:off x="4038600" y="6356350"/>
            <a:ext cx="4114800" cy="365125"/>
          </a:xfrm>
          <a:prstGeom prst="rect">
            <a:avLst/>
          </a:prstGeom>
        </p:spPr>
        <p:txBody>
          <a:bodyPr/>
          <a:lstStyle/>
          <a:p>
            <a:r>
              <a:rPr lang="da-DK"/>
              <a:t>Winter IGFOA 2023   |   December 12-14, 2023</a:t>
            </a:r>
            <a:endParaRPr lang="en-US"/>
          </a:p>
        </p:txBody>
      </p:sp>
      <p:sp>
        <p:nvSpPr>
          <p:cNvPr id="7" name="Slide Number Placeholder 6">
            <a:extLst>
              <a:ext uri="{FF2B5EF4-FFF2-40B4-BE49-F238E27FC236}">
                <a16:creationId xmlns:a16="http://schemas.microsoft.com/office/drawing/2014/main" id="{35B34508-932D-449C-BC6A-73CEB4D7F9C6}"/>
              </a:ext>
            </a:extLst>
          </p:cNvPr>
          <p:cNvSpPr>
            <a:spLocks noGrp="1"/>
          </p:cNvSpPr>
          <p:nvPr>
            <p:ph type="sldNum" sz="quarter" idx="12"/>
          </p:nvPr>
        </p:nvSpPr>
        <p:spPr/>
        <p:txBody>
          <a:bodyPr/>
          <a:lstStyle/>
          <a:p>
            <a:fld id="{0A39F794-7202-4E3A-AED8-2497AE0D328A}" type="slidenum">
              <a:rPr lang="en-US" smtClean="0"/>
              <a:t>‹#›</a:t>
            </a:fld>
            <a:endParaRPr lang="en-US"/>
          </a:p>
        </p:txBody>
      </p:sp>
    </p:spTree>
    <p:extLst>
      <p:ext uri="{BB962C8B-B14F-4D97-AF65-F5344CB8AC3E}">
        <p14:creationId xmlns:p14="http://schemas.microsoft.com/office/powerpoint/2010/main" val="63211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CD1AC-BF84-44D6-90D3-8C2D33472F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DA77C9-A1C8-4517-9379-051190B173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661BC3-81E3-4147-8B1B-53DAEDD5B4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70CD1F-DB6D-4588-AD02-5A92B482E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20BFC7-2C95-42A8-ABEF-FB3F6E3CDD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6AFDAD-3DF9-469C-9608-28AECF82C65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79D5D201-5A14-4895-9C58-50CE55C0A539}"/>
              </a:ext>
            </a:extLst>
          </p:cNvPr>
          <p:cNvSpPr>
            <a:spLocks noGrp="1"/>
          </p:cNvSpPr>
          <p:nvPr>
            <p:ph type="ftr" sz="quarter" idx="11"/>
          </p:nvPr>
        </p:nvSpPr>
        <p:spPr>
          <a:xfrm>
            <a:off x="4038600" y="6356350"/>
            <a:ext cx="4114800" cy="365125"/>
          </a:xfrm>
          <a:prstGeom prst="rect">
            <a:avLst/>
          </a:prstGeom>
        </p:spPr>
        <p:txBody>
          <a:bodyPr/>
          <a:lstStyle/>
          <a:p>
            <a:r>
              <a:rPr lang="da-DK"/>
              <a:t>Winter IGFOA 2023   |   December 12-14, 2023</a:t>
            </a:r>
            <a:endParaRPr lang="en-US"/>
          </a:p>
        </p:txBody>
      </p:sp>
      <p:sp>
        <p:nvSpPr>
          <p:cNvPr id="9" name="Slide Number Placeholder 8">
            <a:extLst>
              <a:ext uri="{FF2B5EF4-FFF2-40B4-BE49-F238E27FC236}">
                <a16:creationId xmlns:a16="http://schemas.microsoft.com/office/drawing/2014/main" id="{9F0F6731-87D2-488B-92E0-3BAC00AD917C}"/>
              </a:ext>
            </a:extLst>
          </p:cNvPr>
          <p:cNvSpPr>
            <a:spLocks noGrp="1"/>
          </p:cNvSpPr>
          <p:nvPr>
            <p:ph type="sldNum" sz="quarter" idx="12"/>
          </p:nvPr>
        </p:nvSpPr>
        <p:spPr/>
        <p:txBody>
          <a:bodyPr/>
          <a:lstStyle/>
          <a:p>
            <a:fld id="{0A39F794-7202-4E3A-AED8-2497AE0D328A}" type="slidenum">
              <a:rPr lang="en-US" smtClean="0"/>
              <a:t>‹#›</a:t>
            </a:fld>
            <a:endParaRPr lang="en-US"/>
          </a:p>
        </p:txBody>
      </p:sp>
    </p:spTree>
    <p:extLst>
      <p:ext uri="{BB962C8B-B14F-4D97-AF65-F5344CB8AC3E}">
        <p14:creationId xmlns:p14="http://schemas.microsoft.com/office/powerpoint/2010/main" val="1972390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E353-EBBD-4489-B6EF-B768B65500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48D05C-A13C-4571-933B-7B273AD592B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F8ACC619-4318-441B-9FE4-3FDEB774A2F6}"/>
              </a:ext>
            </a:extLst>
          </p:cNvPr>
          <p:cNvSpPr>
            <a:spLocks noGrp="1"/>
          </p:cNvSpPr>
          <p:nvPr>
            <p:ph type="ftr" sz="quarter" idx="11"/>
          </p:nvPr>
        </p:nvSpPr>
        <p:spPr>
          <a:xfrm>
            <a:off x="4038600" y="6356350"/>
            <a:ext cx="4114800" cy="365125"/>
          </a:xfrm>
          <a:prstGeom prst="rect">
            <a:avLst/>
          </a:prstGeom>
        </p:spPr>
        <p:txBody>
          <a:bodyPr/>
          <a:lstStyle/>
          <a:p>
            <a:r>
              <a:rPr lang="da-DK"/>
              <a:t>Winter IGFOA 2023   |   December 12-14, 2023</a:t>
            </a:r>
            <a:endParaRPr lang="en-US"/>
          </a:p>
        </p:txBody>
      </p:sp>
      <p:sp>
        <p:nvSpPr>
          <p:cNvPr id="5" name="Slide Number Placeholder 4">
            <a:extLst>
              <a:ext uri="{FF2B5EF4-FFF2-40B4-BE49-F238E27FC236}">
                <a16:creationId xmlns:a16="http://schemas.microsoft.com/office/drawing/2014/main" id="{FBC54842-55FF-412B-8F2B-0F544E0FD644}"/>
              </a:ext>
            </a:extLst>
          </p:cNvPr>
          <p:cNvSpPr>
            <a:spLocks noGrp="1"/>
          </p:cNvSpPr>
          <p:nvPr>
            <p:ph type="sldNum" sz="quarter" idx="12"/>
          </p:nvPr>
        </p:nvSpPr>
        <p:spPr/>
        <p:txBody>
          <a:bodyPr/>
          <a:lstStyle/>
          <a:p>
            <a:fld id="{0A39F794-7202-4E3A-AED8-2497AE0D328A}" type="slidenum">
              <a:rPr lang="en-US" smtClean="0"/>
              <a:t>‹#›</a:t>
            </a:fld>
            <a:endParaRPr lang="en-US"/>
          </a:p>
        </p:txBody>
      </p:sp>
    </p:spTree>
    <p:extLst>
      <p:ext uri="{BB962C8B-B14F-4D97-AF65-F5344CB8AC3E}">
        <p14:creationId xmlns:p14="http://schemas.microsoft.com/office/powerpoint/2010/main" val="629637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5F8981-5F98-4585-9FD2-3743918EB0B2}"/>
              </a:ext>
            </a:extLst>
          </p:cNvPr>
          <p:cNvSpPr>
            <a:spLocks noGrp="1"/>
          </p:cNvSpPr>
          <p:nvPr>
            <p:ph type="sldNum" sz="quarter" idx="10"/>
          </p:nvPr>
        </p:nvSpPr>
        <p:spPr/>
        <p:txBody>
          <a:bodyPr/>
          <a:lstStyle/>
          <a:p>
            <a:fld id="{0A39F794-7202-4E3A-AED8-2497AE0D328A}" type="slidenum">
              <a:rPr lang="en-US" smtClean="0"/>
              <a:pPr/>
              <a:t>‹#›</a:t>
            </a:fld>
            <a:endParaRPr lang="en-US" dirty="0"/>
          </a:p>
        </p:txBody>
      </p:sp>
    </p:spTree>
    <p:extLst>
      <p:ext uri="{BB962C8B-B14F-4D97-AF65-F5344CB8AC3E}">
        <p14:creationId xmlns:p14="http://schemas.microsoft.com/office/powerpoint/2010/main" val="202410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88363-41C9-4C15-9D91-2D44AED103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6F0A0B-2792-4813-AD13-43EED09F54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09A1D4-3BE1-4424-94B7-318CFCEDC0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C2BCF77E-681A-4605-87E4-54B0BD90576B}"/>
              </a:ext>
            </a:extLst>
          </p:cNvPr>
          <p:cNvSpPr>
            <a:spLocks noGrp="1"/>
          </p:cNvSpPr>
          <p:nvPr>
            <p:ph type="sldNum" sz="quarter" idx="10"/>
          </p:nvPr>
        </p:nvSpPr>
        <p:spPr/>
        <p:txBody>
          <a:bodyPr/>
          <a:lstStyle/>
          <a:p>
            <a:fld id="{0A39F794-7202-4E3A-AED8-2497AE0D328A}" type="slidenum">
              <a:rPr lang="en-US" smtClean="0"/>
              <a:pPr/>
              <a:t>‹#›</a:t>
            </a:fld>
            <a:endParaRPr lang="en-US"/>
          </a:p>
        </p:txBody>
      </p:sp>
    </p:spTree>
    <p:extLst>
      <p:ext uri="{BB962C8B-B14F-4D97-AF65-F5344CB8AC3E}">
        <p14:creationId xmlns:p14="http://schemas.microsoft.com/office/powerpoint/2010/main" val="76122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D552-55DF-4A6E-99B5-8DCC0C77C6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491118-8E97-4BD9-8733-80C3C570FB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641241-6B89-4B2E-A63D-C7220CA97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567E52-D2B2-4FE6-B17A-665F48EA21C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ED46540-B2AC-4F90-9EA1-4E5493A13AB5}"/>
              </a:ext>
            </a:extLst>
          </p:cNvPr>
          <p:cNvSpPr>
            <a:spLocks noGrp="1"/>
          </p:cNvSpPr>
          <p:nvPr>
            <p:ph type="ftr" sz="quarter" idx="11"/>
          </p:nvPr>
        </p:nvSpPr>
        <p:spPr>
          <a:xfrm>
            <a:off x="4038600" y="6356350"/>
            <a:ext cx="4114800" cy="365125"/>
          </a:xfrm>
          <a:prstGeom prst="rect">
            <a:avLst/>
          </a:prstGeom>
        </p:spPr>
        <p:txBody>
          <a:bodyPr/>
          <a:lstStyle/>
          <a:p>
            <a:r>
              <a:rPr lang="da-DK"/>
              <a:t>Winter IGFOA 2023   |   December 12-14, 2023</a:t>
            </a:r>
            <a:endParaRPr lang="en-US"/>
          </a:p>
        </p:txBody>
      </p:sp>
      <p:sp>
        <p:nvSpPr>
          <p:cNvPr id="7" name="Slide Number Placeholder 6">
            <a:extLst>
              <a:ext uri="{FF2B5EF4-FFF2-40B4-BE49-F238E27FC236}">
                <a16:creationId xmlns:a16="http://schemas.microsoft.com/office/drawing/2014/main" id="{77A91CD3-4759-4238-9694-18F798848B5C}"/>
              </a:ext>
            </a:extLst>
          </p:cNvPr>
          <p:cNvSpPr>
            <a:spLocks noGrp="1"/>
          </p:cNvSpPr>
          <p:nvPr>
            <p:ph type="sldNum" sz="quarter" idx="12"/>
          </p:nvPr>
        </p:nvSpPr>
        <p:spPr/>
        <p:txBody>
          <a:bodyPr/>
          <a:lstStyle/>
          <a:p>
            <a:fld id="{0A39F794-7202-4E3A-AED8-2497AE0D328A}" type="slidenum">
              <a:rPr lang="en-US" smtClean="0"/>
              <a:t>‹#›</a:t>
            </a:fld>
            <a:endParaRPr lang="en-US"/>
          </a:p>
        </p:txBody>
      </p:sp>
    </p:spTree>
    <p:extLst>
      <p:ext uri="{BB962C8B-B14F-4D97-AF65-F5344CB8AC3E}">
        <p14:creationId xmlns:p14="http://schemas.microsoft.com/office/powerpoint/2010/main" val="387512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7BC7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3FA1C5-3D9A-4721-889E-1323D12C0739}"/>
              </a:ext>
            </a:extLst>
          </p:cNvPr>
          <p:cNvSpPr>
            <a:spLocks noGrp="1"/>
          </p:cNvSpPr>
          <p:nvPr>
            <p:ph type="title"/>
          </p:nvPr>
        </p:nvSpPr>
        <p:spPr>
          <a:xfrm>
            <a:off x="1916991" y="0"/>
            <a:ext cx="10275009" cy="826209"/>
          </a:xfrm>
          <a:prstGeom prst="rect">
            <a:avLst/>
          </a:prstGeom>
          <a:solidFill>
            <a:srgbClr val="3B894F"/>
          </a:solidFill>
        </p:spPr>
        <p:txBody>
          <a:bodyPr vert="horz" lIns="27432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215FEBD-B0DF-4636-9670-41E92DEC2FD0}"/>
              </a:ext>
            </a:extLst>
          </p:cNvPr>
          <p:cNvSpPr>
            <a:spLocks noGrp="1"/>
          </p:cNvSpPr>
          <p:nvPr>
            <p:ph type="body" idx="1"/>
          </p:nvPr>
        </p:nvSpPr>
        <p:spPr>
          <a:xfrm>
            <a:off x="838200" y="1678193"/>
            <a:ext cx="10515600" cy="44987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FCFE16B-CC9D-49D4-8774-9281F707B136}"/>
              </a:ext>
            </a:extLst>
          </p:cNvPr>
          <p:cNvSpPr>
            <a:spLocks noGrp="1"/>
          </p:cNvSpPr>
          <p:nvPr>
            <p:ph type="sldNum" sz="quarter" idx="4"/>
          </p:nvPr>
        </p:nvSpPr>
        <p:spPr>
          <a:xfrm>
            <a:off x="392654" y="6388623"/>
            <a:ext cx="445546" cy="469377"/>
          </a:xfrm>
          <a:prstGeom prst="rect">
            <a:avLst/>
          </a:prstGeom>
          <a:solidFill>
            <a:srgbClr val="2B3A7B"/>
          </a:solidFill>
        </p:spPr>
        <p:txBody>
          <a:bodyPr vert="horz" lIns="91440" tIns="45720" rIns="91440" bIns="45720" rtlCol="0" anchor="ctr"/>
          <a:lstStyle>
            <a:lvl1pPr algn="ctr">
              <a:defRPr sz="1400" b="1">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fld id="{0A39F794-7202-4E3A-AED8-2497AE0D328A}" type="slidenum">
              <a:rPr lang="en-US" smtClean="0"/>
              <a:pPr/>
              <a:t>‹#›</a:t>
            </a:fld>
            <a:endParaRPr lang="en-US" dirty="0"/>
          </a:p>
        </p:txBody>
      </p:sp>
      <p:sp>
        <p:nvSpPr>
          <p:cNvPr id="4" name="Footer Placeholder 3">
            <a:extLst>
              <a:ext uri="{FF2B5EF4-FFF2-40B4-BE49-F238E27FC236}">
                <a16:creationId xmlns:a16="http://schemas.microsoft.com/office/drawing/2014/main" id="{F74BE63B-78D6-48E7-8CD3-0613C547DC95}"/>
              </a:ext>
            </a:extLst>
          </p:cNvPr>
          <p:cNvSpPr>
            <a:spLocks noGrp="1"/>
          </p:cNvSpPr>
          <p:nvPr>
            <p:ph type="ftr" sz="quarter" idx="3"/>
          </p:nvPr>
        </p:nvSpPr>
        <p:spPr>
          <a:xfrm>
            <a:off x="937995" y="6467737"/>
            <a:ext cx="4894634" cy="365125"/>
          </a:xfrm>
          <a:prstGeom prst="rect">
            <a:avLst/>
          </a:prstGeom>
        </p:spPr>
        <p:txBody>
          <a:bodyPr vert="horz" lIns="91440" tIns="45720" rIns="91440" bIns="45720" rtlCol="0" anchor="ctr"/>
          <a:lstStyle>
            <a:lvl1pPr algn="l">
              <a:defRPr sz="160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da-DK"/>
              <a:t>Winter IGFOA 2023   |   December 12-14, 2023</a:t>
            </a:r>
            <a:endParaRPr lang="en-US" dirty="0">
              <a:latin typeface="Lato Light" panose="020B0604020202020204" pitchFamily="34" charset="0"/>
              <a:ea typeface="Lato Light" panose="020B0604020202020204" pitchFamily="34" charset="0"/>
              <a:cs typeface="Lato Light" panose="020B0604020202020204" pitchFamily="34" charset="0"/>
            </a:endParaRPr>
          </a:p>
        </p:txBody>
      </p:sp>
      <p:sp>
        <p:nvSpPr>
          <p:cNvPr id="8" name="Rectangle 7">
            <a:extLst>
              <a:ext uri="{FF2B5EF4-FFF2-40B4-BE49-F238E27FC236}">
                <a16:creationId xmlns:a16="http://schemas.microsoft.com/office/drawing/2014/main" id="{0F2D02F5-D444-5A50-2041-829AE6A9E3A7}"/>
              </a:ext>
            </a:extLst>
          </p:cNvPr>
          <p:cNvSpPr/>
          <p:nvPr userDrawn="1"/>
        </p:nvSpPr>
        <p:spPr>
          <a:xfrm>
            <a:off x="0" y="0"/>
            <a:ext cx="1916991" cy="826209"/>
          </a:xfrm>
          <a:prstGeom prst="rect">
            <a:avLst/>
          </a:prstGeom>
          <a:solidFill>
            <a:srgbClr val="2B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id="{B3506516-51F9-7D34-723F-4C4F8919F80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6035" y="67362"/>
            <a:ext cx="1684921" cy="645064"/>
          </a:xfrm>
          <a:prstGeom prst="rect">
            <a:avLst/>
          </a:prstGeom>
        </p:spPr>
      </p:pic>
    </p:spTree>
    <p:extLst>
      <p:ext uri="{BB962C8B-B14F-4D97-AF65-F5344CB8AC3E}">
        <p14:creationId xmlns:p14="http://schemas.microsoft.com/office/powerpoint/2010/main" val="3574679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9A994E2-04C9-14DE-814A-1C51979CDFE0}"/>
              </a:ext>
            </a:extLst>
          </p:cNvPr>
          <p:cNvSpPr>
            <a:spLocks noGrp="1"/>
          </p:cNvSpPr>
          <p:nvPr>
            <p:ph type="title"/>
          </p:nvPr>
        </p:nvSpPr>
        <p:spPr>
          <a:xfrm>
            <a:off x="1916991" y="0"/>
            <a:ext cx="10275009" cy="826209"/>
          </a:xfrm>
        </p:spPr>
        <p:txBody>
          <a:bodyPr>
            <a:normAutofit/>
          </a:bodyPr>
          <a:lstStyle/>
          <a:p>
            <a:r>
              <a:rPr lang="en-US" dirty="0">
                <a:highlight>
                  <a:srgbClr val="FFFF00"/>
                </a:highlight>
              </a:rPr>
              <a:t>[GOVT]</a:t>
            </a:r>
            <a:r>
              <a:rPr lang="en-US" dirty="0"/>
              <a:t>  - CURRENT AUDIT TIMELINE </a:t>
            </a:r>
          </a:p>
        </p:txBody>
      </p:sp>
      <p:graphicFrame>
        <p:nvGraphicFramePr>
          <p:cNvPr id="5" name="Table 5">
            <a:extLst>
              <a:ext uri="{FF2B5EF4-FFF2-40B4-BE49-F238E27FC236}">
                <a16:creationId xmlns:a16="http://schemas.microsoft.com/office/drawing/2014/main" id="{8941C54F-654C-CEEB-B3A1-7E23866FBD19}"/>
              </a:ext>
            </a:extLst>
          </p:cNvPr>
          <p:cNvGraphicFramePr>
            <a:graphicFrameLocks noGrp="1"/>
          </p:cNvGraphicFramePr>
          <p:nvPr>
            <p:ph idx="1"/>
            <p:extLst>
              <p:ext uri="{D42A27DB-BD31-4B8C-83A1-F6EECF244321}">
                <p14:modId xmlns:p14="http://schemas.microsoft.com/office/powerpoint/2010/main" val="2838059305"/>
              </p:ext>
            </p:extLst>
          </p:nvPr>
        </p:nvGraphicFramePr>
        <p:xfrm>
          <a:off x="308220" y="964546"/>
          <a:ext cx="11575559" cy="5272106"/>
        </p:xfrm>
        <a:graphic>
          <a:graphicData uri="http://schemas.openxmlformats.org/drawingml/2006/table">
            <a:tbl>
              <a:tblPr firstRow="1" bandRow="1">
                <a:tableStyleId>{7DF18680-E054-41AD-8BC1-D1AEF772440D}</a:tableStyleId>
              </a:tblPr>
              <a:tblGrid>
                <a:gridCol w="319107">
                  <a:extLst>
                    <a:ext uri="{9D8B030D-6E8A-4147-A177-3AD203B41FA5}">
                      <a16:colId xmlns:a16="http://schemas.microsoft.com/office/drawing/2014/main" val="209563097"/>
                    </a:ext>
                  </a:extLst>
                </a:gridCol>
                <a:gridCol w="7479536">
                  <a:extLst>
                    <a:ext uri="{9D8B030D-6E8A-4147-A177-3AD203B41FA5}">
                      <a16:colId xmlns:a16="http://schemas.microsoft.com/office/drawing/2014/main" val="1296795795"/>
                    </a:ext>
                  </a:extLst>
                </a:gridCol>
                <a:gridCol w="3776916">
                  <a:extLst>
                    <a:ext uri="{9D8B030D-6E8A-4147-A177-3AD203B41FA5}">
                      <a16:colId xmlns:a16="http://schemas.microsoft.com/office/drawing/2014/main" val="3117993165"/>
                    </a:ext>
                  </a:extLst>
                </a:gridCol>
              </a:tblGrid>
              <a:tr h="585382">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a:r>
                        <a:rPr lang="en-US" dirty="0">
                          <a:latin typeface="Lato ExtraBold" panose="020F0502020204030203" pitchFamily="34" charset="0"/>
                          <a:ea typeface="Lato ExtraBold" panose="020F0502020204030203" pitchFamily="34" charset="0"/>
                          <a:cs typeface="Lato ExtraBold" panose="020F0502020204030203" pitchFamily="34" charset="0"/>
                        </a:rPr>
                        <a:t>AUDIT STATUS DATES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a:r>
                        <a:rPr lang="en-US" dirty="0">
                          <a:latin typeface="Lato ExtraBold" panose="020F0502020204030203" pitchFamily="34" charset="0"/>
                          <a:ea typeface="Lato ExtraBold" panose="020F0502020204030203" pitchFamily="34" charset="0"/>
                          <a:cs typeface="Lato ExtraBold" panose="020F0502020204030203" pitchFamily="34" charset="0"/>
                        </a:rPr>
                        <a:t>[</a:t>
                      </a:r>
                      <a:r>
                        <a:rPr lang="en-US" dirty="0">
                          <a:solidFill>
                            <a:srgbClr val="FF0000"/>
                          </a:solidFill>
                          <a:latin typeface="Lato ExtraBold" panose="020F0502020204030203" pitchFamily="34" charset="0"/>
                          <a:ea typeface="Lato ExtraBold" panose="020F0502020204030203" pitchFamily="34" charset="0"/>
                          <a:cs typeface="Lato ExtraBold" panose="020F0502020204030203" pitchFamily="34" charset="0"/>
                        </a:rPr>
                        <a:t>insert the year currently under audit—FY22 or FY22 or FY23</a:t>
                      </a:r>
                      <a:r>
                        <a:rPr lang="en-US" dirty="0">
                          <a:latin typeface="Lato ExtraBold" panose="020F0502020204030203" pitchFamily="34" charset="0"/>
                          <a:ea typeface="Lato ExtraBold" panose="020F0502020204030203" pitchFamily="34" charset="0"/>
                          <a:cs typeface="Lato ExtraBold" panose="020F0502020204030203" pitchFamily="34" charset="0"/>
                        </a:rPr>
                        <a: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extLst>
                  <a:ext uri="{0D108BD9-81ED-4DB2-BD59-A6C34878D82A}">
                    <a16:rowId xmlns:a16="http://schemas.microsoft.com/office/drawing/2014/main" val="2470226067"/>
                  </a:ext>
                </a:extLst>
              </a:tr>
              <a:tr h="538809">
                <a:tc>
                  <a:txBody>
                    <a:bodyPr/>
                    <a:lstStyle/>
                    <a:p>
                      <a:r>
                        <a:rPr lang="en-US" b="1" dirty="0">
                          <a:latin typeface="Lato" panose="020F0502020204030203" pitchFamily="34" charset="0"/>
                          <a:ea typeface="Lato" panose="020F0502020204030203" pitchFamily="34" charset="0"/>
                          <a:cs typeface="Lato" panose="020F0502020204030203" pitchFamily="34" charset="0"/>
                        </a:rPr>
                        <a:t>1</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F0502020204030203" pitchFamily="34" charset="0"/>
                          <a:ea typeface="Lato" panose="020F0502020204030203" pitchFamily="34" charset="0"/>
                          <a:cs typeface="Lato" panose="020F0502020204030203" pitchFamily="34" charset="0"/>
                        </a:rPr>
                        <a:t>Date the Trial balance was submitted to and accepted by the auditors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5453918"/>
                  </a:ext>
                </a:extLst>
              </a:tr>
              <a:tr h="6413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F0502020204030203" pitchFamily="34" charset="0"/>
                          <a:ea typeface="Lato" panose="020F0502020204030203" pitchFamily="34" charset="0"/>
                          <a:cs typeface="Lato" panose="020F0502020204030203" pitchFamily="34" charset="0"/>
                        </a:rPr>
                        <a:t>2</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F0502020204030203" pitchFamily="34" charset="0"/>
                          <a:ea typeface="Lato" panose="020F0502020204030203" pitchFamily="34" charset="0"/>
                          <a:cs typeface="Lato" panose="020F0502020204030203" pitchFamily="34" charset="0"/>
                        </a:rPr>
                        <a:t>Were the audit adjustments entered and the opening balances agreed to the prior year ending?   Who is responsible for these tasks?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3957997796"/>
                  </a:ext>
                </a:extLst>
              </a:tr>
              <a:tr h="473677">
                <a:tc>
                  <a:txBody>
                    <a:bodyPr/>
                    <a:lstStyle/>
                    <a:p>
                      <a:r>
                        <a:rPr lang="en-US" b="1" dirty="0">
                          <a:latin typeface="Lato" panose="020F0502020204030203" pitchFamily="34" charset="0"/>
                          <a:ea typeface="Lato" panose="020F0502020204030203" pitchFamily="34" charset="0"/>
                          <a:cs typeface="Lato" panose="020F0502020204030203" pitchFamily="34" charset="0"/>
                        </a:rPr>
                        <a:t>3</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Lato" panose="020F0502020204030203" pitchFamily="34" charset="0"/>
                          <a:ea typeface="Lato" panose="020F0502020204030203" pitchFamily="34" charset="0"/>
                          <a:cs typeface="Lato" panose="020F0502020204030203" pitchFamily="34" charset="0"/>
                        </a:rPr>
                        <a:t>Date the financial audit field work commenced (or scheduled)</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8691576"/>
                  </a:ext>
                </a:extLst>
              </a:tr>
              <a:tr h="552961">
                <a:tc>
                  <a:txBody>
                    <a:bodyPr/>
                    <a:lstStyle/>
                    <a:p>
                      <a:r>
                        <a:rPr lang="en-US" b="1" dirty="0">
                          <a:latin typeface="Lato" panose="020F0502020204030203" pitchFamily="34" charset="0"/>
                          <a:ea typeface="Lato" panose="020F0502020204030203" pitchFamily="34" charset="0"/>
                          <a:cs typeface="Lato" panose="020F0502020204030203" pitchFamily="34" charset="0"/>
                        </a:rPr>
                        <a:t>4</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r>
                        <a:rPr lang="en-US" b="1" dirty="0">
                          <a:latin typeface="Lato" panose="020F0502020204030203" pitchFamily="34" charset="0"/>
                          <a:ea typeface="Lato" panose="020F0502020204030203" pitchFamily="34" charset="0"/>
                          <a:cs typeface="Lato" panose="020F0502020204030203" pitchFamily="34" charset="0"/>
                        </a:rPr>
                        <a:t>Any major PBC schedules &amp; reconciliations still outstanding?  </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219772717"/>
                  </a:ext>
                </a:extLst>
              </a:tr>
              <a:tr h="334504">
                <a:tc>
                  <a:txBody>
                    <a:bodyPr/>
                    <a:lstStyle/>
                    <a:p>
                      <a:r>
                        <a:rPr lang="en-US" b="1" dirty="0">
                          <a:latin typeface="Lato" panose="020F0502020204030203" pitchFamily="34" charset="0"/>
                          <a:ea typeface="Lato" panose="020F0502020204030203" pitchFamily="34" charset="0"/>
                          <a:cs typeface="Lato" panose="020F0502020204030203" pitchFamily="34" charset="0"/>
                        </a:rPr>
                        <a:t>5</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F0502020204030203" pitchFamily="34" charset="0"/>
                          <a:ea typeface="Lato" panose="020F0502020204030203" pitchFamily="34" charset="0"/>
                          <a:cs typeface="Lato" panose="020F0502020204030203" pitchFamily="34" charset="0"/>
                        </a:rPr>
                        <a:t>Status of component units: # on schedule &amp; # behind</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5398126"/>
                  </a:ext>
                </a:extLst>
              </a:tr>
              <a:tr h="471694">
                <a:tc>
                  <a:txBody>
                    <a:bodyPr/>
                    <a:lstStyle/>
                    <a:p>
                      <a:r>
                        <a:rPr lang="en-US" b="1" dirty="0">
                          <a:latin typeface="Lato" panose="020F0502020204030203" pitchFamily="34" charset="0"/>
                          <a:ea typeface="Lato" panose="020F0502020204030203" pitchFamily="34" charset="0"/>
                          <a:cs typeface="Lato" panose="020F0502020204030203" pitchFamily="34" charset="0"/>
                        </a:rPr>
                        <a:t>6</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F0502020204030203" pitchFamily="34" charset="0"/>
                          <a:ea typeface="Lato" panose="020F0502020204030203" pitchFamily="34" charset="0"/>
                          <a:cs typeface="Lato" panose="020F0502020204030203" pitchFamily="34" charset="0"/>
                        </a:rPr>
                        <a:t>Date of the approved extension request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3725249054"/>
                  </a:ext>
                </a:extLst>
              </a:tr>
              <a:tr h="384839">
                <a:tc>
                  <a:txBody>
                    <a:bodyPr/>
                    <a:lstStyle/>
                    <a:p>
                      <a:r>
                        <a:rPr lang="en-US" b="1" dirty="0">
                          <a:latin typeface="Lato" panose="020F0502020204030203" pitchFamily="34" charset="0"/>
                          <a:ea typeface="Lato" panose="020F0502020204030203" pitchFamily="34" charset="0"/>
                          <a:cs typeface="Lato" panose="020F0502020204030203" pitchFamily="34" charset="0"/>
                        </a:rPr>
                        <a:t>7</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F0502020204030203" pitchFamily="34" charset="0"/>
                          <a:ea typeface="Lato" panose="020F0502020204030203" pitchFamily="34" charset="0"/>
                          <a:cs typeface="Lato" panose="020F0502020204030203" pitchFamily="34" charset="0"/>
                        </a:rPr>
                        <a:t>Realistic estimated completion date </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7321520"/>
                  </a:ext>
                </a:extLst>
              </a:tr>
              <a:tr h="562869">
                <a:tc>
                  <a:txBody>
                    <a:bodyPr/>
                    <a:lstStyle/>
                    <a:p>
                      <a:r>
                        <a:rPr lang="en-US" b="1" dirty="0">
                          <a:latin typeface="Lato" panose="020F0502020204030203" pitchFamily="34" charset="0"/>
                          <a:ea typeface="Lato" panose="020F0502020204030203" pitchFamily="34" charset="0"/>
                          <a:cs typeface="Lato" panose="020F0502020204030203" pitchFamily="34" charset="0"/>
                        </a:rPr>
                        <a:t>8</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rPr>
                        <a:t>Date the compliance field work commenced (or is scheduled)</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1450494195"/>
                  </a:ext>
                </a:extLst>
              </a:tr>
              <a:tr h="585382">
                <a:tc>
                  <a:txBody>
                    <a:bodyPr/>
                    <a:lstStyle/>
                    <a:p>
                      <a:r>
                        <a:rPr lang="en-US" b="1" dirty="0">
                          <a:latin typeface="Lato" panose="020F0502020204030203" pitchFamily="34" charset="0"/>
                          <a:ea typeface="Lato" panose="020F0502020204030203" pitchFamily="34" charset="0"/>
                          <a:cs typeface="Lato" panose="020F0502020204030203" pitchFamily="34" charset="0"/>
                        </a:rPr>
                        <a:t>9</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F0502020204030203" pitchFamily="34" charset="0"/>
                          <a:ea typeface="Lato" panose="020F0502020204030203" pitchFamily="34" charset="0"/>
                          <a:cs typeface="Lato" panose="020F0502020204030203" pitchFamily="34" charset="0"/>
                        </a:rPr>
                        <a:t>Do you expect to prepare the Financial Reports and footnotes in house, or do you plan to hire assistance?</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354527"/>
                  </a:ext>
                </a:extLst>
              </a:tr>
            </a:tbl>
          </a:graphicData>
        </a:graphic>
      </p:graphicFrame>
      <p:sp>
        <p:nvSpPr>
          <p:cNvPr id="4" name="Slide Number Placeholder 3">
            <a:extLst>
              <a:ext uri="{FF2B5EF4-FFF2-40B4-BE49-F238E27FC236}">
                <a16:creationId xmlns:a16="http://schemas.microsoft.com/office/drawing/2014/main" id="{4F0EE71D-65A8-729A-9163-201CDF5C4CC0}"/>
              </a:ext>
            </a:extLst>
          </p:cNvPr>
          <p:cNvSpPr>
            <a:spLocks noGrp="1"/>
          </p:cNvSpPr>
          <p:nvPr>
            <p:ph type="sldNum" sz="quarter" idx="12"/>
          </p:nvPr>
        </p:nvSpPr>
        <p:spPr>
          <a:xfrm>
            <a:off x="392654" y="6388623"/>
            <a:ext cx="445546" cy="469377"/>
          </a:xfrm>
        </p:spPr>
        <p:txBody>
          <a:bodyPr/>
          <a:lstStyle/>
          <a:p>
            <a:pPr lvl="0"/>
            <a:fld id="{0A39F794-7202-4E3A-AED8-2497AE0D328A}" type="slidenum">
              <a:rPr lang="en-US" noProof="0" smtClean="0"/>
              <a:pPr lvl="0"/>
              <a:t>1</a:t>
            </a:fld>
            <a:endParaRPr lang="en-US" noProof="0" dirty="0"/>
          </a:p>
        </p:txBody>
      </p:sp>
      <p:sp>
        <p:nvSpPr>
          <p:cNvPr id="3" name="TextBox 2">
            <a:extLst>
              <a:ext uri="{FF2B5EF4-FFF2-40B4-BE49-F238E27FC236}">
                <a16:creationId xmlns:a16="http://schemas.microsoft.com/office/drawing/2014/main" id="{427FBB9C-5EAC-5756-E670-E28943EA56B1}"/>
              </a:ext>
            </a:extLst>
          </p:cNvPr>
          <p:cNvSpPr txBox="1"/>
          <p:nvPr/>
        </p:nvSpPr>
        <p:spPr>
          <a:xfrm rot="21139082">
            <a:off x="6899568" y="2967335"/>
            <a:ext cx="3574472" cy="923330"/>
          </a:xfrm>
          <a:prstGeom prst="rect">
            <a:avLst/>
          </a:prstGeom>
          <a:noFill/>
        </p:spPr>
        <p:txBody>
          <a:bodyPr wrap="square" rtlCol="0">
            <a:spAutoFit/>
          </a:bodyPr>
          <a:lstStyle/>
          <a:p>
            <a:r>
              <a:rPr lang="en-US" dirty="0">
                <a:solidFill>
                  <a:srgbClr val="FF0000"/>
                </a:solidFill>
              </a:rPr>
              <a:t>It would be most helpful to share the updated PBC (prepared by client) list with us.</a:t>
            </a:r>
          </a:p>
        </p:txBody>
      </p:sp>
      <p:sp>
        <p:nvSpPr>
          <p:cNvPr id="9" name="Footer Placeholder 8">
            <a:extLst>
              <a:ext uri="{FF2B5EF4-FFF2-40B4-BE49-F238E27FC236}">
                <a16:creationId xmlns:a16="http://schemas.microsoft.com/office/drawing/2014/main" id="{7C31E35E-65E5-6FF6-CC46-E1BB83D72508}"/>
              </a:ext>
            </a:extLst>
          </p:cNvPr>
          <p:cNvSpPr>
            <a:spLocks noGrp="1"/>
          </p:cNvSpPr>
          <p:nvPr>
            <p:ph type="ftr" sz="quarter" idx="11"/>
          </p:nvPr>
        </p:nvSpPr>
        <p:spPr/>
        <p:txBody>
          <a:bodyPr/>
          <a:lstStyle/>
          <a:p>
            <a:r>
              <a:rPr lang="da-DK"/>
              <a:t>Winter IGFOA 2023   |   December 12-14, 2023</a:t>
            </a:r>
            <a:endParaRPr lang="en-US" dirty="0">
              <a:latin typeface="Lato Light" panose="020B0604020202020204" pitchFamily="34" charset="0"/>
              <a:ea typeface="Lato Light" panose="020B0604020202020204" pitchFamily="34" charset="0"/>
              <a:cs typeface="Lato Light" panose="020B0604020202020204" pitchFamily="34" charset="0"/>
            </a:endParaRPr>
          </a:p>
        </p:txBody>
      </p:sp>
    </p:spTree>
    <p:extLst>
      <p:ext uri="{BB962C8B-B14F-4D97-AF65-F5344CB8AC3E}">
        <p14:creationId xmlns:p14="http://schemas.microsoft.com/office/powerpoint/2010/main" val="3167741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FE40-7185-4F79-B257-B590F2A7F6B8}"/>
              </a:ext>
            </a:extLst>
          </p:cNvPr>
          <p:cNvSpPr>
            <a:spLocks noGrp="1"/>
          </p:cNvSpPr>
          <p:nvPr>
            <p:ph type="title"/>
          </p:nvPr>
        </p:nvSpPr>
        <p:spPr>
          <a:xfrm>
            <a:off x="1789043" y="1"/>
            <a:ext cx="10303566" cy="793883"/>
          </a:xfrm>
        </p:spPr>
        <p:txBody>
          <a:bodyPr>
            <a:normAutofit/>
          </a:bodyPr>
          <a:lstStyle/>
          <a:p>
            <a:r>
              <a:rPr lang="en-US" sz="4000" dirty="0"/>
              <a:t>[GOVT]  - GASB 87 REQUIREMENTS</a:t>
            </a:r>
          </a:p>
        </p:txBody>
      </p:sp>
      <p:sp>
        <p:nvSpPr>
          <p:cNvPr id="5" name="Slide Number Placeholder 4">
            <a:extLst>
              <a:ext uri="{FF2B5EF4-FFF2-40B4-BE49-F238E27FC236}">
                <a16:creationId xmlns:a16="http://schemas.microsoft.com/office/drawing/2014/main" id="{5A9EAE6E-D751-4BAD-9C52-1A68D922F501}"/>
              </a:ext>
            </a:extLst>
          </p:cNvPr>
          <p:cNvSpPr>
            <a:spLocks noGrp="1"/>
          </p:cNvSpPr>
          <p:nvPr>
            <p:ph type="sldNum" sz="quarter" idx="12"/>
          </p:nvPr>
        </p:nvSpPr>
        <p:spPr/>
        <p:txBody>
          <a:bodyPr/>
          <a:lstStyle/>
          <a:p>
            <a:fld id="{28E9FCD5-D652-415D-9858-5436D6081E0A}" type="slidenum">
              <a:rPr lang="en-US" smtClean="0"/>
              <a:t>2</a:t>
            </a:fld>
            <a:endParaRPr lang="en-US"/>
          </a:p>
        </p:txBody>
      </p:sp>
      <p:graphicFrame>
        <p:nvGraphicFramePr>
          <p:cNvPr id="3" name="Table 5">
            <a:extLst>
              <a:ext uri="{FF2B5EF4-FFF2-40B4-BE49-F238E27FC236}">
                <a16:creationId xmlns:a16="http://schemas.microsoft.com/office/drawing/2014/main" id="{3CD36CB4-9666-8BD0-0CA5-B93A2A7E3E45}"/>
              </a:ext>
            </a:extLst>
          </p:cNvPr>
          <p:cNvGraphicFramePr>
            <a:graphicFrameLocks noGrp="1"/>
          </p:cNvGraphicFramePr>
          <p:nvPr>
            <p:ph idx="1"/>
          </p:nvPr>
        </p:nvGraphicFramePr>
        <p:xfrm>
          <a:off x="320879" y="1451114"/>
          <a:ext cx="11533831" cy="5021979"/>
        </p:xfrm>
        <a:graphic>
          <a:graphicData uri="http://schemas.openxmlformats.org/drawingml/2006/table">
            <a:tbl>
              <a:tblPr firstRow="1" bandRow="1">
                <a:tableStyleId>{7DF18680-E054-41AD-8BC1-D1AEF772440D}</a:tableStyleId>
              </a:tblPr>
              <a:tblGrid>
                <a:gridCol w="208280">
                  <a:extLst>
                    <a:ext uri="{9D8B030D-6E8A-4147-A177-3AD203B41FA5}">
                      <a16:colId xmlns:a16="http://schemas.microsoft.com/office/drawing/2014/main" val="209563097"/>
                    </a:ext>
                  </a:extLst>
                </a:gridCol>
                <a:gridCol w="3933511">
                  <a:extLst>
                    <a:ext uri="{9D8B030D-6E8A-4147-A177-3AD203B41FA5}">
                      <a16:colId xmlns:a16="http://schemas.microsoft.com/office/drawing/2014/main" val="1296795795"/>
                    </a:ext>
                  </a:extLst>
                </a:gridCol>
                <a:gridCol w="7392040">
                  <a:extLst>
                    <a:ext uri="{9D8B030D-6E8A-4147-A177-3AD203B41FA5}">
                      <a16:colId xmlns:a16="http://schemas.microsoft.com/office/drawing/2014/main" val="3117993165"/>
                    </a:ext>
                  </a:extLst>
                </a:gridCol>
              </a:tblGrid>
              <a:tr h="981430">
                <a:tc>
                  <a:txBody>
                    <a:bodyPr/>
                    <a:lstStyle/>
                    <a:p>
                      <a:r>
                        <a:rPr lang="en-US" b="1" dirty="0">
                          <a:latin typeface="Lato" panose="020F0502020204030203" pitchFamily="34" charset="0"/>
                          <a:ea typeface="Lato" panose="020F0502020204030203" pitchFamily="34" charset="0"/>
                          <a:cs typeface="Lato" panose="020F0502020204030203" pitchFamily="34" charset="0"/>
                        </a:rPr>
                        <a:t>1</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Open Sans" panose="020B0606030504020204" pitchFamily="34" charset="0"/>
                          <a:ea typeface="Open Sans" panose="020B0606030504020204" pitchFamily="34" charset="0"/>
                          <a:cs typeface="Open Sans" panose="020B0606030504020204" pitchFamily="34" charset="0"/>
                        </a:rPr>
                        <a:t>Has your government developed the list of leases as required by GASB 87?</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5453918"/>
                  </a:ext>
                </a:extLst>
              </a:tr>
              <a:tr h="1008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Lato" panose="020F0502020204030203" pitchFamily="34" charset="0"/>
                          <a:ea typeface="Lato" panose="020F0502020204030203" pitchFamily="34" charset="0"/>
                          <a:cs typeface="Lato" panose="020F0502020204030203" pitchFamily="34" charset="0"/>
                        </a:rPr>
                        <a:t>Have the appropriate accounting adjustment entries been made in your financial system?</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3957997796"/>
                  </a:ext>
                </a:extLst>
              </a:tr>
              <a:tr h="1104251">
                <a:tc>
                  <a:txBody>
                    <a:bodyPr/>
                    <a:lstStyle/>
                    <a:p>
                      <a:endParaRPr lang="en-US" b="1"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0" dirty="0">
                          <a:latin typeface="Lato" panose="020F0502020204030203" pitchFamily="34" charset="0"/>
                          <a:ea typeface="Lato" panose="020F0502020204030203" pitchFamily="34" charset="0"/>
                          <a:cs typeface="Lato" panose="020F0502020204030203" pitchFamily="34" charset="0"/>
                        </a:rPr>
                        <a:t>Do you still have questions or unresolved determinations on any leases?  If so, please detail the lease(s) and the issue.</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8691576"/>
                  </a:ext>
                </a:extLst>
              </a:tr>
              <a:tr h="1131109">
                <a:tc>
                  <a:txBody>
                    <a:bodyPr/>
                    <a:lstStyle/>
                    <a:p>
                      <a:endParaRPr lang="en-US" b="1"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endParaRPr lang="en-US" b="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219772717"/>
                  </a:ext>
                </a:extLst>
              </a:tr>
              <a:tr h="712599">
                <a:tc>
                  <a:txBody>
                    <a:bodyPr/>
                    <a:lstStyle/>
                    <a:p>
                      <a:endParaRPr lang="en-US" b="1"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7321520"/>
                  </a:ext>
                </a:extLst>
              </a:tr>
            </a:tbl>
          </a:graphicData>
        </a:graphic>
      </p:graphicFrame>
    </p:spTree>
    <p:extLst>
      <p:ext uri="{BB962C8B-B14F-4D97-AF65-F5344CB8AC3E}">
        <p14:creationId xmlns:p14="http://schemas.microsoft.com/office/powerpoint/2010/main" val="270329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9A994E2-04C9-14DE-814A-1C51979CDFE0}"/>
              </a:ext>
            </a:extLst>
          </p:cNvPr>
          <p:cNvSpPr>
            <a:spLocks noGrp="1"/>
          </p:cNvSpPr>
          <p:nvPr>
            <p:ph type="title"/>
          </p:nvPr>
        </p:nvSpPr>
        <p:spPr>
          <a:xfrm>
            <a:off x="1916991" y="0"/>
            <a:ext cx="10275009" cy="826209"/>
          </a:xfrm>
        </p:spPr>
        <p:txBody>
          <a:bodyPr>
            <a:normAutofit fontScale="90000"/>
          </a:bodyPr>
          <a:lstStyle/>
          <a:p>
            <a:r>
              <a:rPr lang="en-US" dirty="0">
                <a:highlight>
                  <a:srgbClr val="FFFF00"/>
                </a:highlight>
              </a:rPr>
              <a:t>[GOVT]</a:t>
            </a:r>
            <a:r>
              <a:rPr lang="en-US" dirty="0"/>
              <a:t>  - AUDIT PROCESS STRUCTURE</a:t>
            </a:r>
          </a:p>
        </p:txBody>
      </p:sp>
      <p:graphicFrame>
        <p:nvGraphicFramePr>
          <p:cNvPr id="5" name="Table 5">
            <a:extLst>
              <a:ext uri="{FF2B5EF4-FFF2-40B4-BE49-F238E27FC236}">
                <a16:creationId xmlns:a16="http://schemas.microsoft.com/office/drawing/2014/main" id="{8941C54F-654C-CEEB-B3A1-7E23866FBD19}"/>
              </a:ext>
            </a:extLst>
          </p:cNvPr>
          <p:cNvGraphicFramePr>
            <a:graphicFrameLocks noGrp="1"/>
          </p:cNvGraphicFramePr>
          <p:nvPr>
            <p:ph idx="1"/>
            <p:extLst>
              <p:ext uri="{D42A27DB-BD31-4B8C-83A1-F6EECF244321}">
                <p14:modId xmlns:p14="http://schemas.microsoft.com/office/powerpoint/2010/main" val="3365263993"/>
              </p:ext>
            </p:extLst>
          </p:nvPr>
        </p:nvGraphicFramePr>
        <p:xfrm>
          <a:off x="265600" y="1030150"/>
          <a:ext cx="11660800" cy="5316103"/>
        </p:xfrm>
        <a:graphic>
          <a:graphicData uri="http://schemas.openxmlformats.org/drawingml/2006/table">
            <a:tbl>
              <a:tblPr firstRow="1" bandRow="1">
                <a:tableStyleId>{7DF18680-E054-41AD-8BC1-D1AEF772440D}</a:tableStyleId>
              </a:tblPr>
              <a:tblGrid>
                <a:gridCol w="321456">
                  <a:extLst>
                    <a:ext uri="{9D8B030D-6E8A-4147-A177-3AD203B41FA5}">
                      <a16:colId xmlns:a16="http://schemas.microsoft.com/office/drawing/2014/main" val="209563097"/>
                    </a:ext>
                  </a:extLst>
                </a:gridCol>
                <a:gridCol w="6737109">
                  <a:extLst>
                    <a:ext uri="{9D8B030D-6E8A-4147-A177-3AD203B41FA5}">
                      <a16:colId xmlns:a16="http://schemas.microsoft.com/office/drawing/2014/main" val="1296795795"/>
                    </a:ext>
                  </a:extLst>
                </a:gridCol>
                <a:gridCol w="4602235">
                  <a:extLst>
                    <a:ext uri="{9D8B030D-6E8A-4147-A177-3AD203B41FA5}">
                      <a16:colId xmlns:a16="http://schemas.microsoft.com/office/drawing/2014/main" val="3117993165"/>
                    </a:ext>
                  </a:extLst>
                </a:gridCol>
              </a:tblGrid>
              <a:tr h="538874">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a:r>
                        <a:rPr lang="en-US" dirty="0">
                          <a:latin typeface="Lato ExtraBold" panose="020F0502020204030203" pitchFamily="34" charset="0"/>
                          <a:ea typeface="Lato ExtraBold" panose="020F0502020204030203" pitchFamily="34" charset="0"/>
                          <a:cs typeface="Lato ExtraBold" panose="020F0502020204030203" pitchFamily="34" charset="0"/>
                        </a:rPr>
                        <a:t>AUDIT STATUS DATES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a:endParaRPr lang="en-US" dirty="0">
                        <a:latin typeface="Lato ExtraBold" panose="020F0502020204030203" pitchFamily="34" charset="0"/>
                        <a:ea typeface="Lato ExtraBold" panose="020F0502020204030203" pitchFamily="34" charset="0"/>
                        <a:cs typeface="Lato ExtraBold"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extLst>
                  <a:ext uri="{0D108BD9-81ED-4DB2-BD59-A6C34878D82A}">
                    <a16:rowId xmlns:a16="http://schemas.microsoft.com/office/drawing/2014/main" val="2470226067"/>
                  </a:ext>
                </a:extLst>
              </a:tr>
              <a:tr h="648917">
                <a:tc>
                  <a:txBody>
                    <a:bodyPr/>
                    <a:lstStyle/>
                    <a:p>
                      <a:r>
                        <a:rPr lang="en-US" b="1" dirty="0">
                          <a:latin typeface="Lato" panose="020F0502020204030203" pitchFamily="34" charset="0"/>
                          <a:ea typeface="Lato" panose="020F0502020204030203" pitchFamily="34" charset="0"/>
                          <a:cs typeface="Lato" panose="020F0502020204030203" pitchFamily="34" charset="0"/>
                        </a:rPr>
                        <a:t>1</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Lato" panose="020F0502020204030203" pitchFamily="34" charset="0"/>
                          <a:ea typeface="Lato" panose="020F0502020204030203" pitchFamily="34" charset="0"/>
                          <a:cs typeface="Lato" panose="020F0502020204030203" pitchFamily="34" charset="0"/>
                        </a:rPr>
                        <a:t>What office (department) is responsible for selecting and contracting the audit firm?</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5453918"/>
                  </a:ext>
                </a:extLst>
              </a:tr>
              <a:tr h="710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F0502020204030203" pitchFamily="34" charset="0"/>
                          <a:ea typeface="Lato" panose="020F0502020204030203" pitchFamily="34" charset="0"/>
                          <a:cs typeface="Lato" panose="020F0502020204030203" pitchFamily="34" charset="0"/>
                        </a:rPr>
                        <a:t>2</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F0502020204030203" pitchFamily="34" charset="0"/>
                          <a:ea typeface="Lato" panose="020F0502020204030203" pitchFamily="34" charset="0"/>
                          <a:cs typeface="Lato" panose="020F0502020204030203" pitchFamily="34" charset="0"/>
                        </a:rPr>
                        <a:t>Does the government have an </a:t>
                      </a:r>
                      <a:r>
                        <a:rPr lang="en-US" b="1" u="sng" dirty="0">
                          <a:latin typeface="Lato" panose="020F0502020204030203" pitchFamily="34" charset="0"/>
                          <a:ea typeface="Lato" panose="020F0502020204030203" pitchFamily="34" charset="0"/>
                          <a:cs typeface="Lato" panose="020F0502020204030203" pitchFamily="34" charset="0"/>
                        </a:rPr>
                        <a:t>active</a:t>
                      </a:r>
                      <a:r>
                        <a:rPr lang="en-US" b="1" dirty="0">
                          <a:latin typeface="Lato" panose="020F0502020204030203" pitchFamily="34" charset="0"/>
                          <a:ea typeface="Lato" panose="020F0502020204030203" pitchFamily="34" charset="0"/>
                          <a:cs typeface="Lato" panose="020F0502020204030203" pitchFamily="34" charset="0"/>
                        </a:rPr>
                        <a:t> audit oversight committee?  Who is on the committee?</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3957997796"/>
                  </a:ext>
                </a:extLst>
              </a:tr>
              <a:tr h="927025">
                <a:tc>
                  <a:txBody>
                    <a:bodyPr/>
                    <a:lstStyle/>
                    <a:p>
                      <a:r>
                        <a:rPr lang="en-US" b="1" dirty="0">
                          <a:latin typeface="Lato" panose="020F0502020204030203" pitchFamily="34" charset="0"/>
                          <a:ea typeface="Lato" panose="020F0502020204030203" pitchFamily="34" charset="0"/>
                          <a:cs typeface="Lato" panose="020F0502020204030203" pitchFamily="34" charset="0"/>
                        </a:rPr>
                        <a:t>3</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Lato" panose="020F0502020204030203" pitchFamily="34" charset="0"/>
                          <a:ea typeface="Lato" panose="020F0502020204030203" pitchFamily="34" charset="0"/>
                          <a:cs typeface="Lato" panose="020F0502020204030203" pitchFamily="34" charset="0"/>
                        </a:rPr>
                        <a:t>Have you assigned a financial audit coordinator who is responsible for monitoring auditor communications and audit progress?  If so, what is their position?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8691576"/>
                  </a:ext>
                </a:extLst>
              </a:tr>
              <a:tr h="905310">
                <a:tc>
                  <a:txBody>
                    <a:bodyPr/>
                    <a:lstStyle/>
                    <a:p>
                      <a:r>
                        <a:rPr lang="en-US" b="1" dirty="0">
                          <a:latin typeface="Lato" panose="020F0502020204030203" pitchFamily="34" charset="0"/>
                          <a:ea typeface="Lato" panose="020F0502020204030203" pitchFamily="34" charset="0"/>
                          <a:cs typeface="Lato" panose="020F0502020204030203" pitchFamily="34" charset="0"/>
                        </a:rPr>
                        <a:t>4</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r>
                        <a:rPr lang="en-US" b="1" dirty="0">
                          <a:latin typeface="Lato" panose="020F0502020204030203" pitchFamily="34" charset="0"/>
                          <a:ea typeface="Lato" panose="020F0502020204030203" pitchFamily="34" charset="0"/>
                          <a:cs typeface="Lato" panose="020F0502020204030203" pitchFamily="34" charset="0"/>
                        </a:rPr>
                        <a:t>Do you have a compliance audit coordinator who is responsible for monitoring auditor communications and audit progress?  Do you have a coordinator to track and review compliance findings?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219772717"/>
                  </a:ext>
                </a:extLst>
              </a:tr>
              <a:tr h="648917">
                <a:tc>
                  <a:txBody>
                    <a:bodyPr/>
                    <a:lstStyle/>
                    <a:p>
                      <a:r>
                        <a:rPr lang="en-US" b="1" dirty="0">
                          <a:latin typeface="Lato" panose="020F0502020204030203" pitchFamily="34" charset="0"/>
                          <a:ea typeface="Lato" panose="020F0502020204030203" pitchFamily="34" charset="0"/>
                          <a:cs typeface="Lato" panose="020F0502020204030203" pitchFamily="34" charset="0"/>
                        </a:rPr>
                        <a:t>5</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F0502020204030203" pitchFamily="34" charset="0"/>
                          <a:ea typeface="Lato" panose="020F0502020204030203" pitchFamily="34" charset="0"/>
                          <a:cs typeface="Lato" panose="020F0502020204030203" pitchFamily="34" charset="0"/>
                        </a:rPr>
                        <a:t>Do you have regular status meetings with the auditor?  Is it a requirement built into your audit contract?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5398126"/>
                  </a:ext>
                </a:extLst>
              </a:tr>
              <a:tr h="927025">
                <a:tc>
                  <a:txBody>
                    <a:bodyPr/>
                    <a:lstStyle/>
                    <a:p>
                      <a:r>
                        <a:rPr lang="en-US" b="1" dirty="0">
                          <a:latin typeface="Lato" panose="020F0502020204030203" pitchFamily="34" charset="0"/>
                          <a:ea typeface="Lato" panose="020F0502020204030203" pitchFamily="34" charset="0"/>
                          <a:cs typeface="Lato" panose="020F0502020204030203" pitchFamily="34" charset="0"/>
                        </a:rPr>
                        <a:t>6</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r>
                        <a:rPr lang="en-US" b="1" dirty="0">
                          <a:latin typeface="Lato" panose="020F0502020204030203" pitchFamily="34" charset="0"/>
                          <a:ea typeface="Lato" panose="020F0502020204030203" pitchFamily="34" charset="0"/>
                          <a:cs typeface="Lato" panose="020F0502020204030203" pitchFamily="34" charset="0"/>
                        </a:rPr>
                        <a:t>Does your public auditor assist with ensuring the component units have contracted with an audit firm and are staying on track with their audits?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3725249054"/>
                  </a:ext>
                </a:extLst>
              </a:tr>
            </a:tbl>
          </a:graphicData>
        </a:graphic>
      </p:graphicFrame>
      <p:sp>
        <p:nvSpPr>
          <p:cNvPr id="4" name="Slide Number Placeholder 3">
            <a:extLst>
              <a:ext uri="{FF2B5EF4-FFF2-40B4-BE49-F238E27FC236}">
                <a16:creationId xmlns:a16="http://schemas.microsoft.com/office/drawing/2014/main" id="{4F0EE71D-65A8-729A-9163-201CDF5C4CC0}"/>
              </a:ext>
            </a:extLst>
          </p:cNvPr>
          <p:cNvSpPr>
            <a:spLocks noGrp="1"/>
          </p:cNvSpPr>
          <p:nvPr>
            <p:ph type="sldNum" sz="quarter" idx="12"/>
          </p:nvPr>
        </p:nvSpPr>
        <p:spPr>
          <a:xfrm>
            <a:off x="392654" y="6388623"/>
            <a:ext cx="445546" cy="469377"/>
          </a:xfrm>
        </p:spPr>
        <p:txBody>
          <a:bodyPr/>
          <a:lstStyle/>
          <a:p>
            <a:pPr lvl="0"/>
            <a:fld id="{0A39F794-7202-4E3A-AED8-2497AE0D328A}" type="slidenum">
              <a:rPr lang="en-US" noProof="0" smtClean="0"/>
              <a:pPr lvl="0"/>
              <a:t>3</a:t>
            </a:fld>
            <a:endParaRPr lang="en-US" noProof="0" dirty="0"/>
          </a:p>
        </p:txBody>
      </p:sp>
      <p:sp>
        <p:nvSpPr>
          <p:cNvPr id="7" name="Footer Placeholder 6">
            <a:extLst>
              <a:ext uri="{FF2B5EF4-FFF2-40B4-BE49-F238E27FC236}">
                <a16:creationId xmlns:a16="http://schemas.microsoft.com/office/drawing/2014/main" id="{81A4C25D-4EB0-4374-20AC-3CCD146A8EA6}"/>
              </a:ext>
            </a:extLst>
          </p:cNvPr>
          <p:cNvSpPr>
            <a:spLocks noGrp="1"/>
          </p:cNvSpPr>
          <p:nvPr>
            <p:ph type="ftr" sz="quarter" idx="11"/>
          </p:nvPr>
        </p:nvSpPr>
        <p:spPr/>
        <p:txBody>
          <a:bodyPr/>
          <a:lstStyle/>
          <a:p>
            <a:r>
              <a:rPr lang="da-DK"/>
              <a:t>Winter IGFOA 2023   |   December 12-14, 2023</a:t>
            </a:r>
            <a:endParaRPr lang="en-US" dirty="0">
              <a:latin typeface="Lato Light" panose="020B0604020202020204" pitchFamily="34" charset="0"/>
              <a:ea typeface="Lato Light" panose="020B0604020202020204" pitchFamily="34" charset="0"/>
              <a:cs typeface="Lato Light" panose="020B0604020202020204" pitchFamily="34" charset="0"/>
            </a:endParaRPr>
          </a:p>
        </p:txBody>
      </p:sp>
    </p:spTree>
    <p:extLst>
      <p:ext uri="{BB962C8B-B14F-4D97-AF65-F5344CB8AC3E}">
        <p14:creationId xmlns:p14="http://schemas.microsoft.com/office/powerpoint/2010/main" val="51383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9A994E2-04C9-14DE-814A-1C51979CDFE0}"/>
              </a:ext>
            </a:extLst>
          </p:cNvPr>
          <p:cNvSpPr>
            <a:spLocks noGrp="1"/>
          </p:cNvSpPr>
          <p:nvPr>
            <p:ph type="title"/>
          </p:nvPr>
        </p:nvSpPr>
        <p:spPr>
          <a:xfrm>
            <a:off x="1916991" y="0"/>
            <a:ext cx="10275009" cy="826209"/>
          </a:xfrm>
        </p:spPr>
        <p:txBody>
          <a:bodyPr>
            <a:normAutofit/>
          </a:bodyPr>
          <a:lstStyle/>
          <a:p>
            <a:r>
              <a:rPr lang="en-US" dirty="0">
                <a:highlight>
                  <a:srgbClr val="FFFF00"/>
                </a:highlight>
              </a:rPr>
              <a:t>[GOVT]</a:t>
            </a:r>
            <a:r>
              <a:rPr lang="en-US" dirty="0"/>
              <a:t>  - LOOKING TO THE FUTURE</a:t>
            </a:r>
          </a:p>
        </p:txBody>
      </p:sp>
      <p:graphicFrame>
        <p:nvGraphicFramePr>
          <p:cNvPr id="5" name="Table 5">
            <a:extLst>
              <a:ext uri="{FF2B5EF4-FFF2-40B4-BE49-F238E27FC236}">
                <a16:creationId xmlns:a16="http://schemas.microsoft.com/office/drawing/2014/main" id="{8941C54F-654C-CEEB-B3A1-7E23866FBD19}"/>
              </a:ext>
            </a:extLst>
          </p:cNvPr>
          <p:cNvGraphicFramePr>
            <a:graphicFrameLocks noGrp="1"/>
          </p:cNvGraphicFramePr>
          <p:nvPr>
            <p:ph idx="1"/>
            <p:extLst>
              <p:ext uri="{D42A27DB-BD31-4B8C-83A1-F6EECF244321}">
                <p14:modId xmlns:p14="http://schemas.microsoft.com/office/powerpoint/2010/main" val="1082046004"/>
              </p:ext>
            </p:extLst>
          </p:nvPr>
        </p:nvGraphicFramePr>
        <p:xfrm>
          <a:off x="392113" y="1081088"/>
          <a:ext cx="11533831" cy="4719238"/>
        </p:xfrm>
        <a:graphic>
          <a:graphicData uri="http://schemas.openxmlformats.org/drawingml/2006/table">
            <a:tbl>
              <a:tblPr firstRow="1" bandRow="1">
                <a:tableStyleId>{7DF18680-E054-41AD-8BC1-D1AEF772440D}</a:tableStyleId>
              </a:tblPr>
              <a:tblGrid>
                <a:gridCol w="371793">
                  <a:extLst>
                    <a:ext uri="{9D8B030D-6E8A-4147-A177-3AD203B41FA5}">
                      <a16:colId xmlns:a16="http://schemas.microsoft.com/office/drawing/2014/main" val="209563097"/>
                    </a:ext>
                  </a:extLst>
                </a:gridCol>
                <a:gridCol w="5428703">
                  <a:extLst>
                    <a:ext uri="{9D8B030D-6E8A-4147-A177-3AD203B41FA5}">
                      <a16:colId xmlns:a16="http://schemas.microsoft.com/office/drawing/2014/main" val="1296795795"/>
                    </a:ext>
                  </a:extLst>
                </a:gridCol>
                <a:gridCol w="5733335">
                  <a:extLst>
                    <a:ext uri="{9D8B030D-6E8A-4147-A177-3AD203B41FA5}">
                      <a16:colId xmlns:a16="http://schemas.microsoft.com/office/drawing/2014/main" val="3117993165"/>
                    </a:ext>
                  </a:extLst>
                </a:gridCol>
              </a:tblGrid>
              <a:tr h="860149">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a:r>
                        <a:rPr lang="en-US" dirty="0">
                          <a:latin typeface="Lato ExtraBold" panose="020F0502020204030203" pitchFamily="34" charset="0"/>
                          <a:ea typeface="Lato ExtraBold" panose="020F0502020204030203" pitchFamily="34" charset="0"/>
                          <a:cs typeface="Lato ExtraBold" panose="020F0502020204030203" pitchFamily="34" charset="0"/>
                        </a:rPr>
                        <a:t>AUDIT STATUS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a:r>
                        <a:rPr lang="en-US" dirty="0">
                          <a:latin typeface="Lato ExtraBold" panose="020F0502020204030203" pitchFamily="34" charset="0"/>
                          <a:ea typeface="Lato ExtraBold" panose="020F0502020204030203" pitchFamily="34" charset="0"/>
                          <a:cs typeface="Lato ExtraBold" panose="020F0502020204030203" pitchFamily="34" charset="0"/>
                        </a:rPr>
                        <a:t>FY2023 &amp; FY2024</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extLst>
                  <a:ext uri="{0D108BD9-81ED-4DB2-BD59-A6C34878D82A}">
                    <a16:rowId xmlns:a16="http://schemas.microsoft.com/office/drawing/2014/main" val="2470226067"/>
                  </a:ext>
                </a:extLst>
              </a:tr>
              <a:tr h="692632">
                <a:tc>
                  <a:txBody>
                    <a:bodyPr/>
                    <a:lstStyle/>
                    <a:p>
                      <a:r>
                        <a:rPr lang="en-US" b="1" dirty="0">
                          <a:latin typeface="Lato" panose="020F0502020204030203" pitchFamily="34" charset="0"/>
                          <a:ea typeface="Lato" panose="020F0502020204030203" pitchFamily="34" charset="0"/>
                          <a:cs typeface="Lato" panose="020F0502020204030203" pitchFamily="34" charset="0"/>
                        </a:rPr>
                        <a:t>1</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Lato" panose="020F0502020204030203" pitchFamily="34" charset="0"/>
                          <a:ea typeface="Lato" panose="020F0502020204030203" pitchFamily="34" charset="0"/>
                          <a:cs typeface="Lato" panose="020F0502020204030203" pitchFamily="34" charset="0"/>
                        </a:rPr>
                        <a:t>What fiscal years already have audit contracts?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5453918"/>
                  </a:ext>
                </a:extLst>
              </a:tr>
              <a:tr h="824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F0502020204030203" pitchFamily="34" charset="0"/>
                          <a:ea typeface="Lato" panose="020F0502020204030203" pitchFamily="34" charset="0"/>
                          <a:cs typeface="Lato" panose="020F0502020204030203" pitchFamily="34" charset="0"/>
                        </a:rPr>
                        <a:t>2</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F0502020204030203" pitchFamily="34" charset="0"/>
                          <a:ea typeface="Lato" panose="020F0502020204030203" pitchFamily="34" charset="0"/>
                          <a:cs typeface="Lato" panose="020F0502020204030203" pitchFamily="34" charset="0"/>
                        </a:rPr>
                        <a:t>What is the date of your latest completed general fund bank reconciliation?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3957997796"/>
                  </a:ext>
                </a:extLst>
              </a:tr>
              <a:tr h="752500">
                <a:tc>
                  <a:txBody>
                    <a:bodyPr/>
                    <a:lstStyle/>
                    <a:p>
                      <a:r>
                        <a:rPr lang="en-US" b="1" dirty="0">
                          <a:latin typeface="Lato" panose="020F0502020204030203" pitchFamily="34" charset="0"/>
                          <a:ea typeface="Lato" panose="020F0502020204030203" pitchFamily="34" charset="0"/>
                          <a:cs typeface="Lato" panose="020F0502020204030203" pitchFamily="34" charset="0"/>
                        </a:rPr>
                        <a:t>3</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Lato" panose="020F0502020204030203" pitchFamily="34" charset="0"/>
                          <a:ea typeface="Lato" panose="020F0502020204030203" pitchFamily="34" charset="0"/>
                          <a:cs typeface="Lato" panose="020F0502020204030203" pitchFamily="34" charset="0"/>
                        </a:rPr>
                        <a:t>What account or fund is the most troublesome to reconcile on a regular basis?  Why?</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8691576"/>
                  </a:ext>
                </a:extLst>
              </a:tr>
              <a:tr h="837027">
                <a:tc>
                  <a:txBody>
                    <a:bodyPr/>
                    <a:lstStyle/>
                    <a:p>
                      <a:r>
                        <a:rPr lang="en-US" b="1" dirty="0">
                          <a:latin typeface="Lato" panose="020F0502020204030203" pitchFamily="34" charset="0"/>
                          <a:ea typeface="Lato" panose="020F0502020204030203" pitchFamily="34" charset="0"/>
                          <a:cs typeface="Lato" panose="020F0502020204030203" pitchFamily="34" charset="0"/>
                        </a:rPr>
                        <a:t>4</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r>
                        <a:rPr lang="en-US" b="1" dirty="0">
                          <a:latin typeface="Lato" panose="020F0502020204030203" pitchFamily="34" charset="0"/>
                          <a:ea typeface="Lato" panose="020F0502020204030203" pitchFamily="34" charset="0"/>
                          <a:cs typeface="Lato" panose="020F0502020204030203" pitchFamily="34" charset="0"/>
                        </a:rPr>
                        <a:t>What major reconciliations are still outstanding for FY2023?</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219772717"/>
                  </a:ext>
                </a:extLst>
              </a:tr>
              <a:tr h="752500">
                <a:tc>
                  <a:txBody>
                    <a:bodyPr/>
                    <a:lstStyle/>
                    <a:p>
                      <a:r>
                        <a:rPr lang="en-US" b="1" dirty="0">
                          <a:latin typeface="Lato" panose="020F0502020204030203" pitchFamily="34" charset="0"/>
                          <a:ea typeface="Lato" panose="020F0502020204030203" pitchFamily="34" charset="0"/>
                          <a:cs typeface="Lato" panose="020F0502020204030203" pitchFamily="34" charset="0"/>
                        </a:rPr>
                        <a:t>5</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Lato" panose="020F0502020204030203" pitchFamily="34" charset="0"/>
                          <a:ea typeface="Lato" panose="020F0502020204030203" pitchFamily="34" charset="0"/>
                          <a:cs typeface="Lato" panose="020F0502020204030203" pitchFamily="34" charset="0"/>
                        </a:rPr>
                        <a:t>What skill set is most needed in your office to help complete the audit and reconciliation tasks?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7321520"/>
                  </a:ext>
                </a:extLst>
              </a:tr>
            </a:tbl>
          </a:graphicData>
        </a:graphic>
      </p:graphicFrame>
      <p:sp>
        <p:nvSpPr>
          <p:cNvPr id="4" name="Slide Number Placeholder 3">
            <a:extLst>
              <a:ext uri="{FF2B5EF4-FFF2-40B4-BE49-F238E27FC236}">
                <a16:creationId xmlns:a16="http://schemas.microsoft.com/office/drawing/2014/main" id="{4F0EE71D-65A8-729A-9163-201CDF5C4CC0}"/>
              </a:ext>
            </a:extLst>
          </p:cNvPr>
          <p:cNvSpPr>
            <a:spLocks noGrp="1"/>
          </p:cNvSpPr>
          <p:nvPr>
            <p:ph type="sldNum" sz="quarter" idx="12"/>
          </p:nvPr>
        </p:nvSpPr>
        <p:spPr>
          <a:xfrm>
            <a:off x="392654" y="6388623"/>
            <a:ext cx="445546" cy="469377"/>
          </a:xfrm>
        </p:spPr>
        <p:txBody>
          <a:bodyPr/>
          <a:lstStyle/>
          <a:p>
            <a:pPr lvl="0"/>
            <a:fld id="{0A39F794-7202-4E3A-AED8-2497AE0D328A}" type="slidenum">
              <a:rPr lang="en-US" noProof="0" smtClean="0"/>
              <a:pPr lvl="0"/>
              <a:t>4</a:t>
            </a:fld>
            <a:endParaRPr lang="en-US" noProof="0" dirty="0"/>
          </a:p>
        </p:txBody>
      </p:sp>
      <p:sp>
        <p:nvSpPr>
          <p:cNvPr id="7" name="Footer Placeholder 6">
            <a:extLst>
              <a:ext uri="{FF2B5EF4-FFF2-40B4-BE49-F238E27FC236}">
                <a16:creationId xmlns:a16="http://schemas.microsoft.com/office/drawing/2014/main" id="{82E06ECE-D229-BB76-3C56-1EDC7B032D06}"/>
              </a:ext>
            </a:extLst>
          </p:cNvPr>
          <p:cNvSpPr>
            <a:spLocks noGrp="1"/>
          </p:cNvSpPr>
          <p:nvPr>
            <p:ph type="ftr" sz="quarter" idx="11"/>
          </p:nvPr>
        </p:nvSpPr>
        <p:spPr/>
        <p:txBody>
          <a:bodyPr/>
          <a:lstStyle/>
          <a:p>
            <a:r>
              <a:rPr lang="da-DK"/>
              <a:t>Winter IGFOA 2023   |   December 12-14, 2023</a:t>
            </a:r>
            <a:endParaRPr lang="en-US" dirty="0">
              <a:latin typeface="Lato Light" panose="020B0604020202020204" pitchFamily="34" charset="0"/>
              <a:ea typeface="Lato Light" panose="020B0604020202020204" pitchFamily="34" charset="0"/>
              <a:cs typeface="Lato Light" panose="020B0604020202020204" pitchFamily="34" charset="0"/>
            </a:endParaRPr>
          </a:p>
        </p:txBody>
      </p:sp>
    </p:spTree>
    <p:extLst>
      <p:ext uri="{BB962C8B-B14F-4D97-AF65-F5344CB8AC3E}">
        <p14:creationId xmlns:p14="http://schemas.microsoft.com/office/powerpoint/2010/main" val="4014051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FE40-7185-4F79-B257-B590F2A7F6B8}"/>
              </a:ext>
            </a:extLst>
          </p:cNvPr>
          <p:cNvSpPr>
            <a:spLocks noGrp="1"/>
          </p:cNvSpPr>
          <p:nvPr>
            <p:ph type="title"/>
          </p:nvPr>
        </p:nvSpPr>
        <p:spPr>
          <a:xfrm>
            <a:off x="1789043" y="1"/>
            <a:ext cx="10303566" cy="793883"/>
          </a:xfrm>
        </p:spPr>
        <p:txBody>
          <a:bodyPr>
            <a:normAutofit/>
          </a:bodyPr>
          <a:lstStyle/>
          <a:p>
            <a:r>
              <a:rPr lang="en-US" sz="4000" dirty="0">
                <a:highlight>
                  <a:srgbClr val="FFFF00"/>
                </a:highlight>
              </a:rPr>
              <a:t>[GOVT]  </a:t>
            </a:r>
            <a:r>
              <a:rPr lang="en-US" sz="4000" dirty="0"/>
              <a:t>- FMIS STATUS</a:t>
            </a:r>
          </a:p>
        </p:txBody>
      </p:sp>
      <p:sp>
        <p:nvSpPr>
          <p:cNvPr id="5" name="Slide Number Placeholder 4">
            <a:extLst>
              <a:ext uri="{FF2B5EF4-FFF2-40B4-BE49-F238E27FC236}">
                <a16:creationId xmlns:a16="http://schemas.microsoft.com/office/drawing/2014/main" id="{5A9EAE6E-D751-4BAD-9C52-1A68D922F501}"/>
              </a:ext>
            </a:extLst>
          </p:cNvPr>
          <p:cNvSpPr>
            <a:spLocks noGrp="1"/>
          </p:cNvSpPr>
          <p:nvPr>
            <p:ph type="sldNum" sz="quarter" idx="12"/>
          </p:nvPr>
        </p:nvSpPr>
        <p:spPr/>
        <p:txBody>
          <a:bodyPr/>
          <a:lstStyle/>
          <a:p>
            <a:fld id="{28E9FCD5-D652-415D-9858-5436D6081E0A}" type="slidenum">
              <a:rPr lang="en-US" smtClean="0"/>
              <a:t>5</a:t>
            </a:fld>
            <a:endParaRPr lang="en-US"/>
          </a:p>
        </p:txBody>
      </p:sp>
      <p:graphicFrame>
        <p:nvGraphicFramePr>
          <p:cNvPr id="3" name="Table 5">
            <a:extLst>
              <a:ext uri="{FF2B5EF4-FFF2-40B4-BE49-F238E27FC236}">
                <a16:creationId xmlns:a16="http://schemas.microsoft.com/office/drawing/2014/main" id="{3CD36CB4-9666-8BD0-0CA5-B93A2A7E3E45}"/>
              </a:ext>
            </a:extLst>
          </p:cNvPr>
          <p:cNvGraphicFramePr>
            <a:graphicFrameLocks noGrp="1"/>
          </p:cNvGraphicFramePr>
          <p:nvPr>
            <p:ph idx="1"/>
            <p:extLst>
              <p:ext uri="{D42A27DB-BD31-4B8C-83A1-F6EECF244321}">
                <p14:modId xmlns:p14="http://schemas.microsoft.com/office/powerpoint/2010/main" val="2006696223"/>
              </p:ext>
            </p:extLst>
          </p:nvPr>
        </p:nvGraphicFramePr>
        <p:xfrm>
          <a:off x="320879" y="1451114"/>
          <a:ext cx="11533831" cy="4791050"/>
        </p:xfrm>
        <a:graphic>
          <a:graphicData uri="http://schemas.openxmlformats.org/drawingml/2006/table">
            <a:tbl>
              <a:tblPr firstRow="1" bandRow="1">
                <a:tableStyleId>{7DF18680-E054-41AD-8BC1-D1AEF772440D}</a:tableStyleId>
              </a:tblPr>
              <a:tblGrid>
                <a:gridCol w="208280">
                  <a:extLst>
                    <a:ext uri="{9D8B030D-6E8A-4147-A177-3AD203B41FA5}">
                      <a16:colId xmlns:a16="http://schemas.microsoft.com/office/drawing/2014/main" val="209563097"/>
                    </a:ext>
                  </a:extLst>
                </a:gridCol>
                <a:gridCol w="4428536">
                  <a:extLst>
                    <a:ext uri="{9D8B030D-6E8A-4147-A177-3AD203B41FA5}">
                      <a16:colId xmlns:a16="http://schemas.microsoft.com/office/drawing/2014/main" val="1296795795"/>
                    </a:ext>
                  </a:extLst>
                </a:gridCol>
                <a:gridCol w="6897015">
                  <a:extLst>
                    <a:ext uri="{9D8B030D-6E8A-4147-A177-3AD203B41FA5}">
                      <a16:colId xmlns:a16="http://schemas.microsoft.com/office/drawing/2014/main" val="3117993165"/>
                    </a:ext>
                  </a:extLst>
                </a:gridCol>
              </a:tblGrid>
              <a:tr h="843066">
                <a:tc>
                  <a:txBody>
                    <a:bodyPr/>
                    <a:lstStyle/>
                    <a:p>
                      <a:r>
                        <a:rPr lang="en-US" b="1" dirty="0">
                          <a:latin typeface="Lato" panose="020F0502020204030203" pitchFamily="34" charset="0"/>
                          <a:ea typeface="Lato" panose="020F0502020204030203" pitchFamily="34" charset="0"/>
                          <a:cs typeface="Lato" panose="020F0502020204030203" pitchFamily="34" charset="0"/>
                        </a:rPr>
                        <a:t>1</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rPr>
                        <a:t>What is the status of your FMIS project/system?  </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5453918"/>
                  </a:ext>
                </a:extLst>
              </a:tr>
              <a:tr h="923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rPr>
                        <a:t>What are the next steps and what is the general timeline for implementation?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3957997796"/>
                  </a:ext>
                </a:extLst>
              </a:tr>
              <a:tr h="843066">
                <a:tc>
                  <a:txBody>
                    <a:bodyPr/>
                    <a:lstStyle/>
                    <a:p>
                      <a:endParaRPr lang="en-US" b="1"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rPr>
                        <a:t>Do you have a budget for ongoing support and training?</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8691576"/>
                  </a:ext>
                </a:extLst>
              </a:tr>
              <a:tr h="1338200">
                <a:tc>
                  <a:txBody>
                    <a:bodyPr/>
                    <a:lstStyle/>
                    <a:p>
                      <a:endParaRPr lang="en-US" b="1"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r>
                        <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rPr>
                        <a:t>Which modules are not implemented and are still needed?  </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219772717"/>
                  </a:ext>
                </a:extLst>
              </a:tr>
              <a:tr h="843066">
                <a:tc>
                  <a:txBody>
                    <a:bodyPr/>
                    <a:lstStyle/>
                    <a:p>
                      <a:endParaRPr lang="en-US" b="1"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rPr>
                        <a:t>Which modules have been purchased but not used?</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7321520"/>
                  </a:ext>
                </a:extLst>
              </a:tr>
            </a:tbl>
          </a:graphicData>
        </a:graphic>
      </p:graphicFrame>
      <p:sp>
        <p:nvSpPr>
          <p:cNvPr id="13" name="TextBox 12">
            <a:extLst>
              <a:ext uri="{FF2B5EF4-FFF2-40B4-BE49-F238E27FC236}">
                <a16:creationId xmlns:a16="http://schemas.microsoft.com/office/drawing/2014/main" id="{91D6A38D-3922-5645-01FD-222D9B6BB5D9}"/>
              </a:ext>
            </a:extLst>
          </p:cNvPr>
          <p:cNvSpPr txBox="1"/>
          <p:nvPr/>
        </p:nvSpPr>
        <p:spPr>
          <a:xfrm rot="21032227">
            <a:off x="5851907" y="2908925"/>
            <a:ext cx="5192478" cy="1200329"/>
          </a:xfrm>
          <a:prstGeom prst="rect">
            <a:avLst/>
          </a:prstGeom>
          <a:noFill/>
        </p:spPr>
        <p:txBody>
          <a:bodyPr wrap="square" rtlCol="0">
            <a:spAutoFit/>
          </a:bodyPr>
          <a:lstStyle/>
          <a:p>
            <a:r>
              <a:rPr lang="en-US" dirty="0">
                <a:solidFill>
                  <a:srgbClr val="FF0000"/>
                </a:solidFill>
              </a:rPr>
              <a:t>Modify your responses (and even the questions) depending upon whether you are in the latter stages of implementation (ROP &amp; CNMI) or at the beginning (FSM) or somewhere in the middle (Guam &amp; RMI) </a:t>
            </a:r>
          </a:p>
        </p:txBody>
      </p:sp>
    </p:spTree>
    <p:extLst>
      <p:ext uri="{BB962C8B-B14F-4D97-AF65-F5344CB8AC3E}">
        <p14:creationId xmlns:p14="http://schemas.microsoft.com/office/powerpoint/2010/main" val="218855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2"/>
          <a:ext cx="12191998" cy="1881026"/>
        </p:xfrm>
        <a:graphic>
          <a:graphicData uri="http://schemas.openxmlformats.org/drawingml/2006/table">
            <a:tbl>
              <a:tblPr/>
              <a:tblGrid>
                <a:gridCol w="2848597">
                  <a:extLst>
                    <a:ext uri="{9D8B030D-6E8A-4147-A177-3AD203B41FA5}">
                      <a16:colId xmlns:a16="http://schemas.microsoft.com/office/drawing/2014/main" val="1477571676"/>
                    </a:ext>
                  </a:extLst>
                </a:gridCol>
                <a:gridCol w="1063003">
                  <a:extLst>
                    <a:ext uri="{9D8B030D-6E8A-4147-A177-3AD203B41FA5}">
                      <a16:colId xmlns:a16="http://schemas.microsoft.com/office/drawing/2014/main" val="3172208435"/>
                    </a:ext>
                  </a:extLst>
                </a:gridCol>
                <a:gridCol w="922876">
                  <a:extLst>
                    <a:ext uri="{9D8B030D-6E8A-4147-A177-3AD203B41FA5}">
                      <a16:colId xmlns:a16="http://schemas.microsoft.com/office/drawing/2014/main" val="1042492712"/>
                    </a:ext>
                  </a:extLst>
                </a:gridCol>
                <a:gridCol w="38100">
                  <a:extLst>
                    <a:ext uri="{9D8B030D-6E8A-4147-A177-3AD203B41FA5}">
                      <a16:colId xmlns:a16="http://schemas.microsoft.com/office/drawing/2014/main" val="1751001986"/>
                    </a:ext>
                  </a:extLst>
                </a:gridCol>
                <a:gridCol w="850130">
                  <a:extLst>
                    <a:ext uri="{9D8B030D-6E8A-4147-A177-3AD203B41FA5}">
                      <a16:colId xmlns:a16="http://schemas.microsoft.com/office/drawing/2014/main" val="964237778"/>
                    </a:ext>
                  </a:extLst>
                </a:gridCol>
                <a:gridCol w="986319">
                  <a:extLst>
                    <a:ext uri="{9D8B030D-6E8A-4147-A177-3AD203B41FA5}">
                      <a16:colId xmlns:a16="http://schemas.microsoft.com/office/drawing/2014/main" val="2004997261"/>
                    </a:ext>
                  </a:extLst>
                </a:gridCol>
                <a:gridCol w="1181528">
                  <a:extLst>
                    <a:ext uri="{9D8B030D-6E8A-4147-A177-3AD203B41FA5}">
                      <a16:colId xmlns:a16="http://schemas.microsoft.com/office/drawing/2014/main" val="1549518492"/>
                    </a:ext>
                  </a:extLst>
                </a:gridCol>
                <a:gridCol w="3541819">
                  <a:extLst>
                    <a:ext uri="{9D8B030D-6E8A-4147-A177-3AD203B41FA5}">
                      <a16:colId xmlns:a16="http://schemas.microsoft.com/office/drawing/2014/main" val="2985410799"/>
                    </a:ext>
                  </a:extLst>
                </a:gridCol>
                <a:gridCol w="759626">
                  <a:extLst>
                    <a:ext uri="{9D8B030D-6E8A-4147-A177-3AD203B41FA5}">
                      <a16:colId xmlns:a16="http://schemas.microsoft.com/office/drawing/2014/main" val="1326792434"/>
                    </a:ext>
                  </a:extLst>
                </a:gridCol>
              </a:tblGrid>
              <a:tr h="1554636">
                <a:tc>
                  <a:txBody>
                    <a:bodyPr/>
                    <a:lstStyle/>
                    <a:p>
                      <a:pPr algn="ctr" fontAlgn="ctr"/>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(YOUR GOVT) Department of Finance Performance Measures</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Target</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Period</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endPar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Prior Period  -1</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Current Period</a:t>
                      </a:r>
                      <a:b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br>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0</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Trend</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Notes</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Audit issue?</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extLst>
                  <a:ext uri="{0D108BD9-81ED-4DB2-BD59-A6C34878D82A}">
                    <a16:rowId xmlns:a16="http://schemas.microsoft.com/office/drawing/2014/main" val="1351201508"/>
                  </a:ext>
                </a:extLst>
              </a:tr>
              <a:tr h="150872">
                <a:tc gridSpan="9">
                  <a:txBody>
                    <a:bodyPr/>
                    <a:lstStyle/>
                    <a:p>
                      <a:pPr algn="ctr" fontAlgn="ctr"/>
                      <a:endParaRPr lang="en-US" sz="2100" b="0" i="0" u="none" strike="noStrike" dirty="0">
                        <a:solidFill>
                          <a:srgbClr val="000000"/>
                        </a:solidFill>
                        <a:effectLst/>
                        <a:latin typeface="Lato ExtraBold" panose="020F0502020204030203" pitchFamily="34" charset="0"/>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r>
                        <a:rPr lang="en-US" sz="2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accent1">
                          <a:lumMod val="50000"/>
                        </a:schemeClr>
                      </a:solidFill>
                      <a:prstDash val="solid"/>
                      <a:round/>
                      <a:headEnd type="none" w="med" len="med"/>
                      <a:tailEnd type="none" w="med" len="med"/>
                    </a:lnT>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accent1">
                          <a:lumMod val="50000"/>
                        </a:schemeClr>
                      </a:solidFill>
                      <a:prstDash val="solid"/>
                      <a:round/>
                      <a:headEnd type="none" w="med" len="med"/>
                      <a:tailEnd type="none" w="med" len="med"/>
                    </a:lnT>
                  </a:tcPr>
                </a:tc>
                <a:tc hMerge="1">
                  <a:txBody>
                    <a:bodyPr/>
                    <a:lstStyle/>
                    <a:p>
                      <a:pPr algn="ctr" fontAlgn="b"/>
                      <a:r>
                        <a:rPr lang="en-US" sz="2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637071777"/>
                  </a:ext>
                </a:extLst>
              </a:tr>
            </a:tbl>
          </a:graphicData>
        </a:graphic>
      </p:graphicFrame>
      <p:sp>
        <p:nvSpPr>
          <p:cNvPr id="5" name="Slide Number Placeholder 1">
            <a:extLst>
              <a:ext uri="{FF2B5EF4-FFF2-40B4-BE49-F238E27FC236}">
                <a16:creationId xmlns:a16="http://schemas.microsoft.com/office/drawing/2014/main" id="{548C4D54-570E-FF1C-58A4-CC7E631C6B0C}"/>
              </a:ext>
            </a:extLst>
          </p:cNvPr>
          <p:cNvSpPr txBox="1">
            <a:spLocks/>
          </p:cNvSpPr>
          <p:nvPr/>
        </p:nvSpPr>
        <p:spPr>
          <a:xfrm>
            <a:off x="392654" y="6388623"/>
            <a:ext cx="445546" cy="469377"/>
          </a:xfrm>
          <a:prstGeom prst="rect">
            <a:avLst/>
          </a:prstGeom>
          <a:solidFill>
            <a:srgbClr val="2B3A7B"/>
          </a:solidFill>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39F794-7202-4E3A-AED8-2497AE0D328A}" type="slidenum">
              <a:rPr lang="en-US" sz="1600" smtClean="0">
                <a:solidFill>
                  <a:schemeClr val="bg1"/>
                </a:solidFill>
                <a:latin typeface="Lato" panose="020F0502020204030203" pitchFamily="34" charset="0"/>
                <a:ea typeface="Lato" panose="020F0502020204030203" pitchFamily="34" charset="0"/>
                <a:cs typeface="Lato" panose="020F0502020204030203" pitchFamily="34" charset="0"/>
              </a:rPr>
              <a:pPr/>
              <a:t>6</a:t>
            </a:fld>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aphicFrame>
        <p:nvGraphicFramePr>
          <p:cNvPr id="7" name="Table 6">
            <a:extLst>
              <a:ext uri="{FF2B5EF4-FFF2-40B4-BE49-F238E27FC236}">
                <a16:creationId xmlns:a16="http://schemas.microsoft.com/office/drawing/2014/main" id="{BBA322A3-5FE5-F733-2ED7-FB9E9C1C6868}"/>
              </a:ext>
            </a:extLst>
          </p:cNvPr>
          <p:cNvGraphicFramePr>
            <a:graphicFrameLocks noGrp="1"/>
          </p:cNvGraphicFramePr>
          <p:nvPr>
            <p:extLst>
              <p:ext uri="{D42A27DB-BD31-4B8C-83A1-F6EECF244321}">
                <p14:modId xmlns:p14="http://schemas.microsoft.com/office/powerpoint/2010/main" val="1297024879"/>
              </p:ext>
            </p:extLst>
          </p:nvPr>
        </p:nvGraphicFramePr>
        <p:xfrm>
          <a:off x="0" y="1680687"/>
          <a:ext cx="12192001" cy="5177313"/>
        </p:xfrm>
        <a:graphic>
          <a:graphicData uri="http://schemas.openxmlformats.org/drawingml/2006/table">
            <a:tbl>
              <a:tblPr bandRow="1">
                <a:tableStyleId>{93296810-A885-4BE3-A3E7-6D5BEEA58F35}</a:tableStyleId>
              </a:tblPr>
              <a:tblGrid>
                <a:gridCol w="2690153">
                  <a:extLst>
                    <a:ext uri="{9D8B030D-6E8A-4147-A177-3AD203B41FA5}">
                      <a16:colId xmlns:a16="http://schemas.microsoft.com/office/drawing/2014/main" val="3054722307"/>
                    </a:ext>
                  </a:extLst>
                </a:gridCol>
                <a:gridCol w="1156667">
                  <a:extLst>
                    <a:ext uri="{9D8B030D-6E8A-4147-A177-3AD203B41FA5}">
                      <a16:colId xmlns:a16="http://schemas.microsoft.com/office/drawing/2014/main" val="4256363938"/>
                    </a:ext>
                  </a:extLst>
                </a:gridCol>
                <a:gridCol w="880142">
                  <a:extLst>
                    <a:ext uri="{9D8B030D-6E8A-4147-A177-3AD203B41FA5}">
                      <a16:colId xmlns:a16="http://schemas.microsoft.com/office/drawing/2014/main" val="1920283059"/>
                    </a:ext>
                  </a:extLst>
                </a:gridCol>
                <a:gridCol w="38100">
                  <a:extLst>
                    <a:ext uri="{9D8B030D-6E8A-4147-A177-3AD203B41FA5}">
                      <a16:colId xmlns:a16="http://schemas.microsoft.com/office/drawing/2014/main" val="3282727548"/>
                    </a:ext>
                  </a:extLst>
                </a:gridCol>
                <a:gridCol w="885725">
                  <a:extLst>
                    <a:ext uri="{9D8B030D-6E8A-4147-A177-3AD203B41FA5}">
                      <a16:colId xmlns:a16="http://schemas.microsoft.com/office/drawing/2014/main" val="2713152976"/>
                    </a:ext>
                  </a:extLst>
                </a:gridCol>
                <a:gridCol w="1068512">
                  <a:extLst>
                    <a:ext uri="{9D8B030D-6E8A-4147-A177-3AD203B41FA5}">
                      <a16:colId xmlns:a16="http://schemas.microsoft.com/office/drawing/2014/main" val="3116322679"/>
                    </a:ext>
                  </a:extLst>
                </a:gridCol>
                <a:gridCol w="1171254">
                  <a:extLst>
                    <a:ext uri="{9D8B030D-6E8A-4147-A177-3AD203B41FA5}">
                      <a16:colId xmlns:a16="http://schemas.microsoft.com/office/drawing/2014/main" val="768562865"/>
                    </a:ext>
                  </a:extLst>
                </a:gridCol>
                <a:gridCol w="3521195">
                  <a:extLst>
                    <a:ext uri="{9D8B030D-6E8A-4147-A177-3AD203B41FA5}">
                      <a16:colId xmlns:a16="http://schemas.microsoft.com/office/drawing/2014/main" val="3961188632"/>
                    </a:ext>
                  </a:extLst>
                </a:gridCol>
                <a:gridCol w="780253">
                  <a:extLst>
                    <a:ext uri="{9D8B030D-6E8A-4147-A177-3AD203B41FA5}">
                      <a16:colId xmlns:a16="http://schemas.microsoft.com/office/drawing/2014/main" val="222703680"/>
                    </a:ext>
                  </a:extLst>
                </a:gridCol>
              </a:tblGrid>
              <a:tr h="119990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rPr>
                        <a:t>Reduction in overdue travel advances </a:t>
                      </a:r>
                    </a:p>
                    <a:p>
                      <a:pPr algn="l" rtl="0" fontAlgn="ctr"/>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marL="114300" marR="6350" marT="6350" marB="0" anchor="ctr"/>
                </a:tc>
                <a:tc>
                  <a:txBody>
                    <a:bodyPr/>
                    <a:lstStyle/>
                    <a:p>
                      <a:pPr algn="ctr" fontAlgn="ctr"/>
                      <a:r>
                        <a:rPr lang="en-US" sz="1400" b="1" kern="1200" dirty="0">
                          <a:solidFill>
                            <a:schemeClr val="dk1"/>
                          </a:solidFill>
                          <a:latin typeface="Lato" panose="020F0502020204030203" pitchFamily="34" charset="0"/>
                          <a:ea typeface="Lato" panose="020F0502020204030203" pitchFamily="34" charset="0"/>
                          <a:cs typeface="Lato" panose="020F0502020204030203" pitchFamily="34" charset="0"/>
                        </a:rPr>
                        <a:t>____% reduction from prior period</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kern="1200" dirty="0" err="1">
                          <a:solidFill>
                            <a:schemeClr val="dk1"/>
                          </a:solidFill>
                          <a:latin typeface="Lato" panose="020F0502020204030203" pitchFamily="34" charset="0"/>
                          <a:ea typeface="Lato" panose="020F0502020204030203" pitchFamily="34" charset="0"/>
                          <a:cs typeface="Lato" panose="020F0502020204030203" pitchFamily="34" charset="0"/>
                        </a:rPr>
                        <a:t>Mntly</a:t>
                      </a:r>
                      <a:r>
                        <a:rPr lang="en-US" sz="1400" b="1" kern="1200" dirty="0">
                          <a:solidFill>
                            <a:schemeClr val="dk1"/>
                          </a:solidFill>
                          <a:latin typeface="Lato" panose="020F0502020204030203" pitchFamily="34" charset="0"/>
                          <a:ea typeface="Lato" panose="020F0502020204030203" pitchFamily="34" charset="0"/>
                          <a:cs typeface="Lato" panose="020F0502020204030203" pitchFamily="34" charset="0"/>
                        </a:rPr>
                        <a:t> </a:t>
                      </a:r>
                    </a:p>
                    <a:p>
                      <a:pPr algn="ctr" fontAlgn="ctr"/>
                      <a:endParaRPr lang="en-US" sz="14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marL="0" marR="0" marT="0" marB="0" anchor="ct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tc>
                <a:tc>
                  <a:txBody>
                    <a:bodyPr/>
                    <a:lstStyle/>
                    <a:p>
                      <a:pPr algn="l"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b"/>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b"/>
                </a:tc>
                <a:extLst>
                  <a:ext uri="{0D108BD9-81ED-4DB2-BD59-A6C34878D82A}">
                    <a16:rowId xmlns:a16="http://schemas.microsoft.com/office/drawing/2014/main" val="3095488834"/>
                  </a:ext>
                </a:extLst>
              </a:tr>
              <a:tr h="1199906">
                <a:tc>
                  <a:txBody>
                    <a:bodyPr/>
                    <a:lstStyle/>
                    <a:p>
                      <a:pPr algn="l" rtl="0" fontAlgn="ctr"/>
                      <a:r>
                        <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rPr>
                        <a:t>Completion of Fixed Asset Inventory</a:t>
                      </a:r>
                    </a:p>
                  </a:txBody>
                  <a:tcPr marL="114300" marR="6350" marT="6350" marB="0" anchor="ctr"/>
                </a:tc>
                <a:tc>
                  <a:txBody>
                    <a:bodyPr/>
                    <a:lstStyle/>
                    <a:p>
                      <a:pPr algn="ctr" fontAlgn="ctr"/>
                      <a:r>
                        <a:rPr lang="en-US" sz="1400" b="1" kern="1200" dirty="0">
                          <a:solidFill>
                            <a:schemeClr val="dk1"/>
                          </a:solidFill>
                          <a:latin typeface="Lato" panose="020F0502020204030203" pitchFamily="34" charset="0"/>
                          <a:ea typeface="Lato" panose="020F0502020204030203" pitchFamily="34" charset="0"/>
                          <a:cs typeface="Lato" panose="020F0502020204030203" pitchFamily="34" charset="0"/>
                        </a:rPr>
                        <a:t>100% completed and AJEs posted </a:t>
                      </a:r>
                    </a:p>
                  </a:txBody>
                  <a:tcPr marL="0" marR="0" marT="0" marB="0" anchor="ctr"/>
                </a:tc>
                <a:tc>
                  <a:txBody>
                    <a:bodyPr/>
                    <a:lstStyle/>
                    <a:p>
                      <a:pPr algn="ctr" fontAlgn="ctr"/>
                      <a:r>
                        <a:rPr lang="en-US" sz="1400" b="1" kern="1200" dirty="0">
                          <a:solidFill>
                            <a:schemeClr val="dk1"/>
                          </a:solidFill>
                          <a:latin typeface="Lato" panose="020F0502020204030203" pitchFamily="34" charset="0"/>
                          <a:ea typeface="Lato" panose="020F0502020204030203" pitchFamily="34" charset="0"/>
                          <a:cs typeface="Lato" panose="020F0502020204030203" pitchFamily="34" charset="0"/>
                        </a:rPr>
                        <a:t>Annual or biannual </a:t>
                      </a:r>
                    </a:p>
                  </a:txBody>
                  <a:tcPr marL="0" marR="0" marT="0" marB="0" anchor="ctr"/>
                </a:tc>
                <a:tc>
                  <a:txBody>
                    <a:bodyPr/>
                    <a:lstStyle/>
                    <a:p>
                      <a:pPr algn="ctr" fontAlgn="ctr"/>
                      <a:r>
                        <a:rPr lang="en-US" sz="1600" b="0" u="none" strike="noStrike">
                          <a:solidFill>
                            <a:srgbClr val="000000"/>
                          </a:solidFill>
                          <a:effectLst/>
                        </a:rPr>
                        <a:t> </a:t>
                      </a: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tc>
                <a:tc>
                  <a:txBody>
                    <a:bodyPr/>
                    <a:lstStyle/>
                    <a:p>
                      <a:pPr algn="ctr" fontAlgn="ctr"/>
                      <a:r>
                        <a:rPr lang="en-US" sz="1600" b="0" u="none" strike="noStrike" dirty="0">
                          <a:solidFill>
                            <a:srgbClr val="000000"/>
                          </a:solidFill>
                          <a:effectLst/>
                        </a:rPr>
                        <a:t> </a:t>
                      </a: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tc>
                <a:tc>
                  <a:txBody>
                    <a:bodyPr/>
                    <a:lstStyle/>
                    <a:p>
                      <a:pPr algn="ctr" fontAlgn="ctr"/>
                      <a:r>
                        <a:rPr lang="en-US" sz="1600" b="0" u="none" strike="noStrike" dirty="0">
                          <a:solidFill>
                            <a:srgbClr val="000000"/>
                          </a:solidFill>
                          <a:effectLst/>
                        </a:rPr>
                        <a:t> </a:t>
                      </a: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tc>
                <a:tc>
                  <a:txBody>
                    <a:bodyPr/>
                    <a:lstStyle/>
                    <a:p>
                      <a:pPr algn="l" fontAlgn="ctr"/>
                      <a:r>
                        <a:rPr lang="en-US" sz="1600" b="0" u="none" strike="noStrike" dirty="0">
                          <a:solidFill>
                            <a:srgbClr val="000000"/>
                          </a:solidFill>
                          <a:effectLst/>
                        </a:rPr>
                        <a:t> </a:t>
                      </a: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b"/>
                      <a:r>
                        <a:rPr lang="en-US" sz="1600" b="0" u="none" strike="noStrike" dirty="0">
                          <a:solidFill>
                            <a:srgbClr val="000000"/>
                          </a:solidFill>
                          <a:effectLst/>
                        </a:rPr>
                        <a:t> </a:t>
                      </a: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b"/>
                </a:tc>
                <a:extLst>
                  <a:ext uri="{0D108BD9-81ED-4DB2-BD59-A6C34878D82A}">
                    <a16:rowId xmlns:a16="http://schemas.microsoft.com/office/drawing/2014/main" val="725807682"/>
                  </a:ext>
                </a:extLst>
              </a:tr>
              <a:tr h="1579149">
                <a:tc>
                  <a:txBody>
                    <a:bodyPr/>
                    <a:lstStyle/>
                    <a:p>
                      <a:pPr algn="l" rtl="0" fontAlgn="ctr"/>
                      <a:r>
                        <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rPr>
                        <a:t>Bank Reconciliations completed on a timely basis</a:t>
                      </a:r>
                    </a:p>
                  </a:txBody>
                  <a:tcPr marL="114300" marR="6350" marT="6350" marB="0" anchor="ctr"/>
                </a:tc>
                <a:tc>
                  <a:txBody>
                    <a:bodyPr/>
                    <a:lstStyle/>
                    <a:p>
                      <a:pPr algn="ctr" fontAlgn="ctr"/>
                      <a:r>
                        <a:rPr lang="en-US" sz="1400" b="1" kern="1200" dirty="0">
                          <a:solidFill>
                            <a:schemeClr val="dk1"/>
                          </a:solidFill>
                          <a:latin typeface="Lato" panose="020F0502020204030203" pitchFamily="34" charset="0"/>
                          <a:ea typeface="Lato" panose="020F0502020204030203" pitchFamily="34" charset="0"/>
                          <a:cs typeface="Lato" panose="020F0502020204030203" pitchFamily="34" charset="0"/>
                        </a:rPr>
                        <a:t>___days after month end </a:t>
                      </a:r>
                    </a:p>
                  </a:txBody>
                  <a:tcPr marL="0" marR="0" marT="0" marB="0" anchor="ctr"/>
                </a:tc>
                <a:tc>
                  <a:txBody>
                    <a:bodyPr/>
                    <a:lstStyle/>
                    <a:p>
                      <a:pPr algn="ctr" fontAlgn="ctr"/>
                      <a:r>
                        <a:rPr lang="en-US" sz="1400" b="1" kern="1200" dirty="0">
                          <a:solidFill>
                            <a:schemeClr val="dk1"/>
                          </a:solidFill>
                          <a:latin typeface="Lato" panose="020F0502020204030203" pitchFamily="34" charset="0"/>
                          <a:ea typeface="Lato" panose="020F0502020204030203" pitchFamily="34" charset="0"/>
                          <a:cs typeface="Lato" panose="020F0502020204030203" pitchFamily="34" charset="0"/>
                        </a:rPr>
                        <a:t> </a:t>
                      </a:r>
                      <a:r>
                        <a:rPr lang="en-US" sz="1400" b="1" kern="1200" dirty="0" err="1">
                          <a:solidFill>
                            <a:schemeClr val="dk1"/>
                          </a:solidFill>
                          <a:latin typeface="Lato" panose="020F0502020204030203" pitchFamily="34" charset="0"/>
                          <a:ea typeface="Lato" panose="020F0502020204030203" pitchFamily="34" charset="0"/>
                          <a:cs typeface="Lato" panose="020F0502020204030203" pitchFamily="34" charset="0"/>
                        </a:rPr>
                        <a:t>Mnthly</a:t>
                      </a:r>
                      <a:endParaRPr lang="en-US" sz="14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marL="0" marR="0" marT="0" marB="0" anchor="ctr"/>
                </a:tc>
                <a:tc>
                  <a:txBody>
                    <a:bodyPr/>
                    <a:lstStyle/>
                    <a:p>
                      <a:pPr algn="ctr" fontAlgn="ctr"/>
                      <a:r>
                        <a:rPr lang="en-US" sz="1600" b="0" u="none" strike="noStrike" dirty="0">
                          <a:solidFill>
                            <a:srgbClr val="000000"/>
                          </a:solidFill>
                          <a:effectLst/>
                        </a:rPr>
                        <a:t> </a:t>
                      </a: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tc>
                <a:tc>
                  <a:txBody>
                    <a:bodyPr/>
                    <a:lstStyle/>
                    <a:p>
                      <a:pPr algn="ctr" fontAlgn="ctr"/>
                      <a:r>
                        <a:rPr lang="en-US" sz="1600" b="0" u="none" strike="noStrike" dirty="0">
                          <a:solidFill>
                            <a:srgbClr val="000000"/>
                          </a:solidFill>
                          <a:effectLst/>
                        </a:rPr>
                        <a:t> </a:t>
                      </a: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tc>
                <a:tc>
                  <a:txBody>
                    <a:bodyPr/>
                    <a:lstStyle/>
                    <a:p>
                      <a:pPr algn="ctr" fontAlgn="ctr"/>
                      <a:r>
                        <a:rPr lang="en-US" sz="1600" b="0" u="none" strike="noStrike" dirty="0">
                          <a:solidFill>
                            <a:srgbClr val="000000"/>
                          </a:solidFill>
                          <a:effectLst/>
                        </a:rPr>
                        <a:t> </a:t>
                      </a: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tc>
                <a:tc>
                  <a:txBody>
                    <a:bodyPr/>
                    <a:lstStyle/>
                    <a:p>
                      <a:pPr algn="l" fontAlgn="ctr"/>
                      <a:r>
                        <a:rPr lang="en-US" sz="1600" b="0" u="none" strike="noStrike" dirty="0">
                          <a:solidFill>
                            <a:srgbClr val="000000"/>
                          </a:solidFill>
                          <a:effectLst/>
                        </a:rPr>
                        <a:t> </a:t>
                      </a: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57150" marR="6350" marT="6350" marB="0" anchor="ctr"/>
                </a:tc>
                <a:tc>
                  <a:txBody>
                    <a:bodyPr/>
                    <a:lstStyle/>
                    <a:p>
                      <a:pPr algn="ctr" fontAlgn="b"/>
                      <a:r>
                        <a:rPr lang="en-US" sz="1600" b="0" u="none" strike="noStrike" dirty="0">
                          <a:solidFill>
                            <a:srgbClr val="000000"/>
                          </a:solidFill>
                          <a:effectLst/>
                        </a:rPr>
                        <a:t> </a:t>
                      </a: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b"/>
                </a:tc>
                <a:extLst>
                  <a:ext uri="{0D108BD9-81ED-4DB2-BD59-A6C34878D82A}">
                    <a16:rowId xmlns:a16="http://schemas.microsoft.com/office/drawing/2014/main" val="1420585215"/>
                  </a:ext>
                </a:extLst>
              </a:tr>
              <a:tr h="1198352">
                <a:tc>
                  <a:txBody>
                    <a:bodyPr/>
                    <a:lstStyle/>
                    <a:p>
                      <a:pPr algn="l" rtl="0" fontAlgn="ctr"/>
                      <a:r>
                        <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rPr>
                        <a:t>Reduction in invalid, outdated encumbrances</a:t>
                      </a:r>
                    </a:p>
                  </a:txBody>
                  <a:tcPr marL="114300" marR="6350" marT="6350" marB="0" anchor="ctr"/>
                </a:tc>
                <a:tc>
                  <a:txBody>
                    <a:bodyPr/>
                    <a:lstStyle/>
                    <a:p>
                      <a:pPr algn="ctr" fontAlgn="ctr"/>
                      <a:r>
                        <a:rPr lang="en-US" sz="1400" b="1" kern="1200" dirty="0">
                          <a:solidFill>
                            <a:schemeClr val="dk1"/>
                          </a:solidFill>
                          <a:latin typeface="Lato" panose="020F0502020204030203" pitchFamily="34" charset="0"/>
                          <a:ea typeface="Lato" panose="020F0502020204030203" pitchFamily="34" charset="0"/>
                          <a:cs typeface="Lato" panose="020F0502020204030203" pitchFamily="34" charset="0"/>
                        </a:rPr>
                        <a:t>0% invalid encumbrance</a:t>
                      </a:r>
                    </a:p>
                  </a:txBody>
                  <a:tcPr marL="0" marR="0" marT="0" marB="0" anchor="ctr"/>
                </a:tc>
                <a:tc>
                  <a:txBody>
                    <a:bodyPr/>
                    <a:lstStyle/>
                    <a:p>
                      <a:pPr algn="ctr" fontAlgn="ctr"/>
                      <a:r>
                        <a:rPr lang="en-US" sz="1400" b="1" kern="1200" dirty="0" err="1">
                          <a:solidFill>
                            <a:schemeClr val="dk1"/>
                          </a:solidFill>
                          <a:latin typeface="Lato" panose="020F0502020204030203" pitchFamily="34" charset="0"/>
                          <a:ea typeface="Lato" panose="020F0502020204030203" pitchFamily="34" charset="0"/>
                          <a:cs typeface="Lato" panose="020F0502020204030203" pitchFamily="34" charset="0"/>
                        </a:rPr>
                        <a:t>Qtrly</a:t>
                      </a:r>
                      <a:endParaRPr lang="en-US" sz="14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marL="0" marR="0" marT="0" marB="0" anchor="ct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b"/>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b"/>
                </a:tc>
                <a:extLst>
                  <a:ext uri="{0D108BD9-81ED-4DB2-BD59-A6C34878D82A}">
                    <a16:rowId xmlns:a16="http://schemas.microsoft.com/office/drawing/2014/main" val="3794056553"/>
                  </a:ext>
                </a:extLst>
              </a:tr>
            </a:tbl>
          </a:graphicData>
        </a:graphic>
      </p:graphicFrame>
      <p:sp>
        <p:nvSpPr>
          <p:cNvPr id="8" name="TextBox 7">
            <a:extLst>
              <a:ext uri="{FF2B5EF4-FFF2-40B4-BE49-F238E27FC236}">
                <a16:creationId xmlns:a16="http://schemas.microsoft.com/office/drawing/2014/main" id="{19E49B82-902C-610C-630E-C52EDD7185FF}"/>
              </a:ext>
            </a:extLst>
          </p:cNvPr>
          <p:cNvSpPr txBox="1"/>
          <p:nvPr/>
        </p:nvSpPr>
        <p:spPr>
          <a:xfrm rot="21246145">
            <a:off x="6430617" y="3863083"/>
            <a:ext cx="4983972" cy="923330"/>
          </a:xfrm>
          <a:prstGeom prst="rect">
            <a:avLst/>
          </a:prstGeom>
          <a:noFill/>
        </p:spPr>
        <p:txBody>
          <a:bodyPr wrap="square" rtlCol="0">
            <a:spAutoFit/>
          </a:bodyPr>
          <a:lstStyle/>
          <a:p>
            <a:r>
              <a:rPr lang="en-US" dirty="0">
                <a:solidFill>
                  <a:srgbClr val="FF0000"/>
                </a:solidFill>
              </a:rPr>
              <a:t>We are focusing on these performance measures as they are the accounts which are most closely associated with the requirements for your audit.  </a:t>
            </a:r>
          </a:p>
        </p:txBody>
      </p:sp>
    </p:spTree>
    <p:extLst>
      <p:ext uri="{BB962C8B-B14F-4D97-AF65-F5344CB8AC3E}">
        <p14:creationId xmlns:p14="http://schemas.microsoft.com/office/powerpoint/2010/main" val="265580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57B4-2D63-E09C-CE67-E1AC3AB35FF2}"/>
              </a:ext>
            </a:extLst>
          </p:cNvPr>
          <p:cNvSpPr>
            <a:spLocks noGrp="1"/>
          </p:cNvSpPr>
          <p:nvPr>
            <p:ph type="title"/>
          </p:nvPr>
        </p:nvSpPr>
        <p:spPr/>
        <p:txBody>
          <a:bodyPr>
            <a:normAutofit/>
          </a:bodyPr>
          <a:lstStyle/>
          <a:p>
            <a:r>
              <a:rPr lang="en-US" dirty="0"/>
              <a:t>(your government) Action Plan Progress</a:t>
            </a:r>
          </a:p>
        </p:txBody>
      </p:sp>
      <p:graphicFrame>
        <p:nvGraphicFramePr>
          <p:cNvPr id="5" name="Table 5">
            <a:extLst>
              <a:ext uri="{FF2B5EF4-FFF2-40B4-BE49-F238E27FC236}">
                <a16:creationId xmlns:a16="http://schemas.microsoft.com/office/drawing/2014/main" id="{CDD3F26E-6D07-3AFC-9579-CCA060254293}"/>
              </a:ext>
            </a:extLst>
          </p:cNvPr>
          <p:cNvGraphicFramePr>
            <a:graphicFrameLocks noGrp="1"/>
          </p:cNvGraphicFramePr>
          <p:nvPr>
            <p:ph idx="1"/>
            <p:extLst>
              <p:ext uri="{D42A27DB-BD31-4B8C-83A1-F6EECF244321}">
                <p14:modId xmlns:p14="http://schemas.microsoft.com/office/powerpoint/2010/main" val="3657928901"/>
              </p:ext>
            </p:extLst>
          </p:nvPr>
        </p:nvGraphicFramePr>
        <p:xfrm>
          <a:off x="145256" y="1076499"/>
          <a:ext cx="11901488" cy="5303520"/>
        </p:xfrm>
        <a:graphic>
          <a:graphicData uri="http://schemas.openxmlformats.org/drawingml/2006/table">
            <a:tbl>
              <a:tblPr firstRow="1" bandRow="1">
                <a:tableStyleId>{5C22544A-7EE6-4342-B048-85BDC9FD1C3A}</a:tableStyleId>
              </a:tblPr>
              <a:tblGrid>
                <a:gridCol w="4302909">
                  <a:extLst>
                    <a:ext uri="{9D8B030D-6E8A-4147-A177-3AD203B41FA5}">
                      <a16:colId xmlns:a16="http://schemas.microsoft.com/office/drawing/2014/main" val="251993882"/>
                    </a:ext>
                  </a:extLst>
                </a:gridCol>
                <a:gridCol w="1669119">
                  <a:extLst>
                    <a:ext uri="{9D8B030D-6E8A-4147-A177-3AD203B41FA5}">
                      <a16:colId xmlns:a16="http://schemas.microsoft.com/office/drawing/2014/main" val="198884786"/>
                    </a:ext>
                  </a:extLst>
                </a:gridCol>
                <a:gridCol w="4692209">
                  <a:extLst>
                    <a:ext uri="{9D8B030D-6E8A-4147-A177-3AD203B41FA5}">
                      <a16:colId xmlns:a16="http://schemas.microsoft.com/office/drawing/2014/main" val="3313036765"/>
                    </a:ext>
                  </a:extLst>
                </a:gridCol>
                <a:gridCol w="1237251">
                  <a:extLst>
                    <a:ext uri="{9D8B030D-6E8A-4147-A177-3AD203B41FA5}">
                      <a16:colId xmlns:a16="http://schemas.microsoft.com/office/drawing/2014/main" val="1342918310"/>
                    </a:ext>
                  </a:extLst>
                </a:gridCol>
              </a:tblGrid>
              <a:tr h="694519">
                <a:tc>
                  <a:txBody>
                    <a:bodyPr/>
                    <a:lstStyle/>
                    <a:p>
                      <a:pPr algn="ctr"/>
                      <a:r>
                        <a:rPr lang="en-US" sz="2000" dirty="0">
                          <a:solidFill>
                            <a:schemeClr val="bg1"/>
                          </a:solidFill>
                          <a:latin typeface="Lato ExtraBold" panose="020F0502020204030203" pitchFamily="34" charset="0"/>
                          <a:ea typeface="Lato ExtraBold" panose="020F0502020204030203" pitchFamily="34" charset="0"/>
                          <a:cs typeface="Lato ExtraBold" panose="020F0502020204030203" pitchFamily="34" charset="0"/>
                        </a:rPr>
                        <a:t>Task</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2B3A7B"/>
                    </a:solidFill>
                  </a:tcPr>
                </a:tc>
                <a:tc>
                  <a:txBody>
                    <a:bodyPr/>
                    <a:lstStyle/>
                    <a:p>
                      <a:pPr algn="ctr"/>
                      <a:r>
                        <a:rPr lang="en-US" sz="2000" dirty="0">
                          <a:latin typeface="Lato ExtraBold" panose="020F0502020204030203" pitchFamily="34" charset="0"/>
                          <a:ea typeface="Lato ExtraBold" panose="020F0502020204030203" pitchFamily="34" charset="0"/>
                          <a:cs typeface="Lato ExtraBold" panose="020F0502020204030203" pitchFamily="34" charset="0"/>
                        </a:rPr>
                        <a:t>Targeted Time Frame</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2B3A7B"/>
                    </a:solidFill>
                  </a:tcPr>
                </a:tc>
                <a:tc>
                  <a:txBody>
                    <a:bodyPr/>
                    <a:lstStyle/>
                    <a:p>
                      <a:pPr algn="ctr"/>
                      <a:r>
                        <a:rPr lang="en-US" sz="2000" dirty="0">
                          <a:latin typeface="Lato ExtraBold" panose="020F0502020204030203" pitchFamily="34" charset="0"/>
                          <a:ea typeface="Lato ExtraBold" panose="020F0502020204030203" pitchFamily="34" charset="0"/>
                          <a:cs typeface="Lato ExtraBold" panose="020F0502020204030203" pitchFamily="34" charset="0"/>
                        </a:rPr>
                        <a:t>Progress Notes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2B3A7B"/>
                    </a:solidFill>
                  </a:tcPr>
                </a:tc>
                <a:tc>
                  <a:txBody>
                    <a:bodyPr/>
                    <a:lstStyle/>
                    <a:p>
                      <a:r>
                        <a:rPr lang="en-US" dirty="0">
                          <a:latin typeface="Lato ExtraBold" panose="020F0502020204030203" pitchFamily="34" charset="0"/>
                          <a:ea typeface="Lato ExtraBold" panose="020F0502020204030203" pitchFamily="34" charset="0"/>
                          <a:cs typeface="Lato ExtraBold" panose="020F0502020204030203" pitchFamily="34" charset="0"/>
                        </a:rPr>
                        <a:t>Updated time frame</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2B3A7B"/>
                    </a:solidFill>
                  </a:tcPr>
                </a:tc>
                <a:extLst>
                  <a:ext uri="{0D108BD9-81ED-4DB2-BD59-A6C34878D82A}">
                    <a16:rowId xmlns:a16="http://schemas.microsoft.com/office/drawing/2014/main" val="4023370417"/>
                  </a:ext>
                </a:extLst>
              </a:tr>
              <a:tr h="362358">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800" b="1" kern="120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1917069"/>
                  </a:ext>
                </a:extLst>
              </a:tr>
              <a:tr h="362358">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4059771839"/>
                  </a:ext>
                </a:extLst>
              </a:tr>
              <a:tr h="362358">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800" b="1" kern="120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53331057"/>
                  </a:ext>
                </a:extLst>
              </a:tr>
              <a:tr h="362358">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231972085"/>
                  </a:ext>
                </a:extLst>
              </a:tr>
              <a:tr h="362358">
                <a:tc>
                  <a:txBody>
                    <a:bodyPr/>
                    <a:lstStyle/>
                    <a:p>
                      <a:endParaRPr lang="en-US" sz="1800" b="1" kern="120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65375021"/>
                  </a:ext>
                </a:extLst>
              </a:tr>
              <a:tr h="362358">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1913705319"/>
                  </a:ext>
                </a:extLst>
              </a:tr>
              <a:tr h="362358">
                <a:tc>
                  <a:txBody>
                    <a:bodyPr/>
                    <a:lstStyle/>
                    <a:p>
                      <a:endParaRPr lang="en-US" sz="1800" b="1" kern="120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800" b="1" kern="120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32498521"/>
                  </a:ext>
                </a:extLst>
              </a:tr>
              <a:tr h="362358">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2101139189"/>
                  </a:ext>
                </a:extLst>
              </a:tr>
              <a:tr h="362358">
                <a:tc>
                  <a:txBody>
                    <a:bodyPr/>
                    <a:lstStyle/>
                    <a:p>
                      <a:endParaRPr lang="en-US" sz="1800" b="1" kern="120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800" b="1" kern="120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2095203"/>
                  </a:ext>
                </a:extLst>
              </a:tr>
              <a:tr h="362358">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3678064909"/>
                  </a:ext>
                </a:extLst>
              </a:tr>
              <a:tr h="362358">
                <a:tc>
                  <a:txBody>
                    <a:bodyPr/>
                    <a:lstStyle/>
                    <a:p>
                      <a:endParaRPr lang="en-US" sz="1800" b="1" kern="120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800" b="1" kern="120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64461922"/>
                  </a:ext>
                </a:extLst>
              </a:tr>
              <a:tr h="362358">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8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304268840"/>
                  </a:ext>
                </a:extLst>
              </a:tr>
            </a:tbl>
          </a:graphicData>
        </a:graphic>
      </p:graphicFrame>
      <p:sp>
        <p:nvSpPr>
          <p:cNvPr id="4" name="Slide Number Placeholder 3">
            <a:extLst>
              <a:ext uri="{FF2B5EF4-FFF2-40B4-BE49-F238E27FC236}">
                <a16:creationId xmlns:a16="http://schemas.microsoft.com/office/drawing/2014/main" id="{FDA63C77-6CDC-1A0D-282F-B1387829E52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A39F794-7202-4E3A-AED8-2497AE0D328A}" type="slidenum">
              <a:rPr kumimoji="0" lang="en-US" sz="1600" b="1" i="0" u="none" strike="noStrike" kern="1200" cap="none" spc="0" normalizeH="0" baseline="0" noProof="0" smtClean="0">
                <a:ln>
                  <a:noFill/>
                </a:ln>
                <a:solidFill>
                  <a:prstClr val="white"/>
                </a:solidFill>
                <a:effectLst/>
                <a:uLnTx/>
                <a:uFillTx/>
                <a:latin typeface="Lato SemiBold" panose="020F0502020204030203" pitchFamily="34" charset="0"/>
                <a:ea typeface="Lato SemiBold" panose="020F0502020204030203" pitchFamily="34" charset="0"/>
                <a:cs typeface="Lato SemiBold" panose="020F0502020204030203"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600" b="1" i="0" u="none" strike="noStrike" kern="1200" cap="none" spc="0" normalizeH="0" baseline="0" noProof="0" dirty="0">
              <a:ln>
                <a:noFill/>
              </a:ln>
              <a:solidFill>
                <a:prstClr val="white"/>
              </a:solidFill>
              <a:effectLst/>
              <a:uLnTx/>
              <a:uFillTx/>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3" name="TextBox 2">
            <a:extLst>
              <a:ext uri="{FF2B5EF4-FFF2-40B4-BE49-F238E27FC236}">
                <a16:creationId xmlns:a16="http://schemas.microsoft.com/office/drawing/2014/main" id="{3A3540E4-5FDA-6353-ACC5-E0ECAFE83425}"/>
              </a:ext>
            </a:extLst>
          </p:cNvPr>
          <p:cNvSpPr txBox="1"/>
          <p:nvPr/>
        </p:nvSpPr>
        <p:spPr>
          <a:xfrm rot="20900619" flipH="1">
            <a:off x="3156914" y="3204304"/>
            <a:ext cx="7617331" cy="923330"/>
          </a:xfrm>
          <a:prstGeom prst="rect">
            <a:avLst/>
          </a:prstGeom>
          <a:noFill/>
        </p:spPr>
        <p:txBody>
          <a:bodyPr wrap="square" rtlCol="0">
            <a:spAutoFit/>
          </a:bodyPr>
          <a:lstStyle/>
          <a:p>
            <a:r>
              <a:rPr lang="en-US" dirty="0">
                <a:solidFill>
                  <a:srgbClr val="FF0000"/>
                </a:solidFill>
              </a:rPr>
              <a:t>Given our short time frame for presentations and our focus on your audit status, please note the progress on your action plan, but just select one task which you would like to highlight when you give your presentation   </a:t>
            </a:r>
          </a:p>
        </p:txBody>
      </p:sp>
    </p:spTree>
    <p:extLst>
      <p:ext uri="{BB962C8B-B14F-4D97-AF65-F5344CB8AC3E}">
        <p14:creationId xmlns:p14="http://schemas.microsoft.com/office/powerpoint/2010/main" val="58621388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752</Words>
  <Application>Microsoft Office PowerPoint</Application>
  <PresentationFormat>Widescreen</PresentationFormat>
  <Paragraphs>110</Paragraphs>
  <Slides>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Lato</vt:lpstr>
      <vt:lpstr>Lato ExtraBold</vt:lpstr>
      <vt:lpstr>Lato Light</vt:lpstr>
      <vt:lpstr>Lato Semibold</vt:lpstr>
      <vt:lpstr>Lato Semibold</vt:lpstr>
      <vt:lpstr>Open Sans</vt:lpstr>
      <vt:lpstr>1_Office Theme</vt:lpstr>
      <vt:lpstr>[GOVT]  - CURRENT AUDIT TIMELINE </vt:lpstr>
      <vt:lpstr>[GOVT]  - GASB 87 REQUIREMENTS</vt:lpstr>
      <vt:lpstr>[GOVT]  - AUDIT PROCESS STRUCTURE</vt:lpstr>
      <vt:lpstr>[GOVT]  - LOOKING TO THE FUTURE</vt:lpstr>
      <vt:lpstr>[GOVT]  - FMIS STATUS</vt:lpstr>
      <vt:lpstr>PowerPoint Presentation</vt:lpstr>
      <vt:lpstr>(your government) Action Plan Progress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milks</dc:creator>
  <cp:lastModifiedBy>Aubuchon, Jason</cp:lastModifiedBy>
  <cp:revision>9</cp:revision>
  <dcterms:created xsi:type="dcterms:W3CDTF">2023-11-27T14:30:23Z</dcterms:created>
  <dcterms:modified xsi:type="dcterms:W3CDTF">2023-11-30T07:48:21Z</dcterms:modified>
</cp:coreProperties>
</file>