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38" r:id="rId2"/>
    <p:sldId id="418" r:id="rId3"/>
    <p:sldId id="423" r:id="rId4"/>
    <p:sldId id="404" r:id="rId5"/>
    <p:sldId id="417" r:id="rId6"/>
    <p:sldId id="436" r:id="rId7"/>
    <p:sldId id="424" r:id="rId8"/>
    <p:sldId id="425" r:id="rId9"/>
    <p:sldId id="426" r:id="rId10"/>
    <p:sldId id="427" r:id="rId11"/>
    <p:sldId id="428" r:id="rId12"/>
    <p:sldId id="429" r:id="rId13"/>
    <p:sldId id="430" r:id="rId14"/>
    <p:sldId id="431" r:id="rId15"/>
    <p:sldId id="433" r:id="rId16"/>
    <p:sldId id="260" r:id="rId17"/>
    <p:sldId id="434" r:id="rId18"/>
    <p:sldId id="437" r:id="rId19"/>
    <p:sldId id="398" r:id="rId20"/>
    <p:sldId id="399" r:id="rId21"/>
    <p:sldId id="401" r:id="rId22"/>
    <p:sldId id="400" r:id="rId23"/>
    <p:sldId id="3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A7B"/>
    <a:srgbClr val="3B894F"/>
    <a:srgbClr val="EFF5EB"/>
    <a:srgbClr val="FFF4EB"/>
    <a:srgbClr val="C15903"/>
    <a:srgbClr val="97BC77"/>
    <a:srgbClr val="3FA1A3"/>
    <a:srgbClr val="457C9D"/>
    <a:srgbClr val="1D3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2" autoAdjust="0"/>
    <p:restoredTop sz="94660"/>
  </p:normalViewPr>
  <p:slideViewPr>
    <p:cSldViewPr snapToGrid="0">
      <p:cViewPr>
        <p:scale>
          <a:sx n="100" d="100"/>
          <a:sy n="100" d="100"/>
        </p:scale>
        <p:origin x="13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FB2B2-A46E-4B89-844B-216DADA2DA7A}"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042A9-FCE6-4BE8-9C1D-7FEDFD88615B}" type="slidenum">
              <a:rPr lang="en-US" smtClean="0"/>
              <a:t>‹#›</a:t>
            </a:fld>
            <a:endParaRPr lang="en-US"/>
          </a:p>
        </p:txBody>
      </p:sp>
    </p:spTree>
    <p:extLst>
      <p:ext uri="{BB962C8B-B14F-4D97-AF65-F5344CB8AC3E}">
        <p14:creationId xmlns:p14="http://schemas.microsoft.com/office/powerpoint/2010/main" val="280730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17</a:t>
            </a:fld>
            <a:endParaRPr lang="en-US"/>
          </a:p>
        </p:txBody>
      </p:sp>
    </p:spTree>
    <p:extLst>
      <p:ext uri="{BB962C8B-B14F-4D97-AF65-F5344CB8AC3E}">
        <p14:creationId xmlns:p14="http://schemas.microsoft.com/office/powerpoint/2010/main" val="114015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18</a:t>
            </a:fld>
            <a:endParaRPr lang="en-US"/>
          </a:p>
        </p:txBody>
      </p:sp>
    </p:spTree>
    <p:extLst>
      <p:ext uri="{BB962C8B-B14F-4D97-AF65-F5344CB8AC3E}">
        <p14:creationId xmlns:p14="http://schemas.microsoft.com/office/powerpoint/2010/main" val="1858943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19</a:t>
            </a:fld>
            <a:endParaRPr lang="en-US"/>
          </a:p>
        </p:txBody>
      </p:sp>
    </p:spTree>
    <p:extLst>
      <p:ext uri="{BB962C8B-B14F-4D97-AF65-F5344CB8AC3E}">
        <p14:creationId xmlns:p14="http://schemas.microsoft.com/office/powerpoint/2010/main" val="405033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22</a:t>
            </a:fld>
            <a:endParaRPr lang="en-US"/>
          </a:p>
        </p:txBody>
      </p:sp>
    </p:spTree>
    <p:extLst>
      <p:ext uri="{BB962C8B-B14F-4D97-AF65-F5344CB8AC3E}">
        <p14:creationId xmlns:p14="http://schemas.microsoft.com/office/powerpoint/2010/main" val="310642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sky, outdoor, building, city&#10;&#10;Description automatically generated">
            <a:extLst>
              <a:ext uri="{FF2B5EF4-FFF2-40B4-BE49-F238E27FC236}">
                <a16:creationId xmlns:a16="http://schemas.microsoft.com/office/drawing/2014/main" id="{2C20D19B-074B-47FB-6135-9BC1284A8F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12192000" cy="3431190"/>
          </a:xfrm>
          <a:prstGeom prst="rect">
            <a:avLst/>
          </a:prstGeom>
        </p:spPr>
      </p:pic>
      <p:sp>
        <p:nvSpPr>
          <p:cNvPr id="5" name="Footer Placeholder 4">
            <a:extLst>
              <a:ext uri="{FF2B5EF4-FFF2-40B4-BE49-F238E27FC236}">
                <a16:creationId xmlns:a16="http://schemas.microsoft.com/office/drawing/2014/main" id="{83DA6113-A3FB-48ED-9724-8896A2722374}"/>
              </a:ext>
            </a:extLst>
          </p:cNvPr>
          <p:cNvSpPr>
            <a:spLocks noGrp="1"/>
          </p:cNvSpPr>
          <p:nvPr>
            <p:ph type="ftr" sz="quarter" idx="11"/>
          </p:nvPr>
        </p:nvSpPr>
        <p:spPr>
          <a:xfrm>
            <a:off x="900862" y="6440748"/>
            <a:ext cx="4114800" cy="365125"/>
          </a:xfrm>
          <a:prstGeom prst="rect">
            <a:avLst/>
          </a:prstGeom>
        </p:spPr>
        <p:txBody>
          <a:bodyPr/>
          <a:lstStyle/>
          <a:p>
            <a:r>
              <a:rPr lang="en-US" dirty="0"/>
              <a:t>IGFOA 2023    </a:t>
            </a:r>
            <a:r>
              <a:rPr lang="en-US" dirty="0">
                <a:latin typeface="Lato Light" panose="020B0604020202020204" pitchFamily="34" charset="0"/>
                <a:ea typeface="Lato Light" panose="020B0604020202020204" pitchFamily="34" charset="0"/>
                <a:cs typeface="Lato Light" panose="020B0604020202020204" pitchFamily="34" charset="0"/>
              </a:rPr>
              <a:t>|    May 20-25, 2023</a:t>
            </a:r>
          </a:p>
        </p:txBody>
      </p:sp>
      <p:sp>
        <p:nvSpPr>
          <p:cNvPr id="6" name="Slide Number Placeholder 5">
            <a:extLst>
              <a:ext uri="{FF2B5EF4-FFF2-40B4-BE49-F238E27FC236}">
                <a16:creationId xmlns:a16="http://schemas.microsoft.com/office/drawing/2014/main" id="{EE3CE8C5-7F05-4A85-961A-169FF3E486B7}"/>
              </a:ext>
            </a:extLst>
          </p:cNvPr>
          <p:cNvSpPr>
            <a:spLocks noGrp="1"/>
          </p:cNvSpPr>
          <p:nvPr>
            <p:ph type="sldNum" sz="quarter" idx="12"/>
          </p:nvPr>
        </p:nvSpPr>
        <p:spPr/>
        <p:txBody>
          <a:bodyPr/>
          <a:lstStyle/>
          <a:p>
            <a:fld id="{0A39F794-7202-4E3A-AED8-2497AE0D328A}" type="slidenum">
              <a:rPr lang="en-US" smtClean="0"/>
              <a:t>‹#›</a:t>
            </a:fld>
            <a:endParaRPr lang="en-US" dirty="0"/>
          </a:p>
        </p:txBody>
      </p:sp>
      <p:graphicFrame>
        <p:nvGraphicFramePr>
          <p:cNvPr id="3" name="Table 6">
            <a:extLst>
              <a:ext uri="{FF2B5EF4-FFF2-40B4-BE49-F238E27FC236}">
                <a16:creationId xmlns:a16="http://schemas.microsoft.com/office/drawing/2014/main" id="{2E094863-AC90-3E4E-F4E6-CE4F20CD5B2E}"/>
              </a:ext>
            </a:extLst>
          </p:cNvPr>
          <p:cNvGraphicFramePr>
            <a:graphicFrameLocks noGrp="1"/>
          </p:cNvGraphicFramePr>
          <p:nvPr userDrawn="1">
            <p:extLst>
              <p:ext uri="{D42A27DB-BD31-4B8C-83A1-F6EECF244321}">
                <p14:modId xmlns:p14="http://schemas.microsoft.com/office/powerpoint/2010/main" val="2662653663"/>
              </p:ext>
            </p:extLst>
          </p:nvPr>
        </p:nvGraphicFramePr>
        <p:xfrm>
          <a:off x="0" y="-1"/>
          <a:ext cx="12192000" cy="3429001"/>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098943051"/>
                    </a:ext>
                  </a:extLst>
                </a:gridCol>
                <a:gridCol w="6096000">
                  <a:extLst>
                    <a:ext uri="{9D8B030D-6E8A-4147-A177-3AD203B41FA5}">
                      <a16:colId xmlns:a16="http://schemas.microsoft.com/office/drawing/2014/main" val="1444842750"/>
                    </a:ext>
                  </a:extLst>
                </a:gridCol>
              </a:tblGrid>
              <a:tr h="3429001">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B3A7B"/>
                    </a:solid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B894F"/>
                    </a:solidFill>
                  </a:tcPr>
                </a:tc>
                <a:extLst>
                  <a:ext uri="{0D108BD9-81ED-4DB2-BD59-A6C34878D82A}">
                    <a16:rowId xmlns:a16="http://schemas.microsoft.com/office/drawing/2014/main" val="1250973884"/>
                  </a:ext>
                </a:extLst>
              </a:tr>
            </a:tbl>
          </a:graphicData>
        </a:graphic>
      </p:graphicFrame>
      <p:sp>
        <p:nvSpPr>
          <p:cNvPr id="2" name="Title Placeholder 1">
            <a:extLst>
              <a:ext uri="{FF2B5EF4-FFF2-40B4-BE49-F238E27FC236}">
                <a16:creationId xmlns:a16="http://schemas.microsoft.com/office/drawing/2014/main" id="{F5E792A7-5EDB-D2B6-B1EA-F8209AD85AEA}"/>
              </a:ext>
            </a:extLst>
          </p:cNvPr>
          <p:cNvSpPr>
            <a:spLocks noGrp="1"/>
          </p:cNvSpPr>
          <p:nvPr>
            <p:ph type="title"/>
          </p:nvPr>
        </p:nvSpPr>
        <p:spPr>
          <a:xfrm>
            <a:off x="1652587" y="3935168"/>
            <a:ext cx="8886825" cy="1931109"/>
          </a:xfrm>
          <a:prstGeom prst="rect">
            <a:avLst/>
          </a:prstGeom>
          <a:noFill/>
        </p:spPr>
        <p:txBody>
          <a:bodyPr vert="horz" lIns="274320" tIns="45720" rIns="91440" bIns="45720" rtlCol="0" anchor="ctr">
            <a:normAutofit/>
          </a:bodyPr>
          <a:lstStyle>
            <a:lvl1pPr algn="ctr">
              <a:defRPr>
                <a:latin typeface="Lato ExtraBold" panose="020F0502020204030203" pitchFamily="34" charset="0"/>
                <a:ea typeface="Lato ExtraBold" panose="020F0502020204030203" pitchFamily="34" charset="0"/>
                <a:cs typeface="Lato ExtraBold" panose="020F0502020204030203" pitchFamily="34" charset="0"/>
              </a:defRPr>
            </a:lvl1pPr>
          </a:lstStyle>
          <a:p>
            <a:r>
              <a:rPr lang="en-US" dirty="0"/>
              <a:t>Click to edit Master title style</a:t>
            </a:r>
          </a:p>
        </p:txBody>
      </p:sp>
      <p:pic>
        <p:nvPicPr>
          <p:cNvPr id="10" name="Picture 9" descr="A picture containing text, clipart&#10;&#10;Description automatically generated">
            <a:extLst>
              <a:ext uri="{FF2B5EF4-FFF2-40B4-BE49-F238E27FC236}">
                <a16:creationId xmlns:a16="http://schemas.microsoft.com/office/drawing/2014/main" id="{093AC646-1866-8477-D03A-12681B2FE6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8620" y="919684"/>
            <a:ext cx="3448050" cy="1320070"/>
          </a:xfrm>
          <a:prstGeom prst="rect">
            <a:avLst/>
          </a:prstGeom>
        </p:spPr>
      </p:pic>
      <p:pic>
        <p:nvPicPr>
          <p:cNvPr id="12" name="Picture 11" descr="Icon&#10;&#10;Description automatically generated">
            <a:extLst>
              <a:ext uri="{FF2B5EF4-FFF2-40B4-BE49-F238E27FC236}">
                <a16:creationId xmlns:a16="http://schemas.microsoft.com/office/drawing/2014/main" id="{9584F315-E106-D307-482E-966A312D6C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24937" y="714375"/>
            <a:ext cx="566191" cy="566191"/>
          </a:xfrm>
          <a:prstGeom prst="rect">
            <a:avLst/>
          </a:prstGeom>
        </p:spPr>
      </p:pic>
      <p:sp>
        <p:nvSpPr>
          <p:cNvPr id="13" name="TextBox 12">
            <a:extLst>
              <a:ext uri="{FF2B5EF4-FFF2-40B4-BE49-F238E27FC236}">
                <a16:creationId xmlns:a16="http://schemas.microsoft.com/office/drawing/2014/main" id="{AE095AAA-619A-6406-6706-E309F6E738DE}"/>
              </a:ext>
            </a:extLst>
          </p:cNvPr>
          <p:cNvSpPr txBox="1"/>
          <p:nvPr userDrawn="1"/>
        </p:nvSpPr>
        <p:spPr>
          <a:xfrm>
            <a:off x="7537542" y="1471722"/>
            <a:ext cx="3340979" cy="1077218"/>
          </a:xfrm>
          <a:prstGeom prst="rect">
            <a:avLst/>
          </a:prstGeom>
          <a:noFill/>
        </p:spPr>
        <p:txBody>
          <a:bodyPr wrap="none" rtlCol="0">
            <a:spAutoFit/>
          </a:bodyPr>
          <a:lstStyle/>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May 20-25, 2023</a:t>
            </a:r>
          </a:p>
          <a:p>
            <a:pPr algn="ctr"/>
            <a:r>
              <a:rPr lang="en-US" sz="3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Portland, Oregon</a:t>
            </a:r>
          </a:p>
        </p:txBody>
      </p:sp>
    </p:spTree>
    <p:extLst>
      <p:ext uri="{BB962C8B-B14F-4D97-AF65-F5344CB8AC3E}">
        <p14:creationId xmlns:p14="http://schemas.microsoft.com/office/powerpoint/2010/main" val="116382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7AC1-223A-4220-9823-2253EF77FB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5868EC-A524-4077-A308-BF7CCE241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86E01-1223-44E0-895D-8B002A86AD4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D70C6A4-9253-451E-8FA3-943B32CD33B6}"/>
              </a:ext>
            </a:extLst>
          </p:cNvPr>
          <p:cNvSpPr>
            <a:spLocks noGrp="1"/>
          </p:cNvSpPr>
          <p:nvPr>
            <p:ph type="ftr" sz="quarter" idx="11"/>
          </p:nvPr>
        </p:nvSpPr>
        <p:spPr>
          <a:xfrm>
            <a:off x="4038600" y="6356350"/>
            <a:ext cx="4114800" cy="365125"/>
          </a:xfrm>
          <a:prstGeom prst="rect">
            <a:avLst/>
          </a:prstGeom>
        </p:spPr>
        <p:txBody>
          <a:bodyPr/>
          <a:lstStyle/>
          <a:p>
            <a:r>
              <a:rPr lang="en-US"/>
              <a:t>IGFOA 2023    |    May 20-25, 2023</a:t>
            </a:r>
          </a:p>
        </p:txBody>
      </p:sp>
      <p:sp>
        <p:nvSpPr>
          <p:cNvPr id="6" name="Slide Number Placeholder 5">
            <a:extLst>
              <a:ext uri="{FF2B5EF4-FFF2-40B4-BE49-F238E27FC236}">
                <a16:creationId xmlns:a16="http://schemas.microsoft.com/office/drawing/2014/main" id="{B594B374-FB14-4E20-9DCB-6462E496CD13}"/>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56118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60A6B-6A32-4E79-891D-2D88175139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BE0DE4-1CFE-4D0C-9D48-F61D76E11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6756B-07D3-4298-BC3C-2875BE5D6A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14375F5-6845-43BD-BBA1-C6132A875BFA}"/>
              </a:ext>
            </a:extLst>
          </p:cNvPr>
          <p:cNvSpPr>
            <a:spLocks noGrp="1"/>
          </p:cNvSpPr>
          <p:nvPr>
            <p:ph type="ftr" sz="quarter" idx="11"/>
          </p:nvPr>
        </p:nvSpPr>
        <p:spPr>
          <a:xfrm>
            <a:off x="4038600" y="6356350"/>
            <a:ext cx="4114800" cy="365125"/>
          </a:xfrm>
          <a:prstGeom prst="rect">
            <a:avLst/>
          </a:prstGeom>
        </p:spPr>
        <p:txBody>
          <a:bodyPr/>
          <a:lstStyle/>
          <a:p>
            <a:r>
              <a:rPr lang="en-US"/>
              <a:t>IGFOA 2023    |    May 20-25, 2023</a:t>
            </a:r>
          </a:p>
        </p:txBody>
      </p:sp>
      <p:sp>
        <p:nvSpPr>
          <p:cNvPr id="6" name="Slide Number Placeholder 5">
            <a:extLst>
              <a:ext uri="{FF2B5EF4-FFF2-40B4-BE49-F238E27FC236}">
                <a16:creationId xmlns:a16="http://schemas.microsoft.com/office/drawing/2014/main" id="{F44939DC-7052-4BDC-8833-3D81FA2A2BE9}"/>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1019537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0" y="274638"/>
            <a:ext cx="9753600" cy="665162"/>
          </a:xfrm>
        </p:spPr>
        <p:txBody>
          <a:bodyPr/>
          <a:lstStyle/>
          <a:p>
            <a:r>
              <a:rPr lang="en-US" dirty="0"/>
              <a:t>CLICK TO EDIT MASTER TITLE STYLE</a:t>
            </a:r>
          </a:p>
        </p:txBody>
      </p:sp>
      <p:sp>
        <p:nvSpPr>
          <p:cNvPr id="7" name="Text Placeholder 6"/>
          <p:cNvSpPr>
            <a:spLocks noGrp="1"/>
          </p:cNvSpPr>
          <p:nvPr>
            <p:ph type="body" sz="quarter" idx="13"/>
          </p:nvPr>
        </p:nvSpPr>
        <p:spPr>
          <a:xfrm>
            <a:off x="914400" y="838200"/>
            <a:ext cx="7213600" cy="406400"/>
          </a:xfrm>
        </p:spPr>
        <p:txBody>
          <a:bodyPr>
            <a:noAutofit/>
          </a:bodyPr>
          <a:lstStyle>
            <a:lvl1pPr marL="0" indent="0">
              <a:buNone/>
              <a:defRPr sz="1600"/>
            </a:lvl1pPr>
          </a:lstStyle>
          <a:p>
            <a:pPr lvl="0"/>
            <a:r>
              <a:rPr lang="en-US" dirty="0"/>
              <a:t>Click to edit Master text</a:t>
            </a:r>
          </a:p>
        </p:txBody>
      </p:sp>
      <p:sp>
        <p:nvSpPr>
          <p:cNvPr id="11" name="Footer Placeholder 10"/>
          <p:cNvSpPr>
            <a:spLocks noGrp="1"/>
          </p:cNvSpPr>
          <p:nvPr>
            <p:ph type="ftr" sz="quarter" idx="15"/>
          </p:nvPr>
        </p:nvSpPr>
        <p:spPr/>
        <p:txBody>
          <a:bodyPr/>
          <a:lstStyle/>
          <a:p>
            <a:r>
              <a:rPr lang="en-US"/>
              <a:t>IGFOA 2023    |    May 20-25, 2023</a:t>
            </a:r>
            <a:endParaRPr lang="en-US" dirty="0"/>
          </a:p>
        </p:txBody>
      </p:sp>
    </p:spTree>
    <p:extLst>
      <p:ext uri="{BB962C8B-B14F-4D97-AF65-F5344CB8AC3E}">
        <p14:creationId xmlns:p14="http://schemas.microsoft.com/office/powerpoint/2010/main" val="4093666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0" y="274638"/>
            <a:ext cx="9753600" cy="665162"/>
          </a:xfrm>
        </p:spPr>
        <p:txBody>
          <a:bodyPr/>
          <a:lstStyle/>
          <a:p>
            <a:r>
              <a:rPr lang="en-US" dirty="0"/>
              <a:t>CLICK TO EDIT MASTER TITLE STYLE</a:t>
            </a:r>
          </a:p>
        </p:txBody>
      </p:sp>
      <p:sp>
        <p:nvSpPr>
          <p:cNvPr id="7" name="Text Placeholder 6"/>
          <p:cNvSpPr>
            <a:spLocks noGrp="1"/>
          </p:cNvSpPr>
          <p:nvPr>
            <p:ph type="body" sz="quarter" idx="13"/>
          </p:nvPr>
        </p:nvSpPr>
        <p:spPr>
          <a:xfrm>
            <a:off x="914400" y="838200"/>
            <a:ext cx="7213600" cy="406400"/>
          </a:xfrm>
        </p:spPr>
        <p:txBody>
          <a:bodyPr>
            <a:noAutofit/>
          </a:bodyPr>
          <a:lstStyle>
            <a:lvl1pPr marL="0" indent="0">
              <a:buNone/>
              <a:defRPr sz="1600"/>
            </a:lvl1pPr>
          </a:lstStyle>
          <a:p>
            <a:pPr lvl="0"/>
            <a:r>
              <a:rPr lang="en-US" dirty="0"/>
              <a:t>Click to edit Master text</a:t>
            </a:r>
          </a:p>
        </p:txBody>
      </p:sp>
      <p:sp>
        <p:nvSpPr>
          <p:cNvPr id="11" name="Footer Placeholder 10"/>
          <p:cNvSpPr>
            <a:spLocks noGrp="1"/>
          </p:cNvSpPr>
          <p:nvPr>
            <p:ph type="ftr" sz="quarter" idx="15"/>
          </p:nvPr>
        </p:nvSpPr>
        <p:spPr/>
        <p:txBody>
          <a:bodyPr/>
          <a:lstStyle/>
          <a:p>
            <a:r>
              <a:rPr lang="en-US"/>
              <a:t>IGFOA 2023    |    May 20-25, 2023</a:t>
            </a:r>
            <a:endParaRPr lang="en-US" dirty="0"/>
          </a:p>
        </p:txBody>
      </p:sp>
    </p:spTree>
    <p:extLst>
      <p:ext uri="{BB962C8B-B14F-4D97-AF65-F5344CB8AC3E}">
        <p14:creationId xmlns:p14="http://schemas.microsoft.com/office/powerpoint/2010/main" val="1293222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0" y="274638"/>
            <a:ext cx="9753600" cy="665162"/>
          </a:xfrm>
        </p:spPr>
        <p:txBody>
          <a:bodyPr/>
          <a:lstStyle/>
          <a:p>
            <a:r>
              <a:rPr lang="en-US" dirty="0"/>
              <a:t>CLICK TO EDIT MASTER TITLE STYLE</a:t>
            </a:r>
          </a:p>
        </p:txBody>
      </p:sp>
      <p:sp>
        <p:nvSpPr>
          <p:cNvPr id="7" name="Text Placeholder 6"/>
          <p:cNvSpPr>
            <a:spLocks noGrp="1"/>
          </p:cNvSpPr>
          <p:nvPr>
            <p:ph type="body" sz="quarter" idx="13"/>
          </p:nvPr>
        </p:nvSpPr>
        <p:spPr>
          <a:xfrm>
            <a:off x="914400" y="838200"/>
            <a:ext cx="7213600" cy="406400"/>
          </a:xfrm>
        </p:spPr>
        <p:txBody>
          <a:bodyPr>
            <a:noAutofit/>
          </a:bodyPr>
          <a:lstStyle>
            <a:lvl1pPr marL="0" indent="0">
              <a:buNone/>
              <a:defRPr sz="1600"/>
            </a:lvl1pPr>
          </a:lstStyle>
          <a:p>
            <a:pPr lvl="0"/>
            <a:r>
              <a:rPr lang="en-US" dirty="0"/>
              <a:t>Click to edit Master text</a:t>
            </a:r>
          </a:p>
        </p:txBody>
      </p:sp>
      <p:sp>
        <p:nvSpPr>
          <p:cNvPr id="11" name="Footer Placeholder 10"/>
          <p:cNvSpPr>
            <a:spLocks noGrp="1"/>
          </p:cNvSpPr>
          <p:nvPr>
            <p:ph type="ftr" sz="quarter" idx="15"/>
          </p:nvPr>
        </p:nvSpPr>
        <p:spPr/>
        <p:txBody>
          <a:bodyPr/>
          <a:lstStyle/>
          <a:p>
            <a:r>
              <a:rPr lang="en-US"/>
              <a:t>IGFOA 2023    |    May 20-25, 2023</a:t>
            </a:r>
            <a:endParaRPr lang="en-US" dirty="0"/>
          </a:p>
        </p:txBody>
      </p:sp>
    </p:spTree>
    <p:extLst>
      <p:ext uri="{BB962C8B-B14F-4D97-AF65-F5344CB8AC3E}">
        <p14:creationId xmlns:p14="http://schemas.microsoft.com/office/powerpoint/2010/main" val="833044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0" y="274638"/>
            <a:ext cx="9753600" cy="665162"/>
          </a:xfrm>
        </p:spPr>
        <p:txBody>
          <a:bodyPr/>
          <a:lstStyle/>
          <a:p>
            <a:r>
              <a:rPr lang="en-US" dirty="0"/>
              <a:t>CLICK TO EDIT MASTER TITLE STYLE</a:t>
            </a:r>
          </a:p>
        </p:txBody>
      </p:sp>
      <p:sp>
        <p:nvSpPr>
          <p:cNvPr id="7" name="Text Placeholder 6"/>
          <p:cNvSpPr>
            <a:spLocks noGrp="1"/>
          </p:cNvSpPr>
          <p:nvPr>
            <p:ph type="body" sz="quarter" idx="13"/>
          </p:nvPr>
        </p:nvSpPr>
        <p:spPr>
          <a:xfrm>
            <a:off x="914400" y="838200"/>
            <a:ext cx="7213600" cy="406400"/>
          </a:xfrm>
        </p:spPr>
        <p:txBody>
          <a:bodyPr>
            <a:noAutofit/>
          </a:bodyPr>
          <a:lstStyle>
            <a:lvl1pPr marL="0" indent="0">
              <a:buNone/>
              <a:defRPr sz="1600"/>
            </a:lvl1pPr>
          </a:lstStyle>
          <a:p>
            <a:pPr lvl="0"/>
            <a:r>
              <a:rPr lang="en-US" dirty="0"/>
              <a:t>Click to edit Master text</a:t>
            </a:r>
          </a:p>
        </p:txBody>
      </p:sp>
      <p:sp>
        <p:nvSpPr>
          <p:cNvPr id="11" name="Footer Placeholder 10"/>
          <p:cNvSpPr>
            <a:spLocks noGrp="1"/>
          </p:cNvSpPr>
          <p:nvPr>
            <p:ph type="ftr" sz="quarter" idx="15"/>
          </p:nvPr>
        </p:nvSpPr>
        <p:spPr/>
        <p:txBody>
          <a:bodyPr/>
          <a:lstStyle/>
          <a:p>
            <a:r>
              <a:rPr lang="en-US"/>
              <a:t>IGFOA 2023    |    May 20-25, 2023</a:t>
            </a:r>
            <a:endParaRPr lang="en-US" dirty="0"/>
          </a:p>
        </p:txBody>
      </p:sp>
    </p:spTree>
    <p:extLst>
      <p:ext uri="{BB962C8B-B14F-4D97-AF65-F5344CB8AC3E}">
        <p14:creationId xmlns:p14="http://schemas.microsoft.com/office/powerpoint/2010/main" val="81016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1B9B-0164-4066-AF99-07BECE06A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D3D78-13FD-49C8-B952-DEC58CC0B5D6}"/>
              </a:ext>
            </a:extLst>
          </p:cNvPr>
          <p:cNvSpPr>
            <a:spLocks noGrp="1"/>
          </p:cNvSpPr>
          <p:nvPr>
            <p:ph idx="1"/>
          </p:nvPr>
        </p:nvSpPr>
        <p:spPr>
          <a:xfrm>
            <a:off x="392653" y="1081088"/>
            <a:ext cx="11504071" cy="5214937"/>
          </a:xfrm>
          <a:solidFill>
            <a:srgbClr val="EFF5EB"/>
          </a:solidFill>
          <a:ln w="19050">
            <a:solidFill>
              <a:srgbClr val="3B894F"/>
            </a:solidFill>
          </a:ln>
        </p:spPr>
        <p:txBody>
          <a:bodyPr lIns="365760" tIns="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2BE6401-CE00-4E2C-92D1-E8DB61AD244C}"/>
              </a:ext>
            </a:extLst>
          </p:cNvPr>
          <p:cNvSpPr>
            <a:spLocks noGrp="1"/>
          </p:cNvSpPr>
          <p:nvPr>
            <p:ph type="sldNum" sz="quarter" idx="12"/>
          </p:nvPr>
        </p:nvSpPr>
        <p:spPr/>
        <p:txBody>
          <a:bodyPr/>
          <a:lstStyle>
            <a:lvl1pPr>
              <a:defRPr sz="1600"/>
            </a:lvl1pPr>
          </a:lstStyle>
          <a:p>
            <a:fld id="{0A39F794-7202-4E3A-AED8-2497AE0D328A}" type="slidenum">
              <a:rPr lang="en-US" smtClean="0"/>
              <a:pPr/>
              <a:t>‹#›</a:t>
            </a:fld>
            <a:endParaRPr lang="en-US" dirty="0"/>
          </a:p>
        </p:txBody>
      </p:sp>
      <p:sp>
        <p:nvSpPr>
          <p:cNvPr id="7" name="Footer Placeholder 4">
            <a:extLst>
              <a:ext uri="{FF2B5EF4-FFF2-40B4-BE49-F238E27FC236}">
                <a16:creationId xmlns:a16="http://schemas.microsoft.com/office/drawing/2014/main" id="{B83B3246-387E-AD35-16E8-56812DB4526F}"/>
              </a:ext>
            </a:extLst>
          </p:cNvPr>
          <p:cNvSpPr>
            <a:spLocks noGrp="1"/>
          </p:cNvSpPr>
          <p:nvPr>
            <p:ph type="ftr" sz="quarter" idx="11"/>
          </p:nvPr>
        </p:nvSpPr>
        <p:spPr>
          <a:xfrm>
            <a:off x="900862" y="6440748"/>
            <a:ext cx="4114800" cy="365125"/>
          </a:xfrm>
          <a:prstGeom prst="rect">
            <a:avLst/>
          </a:prstGeom>
        </p:spPr>
        <p:txBody>
          <a:bodyPr/>
          <a:lstStyle/>
          <a:p>
            <a:r>
              <a:rPr lang="en-US" dirty="0"/>
              <a:t>IGFOA 2023    </a:t>
            </a:r>
            <a:r>
              <a:rPr lang="en-US" dirty="0">
                <a:latin typeface="Lato Light" panose="020B0604020202020204" pitchFamily="34" charset="0"/>
                <a:ea typeface="Lato Light" panose="020B0604020202020204" pitchFamily="34" charset="0"/>
                <a:cs typeface="Lato Light" panose="020B0604020202020204" pitchFamily="34" charset="0"/>
              </a:rPr>
              <a:t>|    May 20-25, 2023</a:t>
            </a:r>
          </a:p>
        </p:txBody>
      </p:sp>
    </p:spTree>
    <p:extLst>
      <p:ext uri="{BB962C8B-B14F-4D97-AF65-F5344CB8AC3E}">
        <p14:creationId xmlns:p14="http://schemas.microsoft.com/office/powerpoint/2010/main" val="63363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72CA-B528-4E40-ACCD-F68AF4612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5D110-68F6-4702-A426-1D9DAEDA0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F92D62-1F67-4012-9B39-2631BCB6B64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422DF49-2177-42B5-8666-F2DC962B831C}"/>
              </a:ext>
            </a:extLst>
          </p:cNvPr>
          <p:cNvSpPr>
            <a:spLocks noGrp="1"/>
          </p:cNvSpPr>
          <p:nvPr>
            <p:ph type="ftr" sz="quarter" idx="11"/>
          </p:nvPr>
        </p:nvSpPr>
        <p:spPr>
          <a:xfrm>
            <a:off x="4038600" y="6356350"/>
            <a:ext cx="4114800" cy="365125"/>
          </a:xfrm>
          <a:prstGeom prst="rect">
            <a:avLst/>
          </a:prstGeom>
        </p:spPr>
        <p:txBody>
          <a:bodyPr/>
          <a:lstStyle/>
          <a:p>
            <a:r>
              <a:rPr lang="en-US"/>
              <a:t>IGFOA 2023    |    May 20-25, 2023</a:t>
            </a:r>
          </a:p>
        </p:txBody>
      </p:sp>
      <p:sp>
        <p:nvSpPr>
          <p:cNvPr id="6" name="Slide Number Placeholder 5">
            <a:extLst>
              <a:ext uri="{FF2B5EF4-FFF2-40B4-BE49-F238E27FC236}">
                <a16:creationId xmlns:a16="http://schemas.microsoft.com/office/drawing/2014/main" id="{BD4E23EB-9BA4-4D1C-A188-B1BB852FF56A}"/>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328593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0A05-DFAB-4E51-8144-4CDC3FA16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5D199-B51E-4B5A-9ACF-0423B29D9A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9B358E-839C-477A-8267-7F78CBD0D9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D729F9-7203-4A54-8C5E-59FA1A7853E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6872CB2-0A3E-4C77-A1D8-74B8929B1BEB}"/>
              </a:ext>
            </a:extLst>
          </p:cNvPr>
          <p:cNvSpPr>
            <a:spLocks noGrp="1"/>
          </p:cNvSpPr>
          <p:nvPr>
            <p:ph type="ftr" sz="quarter" idx="11"/>
          </p:nvPr>
        </p:nvSpPr>
        <p:spPr>
          <a:xfrm>
            <a:off x="4038600" y="6356350"/>
            <a:ext cx="4114800" cy="365125"/>
          </a:xfrm>
          <a:prstGeom prst="rect">
            <a:avLst/>
          </a:prstGeom>
        </p:spPr>
        <p:txBody>
          <a:bodyPr/>
          <a:lstStyle/>
          <a:p>
            <a:r>
              <a:rPr lang="en-US"/>
              <a:t>IGFOA 2023    |    May 20-25, 2023</a:t>
            </a:r>
          </a:p>
        </p:txBody>
      </p:sp>
      <p:sp>
        <p:nvSpPr>
          <p:cNvPr id="7" name="Slide Number Placeholder 6">
            <a:extLst>
              <a:ext uri="{FF2B5EF4-FFF2-40B4-BE49-F238E27FC236}">
                <a16:creationId xmlns:a16="http://schemas.microsoft.com/office/drawing/2014/main" id="{35B34508-932D-449C-BC6A-73CEB4D7F9C6}"/>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48020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D1AC-BF84-44D6-90D3-8C2D33472F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DA77C9-A1C8-4517-9379-051190B173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661BC3-81E3-4147-8B1B-53DAEDD5B4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70CD1F-DB6D-4588-AD02-5A92B482E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20BFC7-2C95-42A8-ABEF-FB3F6E3CD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6AFDAD-3DF9-469C-9608-28AECF82C6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79D5D201-5A14-4895-9C58-50CE55C0A539}"/>
              </a:ext>
            </a:extLst>
          </p:cNvPr>
          <p:cNvSpPr>
            <a:spLocks noGrp="1"/>
          </p:cNvSpPr>
          <p:nvPr>
            <p:ph type="ftr" sz="quarter" idx="11"/>
          </p:nvPr>
        </p:nvSpPr>
        <p:spPr>
          <a:xfrm>
            <a:off x="4038600" y="6356350"/>
            <a:ext cx="4114800" cy="365125"/>
          </a:xfrm>
          <a:prstGeom prst="rect">
            <a:avLst/>
          </a:prstGeom>
        </p:spPr>
        <p:txBody>
          <a:bodyPr/>
          <a:lstStyle/>
          <a:p>
            <a:r>
              <a:rPr lang="en-US"/>
              <a:t>IGFOA 2023    |    May 20-25, 2023</a:t>
            </a:r>
          </a:p>
        </p:txBody>
      </p:sp>
      <p:sp>
        <p:nvSpPr>
          <p:cNvPr id="9" name="Slide Number Placeholder 8">
            <a:extLst>
              <a:ext uri="{FF2B5EF4-FFF2-40B4-BE49-F238E27FC236}">
                <a16:creationId xmlns:a16="http://schemas.microsoft.com/office/drawing/2014/main" id="{9F0F6731-87D2-488B-92E0-3BAC00AD917C}"/>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124646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E353-EBBD-4489-B6EF-B768B65500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48D05C-A13C-4571-933B-7B273AD592B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F8ACC619-4318-441B-9FE4-3FDEB774A2F6}"/>
              </a:ext>
            </a:extLst>
          </p:cNvPr>
          <p:cNvSpPr>
            <a:spLocks noGrp="1"/>
          </p:cNvSpPr>
          <p:nvPr>
            <p:ph type="ftr" sz="quarter" idx="11"/>
          </p:nvPr>
        </p:nvSpPr>
        <p:spPr>
          <a:xfrm>
            <a:off x="4038600" y="6356350"/>
            <a:ext cx="4114800" cy="365125"/>
          </a:xfrm>
          <a:prstGeom prst="rect">
            <a:avLst/>
          </a:prstGeom>
        </p:spPr>
        <p:txBody>
          <a:bodyPr/>
          <a:lstStyle/>
          <a:p>
            <a:r>
              <a:rPr lang="en-US"/>
              <a:t>IGFOA 2023    |    May 20-25, 2023</a:t>
            </a:r>
          </a:p>
        </p:txBody>
      </p:sp>
      <p:sp>
        <p:nvSpPr>
          <p:cNvPr id="5" name="Slide Number Placeholder 4">
            <a:extLst>
              <a:ext uri="{FF2B5EF4-FFF2-40B4-BE49-F238E27FC236}">
                <a16:creationId xmlns:a16="http://schemas.microsoft.com/office/drawing/2014/main" id="{FBC54842-55FF-412B-8F2B-0F544E0FD644}"/>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379331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5F8981-5F98-4585-9FD2-3743918EB0B2}"/>
              </a:ext>
            </a:extLst>
          </p:cNvPr>
          <p:cNvSpPr>
            <a:spLocks noGrp="1"/>
          </p:cNvSpPr>
          <p:nvPr>
            <p:ph type="sldNum" sz="quarter" idx="10"/>
          </p:nvPr>
        </p:nvSpPr>
        <p:spPr/>
        <p:txBody>
          <a:bodyPr/>
          <a:lstStyle/>
          <a:p>
            <a:fld id="{0A39F794-7202-4E3A-AED8-2497AE0D328A}" type="slidenum">
              <a:rPr lang="en-US" smtClean="0"/>
              <a:pPr/>
              <a:t>‹#›</a:t>
            </a:fld>
            <a:endParaRPr lang="en-US" dirty="0"/>
          </a:p>
        </p:txBody>
      </p:sp>
    </p:spTree>
    <p:extLst>
      <p:ext uri="{BB962C8B-B14F-4D97-AF65-F5344CB8AC3E}">
        <p14:creationId xmlns:p14="http://schemas.microsoft.com/office/powerpoint/2010/main" val="108971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8363-41C9-4C15-9D91-2D44AED10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6F0A0B-2792-4813-AD13-43EED09F5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09A1D4-3BE1-4424-94B7-318CFCEDC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C2BCF77E-681A-4605-87E4-54B0BD90576B}"/>
              </a:ext>
            </a:extLst>
          </p:cNvPr>
          <p:cNvSpPr>
            <a:spLocks noGrp="1"/>
          </p:cNvSpPr>
          <p:nvPr>
            <p:ph type="sldNum" sz="quarter" idx="10"/>
          </p:nvPr>
        </p:nvSpPr>
        <p:spPr/>
        <p:txBody>
          <a:bodyPr/>
          <a:lstStyle/>
          <a:p>
            <a:fld id="{0A39F794-7202-4E3A-AED8-2497AE0D328A}" type="slidenum">
              <a:rPr lang="en-US" smtClean="0"/>
              <a:pPr/>
              <a:t>‹#›</a:t>
            </a:fld>
            <a:endParaRPr lang="en-US"/>
          </a:p>
        </p:txBody>
      </p:sp>
    </p:spTree>
    <p:extLst>
      <p:ext uri="{BB962C8B-B14F-4D97-AF65-F5344CB8AC3E}">
        <p14:creationId xmlns:p14="http://schemas.microsoft.com/office/powerpoint/2010/main" val="120699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D552-55DF-4A6E-99B5-8DCC0C77C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491118-8E97-4BD9-8733-80C3C570FB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641241-6B89-4B2E-A63D-C7220CA97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67E52-D2B2-4FE6-B17A-665F48EA21C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ED46540-B2AC-4F90-9EA1-4E5493A13AB5}"/>
              </a:ext>
            </a:extLst>
          </p:cNvPr>
          <p:cNvSpPr>
            <a:spLocks noGrp="1"/>
          </p:cNvSpPr>
          <p:nvPr>
            <p:ph type="ftr" sz="quarter" idx="11"/>
          </p:nvPr>
        </p:nvSpPr>
        <p:spPr>
          <a:xfrm>
            <a:off x="4038600" y="6356350"/>
            <a:ext cx="4114800" cy="365125"/>
          </a:xfrm>
          <a:prstGeom prst="rect">
            <a:avLst/>
          </a:prstGeom>
        </p:spPr>
        <p:txBody>
          <a:bodyPr/>
          <a:lstStyle/>
          <a:p>
            <a:r>
              <a:rPr lang="en-US"/>
              <a:t>IGFOA 2023    |    May 20-25, 2023</a:t>
            </a:r>
          </a:p>
        </p:txBody>
      </p:sp>
      <p:sp>
        <p:nvSpPr>
          <p:cNvPr id="7" name="Slide Number Placeholder 6">
            <a:extLst>
              <a:ext uri="{FF2B5EF4-FFF2-40B4-BE49-F238E27FC236}">
                <a16:creationId xmlns:a16="http://schemas.microsoft.com/office/drawing/2014/main" id="{77A91CD3-4759-4238-9694-18F798848B5C}"/>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93156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7BC7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FA1C5-3D9A-4721-889E-1323D12C0739}"/>
              </a:ext>
            </a:extLst>
          </p:cNvPr>
          <p:cNvSpPr>
            <a:spLocks noGrp="1"/>
          </p:cNvSpPr>
          <p:nvPr>
            <p:ph type="title"/>
          </p:nvPr>
        </p:nvSpPr>
        <p:spPr>
          <a:xfrm>
            <a:off x="1916991" y="0"/>
            <a:ext cx="10275009" cy="826209"/>
          </a:xfrm>
          <a:prstGeom prst="rect">
            <a:avLst/>
          </a:prstGeom>
          <a:solidFill>
            <a:srgbClr val="3B894F"/>
          </a:solidFill>
        </p:spPr>
        <p:txBody>
          <a:bodyPr vert="horz" lIns="27432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215FEBD-B0DF-4636-9670-41E92DEC2FD0}"/>
              </a:ext>
            </a:extLst>
          </p:cNvPr>
          <p:cNvSpPr>
            <a:spLocks noGrp="1"/>
          </p:cNvSpPr>
          <p:nvPr>
            <p:ph type="body" idx="1"/>
          </p:nvPr>
        </p:nvSpPr>
        <p:spPr>
          <a:xfrm>
            <a:off x="838200" y="1678193"/>
            <a:ext cx="10515600" cy="44987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CFE16B-CC9D-49D4-8774-9281F707B136}"/>
              </a:ext>
            </a:extLst>
          </p:cNvPr>
          <p:cNvSpPr>
            <a:spLocks noGrp="1"/>
          </p:cNvSpPr>
          <p:nvPr>
            <p:ph type="sldNum" sz="quarter" idx="4"/>
          </p:nvPr>
        </p:nvSpPr>
        <p:spPr>
          <a:xfrm>
            <a:off x="392654" y="6388623"/>
            <a:ext cx="445546" cy="469377"/>
          </a:xfrm>
          <a:prstGeom prst="rect">
            <a:avLst/>
          </a:prstGeom>
          <a:solidFill>
            <a:srgbClr val="2B3A7B"/>
          </a:solidFill>
        </p:spPr>
        <p:txBody>
          <a:bodyPr vert="horz" lIns="91440" tIns="45720" rIns="91440" bIns="45720" rtlCol="0" anchor="ctr"/>
          <a:lstStyle>
            <a:lvl1pPr algn="ctr">
              <a:defRPr sz="1400" b="1">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fld id="{0A39F794-7202-4E3A-AED8-2497AE0D328A}" type="slidenum">
              <a:rPr lang="en-US" smtClean="0"/>
              <a:pPr/>
              <a:t>‹#›</a:t>
            </a:fld>
            <a:endParaRPr lang="en-US" dirty="0"/>
          </a:p>
        </p:txBody>
      </p:sp>
      <p:sp>
        <p:nvSpPr>
          <p:cNvPr id="4" name="Footer Placeholder 3">
            <a:extLst>
              <a:ext uri="{FF2B5EF4-FFF2-40B4-BE49-F238E27FC236}">
                <a16:creationId xmlns:a16="http://schemas.microsoft.com/office/drawing/2014/main" id="{F74BE63B-78D6-48E7-8CD3-0613C547DC95}"/>
              </a:ext>
            </a:extLst>
          </p:cNvPr>
          <p:cNvSpPr>
            <a:spLocks noGrp="1"/>
          </p:cNvSpPr>
          <p:nvPr>
            <p:ph type="ftr" sz="quarter" idx="3"/>
          </p:nvPr>
        </p:nvSpPr>
        <p:spPr>
          <a:xfrm>
            <a:off x="937995" y="6467737"/>
            <a:ext cx="4114800"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IGFOA 2023    </a:t>
            </a:r>
            <a:r>
              <a:rPr lang="en-US" dirty="0">
                <a:latin typeface="Lato Light" panose="020B0604020202020204" pitchFamily="34" charset="0"/>
                <a:ea typeface="Lato Light" panose="020B0604020202020204" pitchFamily="34" charset="0"/>
                <a:cs typeface="Lato Light" panose="020B0604020202020204" pitchFamily="34" charset="0"/>
              </a:rPr>
              <a:t>|    May 20-25, 2023</a:t>
            </a:r>
          </a:p>
        </p:txBody>
      </p:sp>
      <p:sp>
        <p:nvSpPr>
          <p:cNvPr id="8" name="Rectangle 7">
            <a:extLst>
              <a:ext uri="{FF2B5EF4-FFF2-40B4-BE49-F238E27FC236}">
                <a16:creationId xmlns:a16="http://schemas.microsoft.com/office/drawing/2014/main" id="{0F2D02F5-D444-5A50-2041-829AE6A9E3A7}"/>
              </a:ext>
            </a:extLst>
          </p:cNvPr>
          <p:cNvSpPr/>
          <p:nvPr userDrawn="1"/>
        </p:nvSpPr>
        <p:spPr>
          <a:xfrm>
            <a:off x="0" y="0"/>
            <a:ext cx="1916991" cy="826209"/>
          </a:xfrm>
          <a:prstGeom prst="rect">
            <a:avLst/>
          </a:prstGeom>
          <a:solidFill>
            <a:srgbClr val="2B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B3506516-51F9-7D34-723F-4C4F8919F80A}"/>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6035" y="67362"/>
            <a:ext cx="1684921" cy="645064"/>
          </a:xfrm>
          <a:prstGeom prst="rect">
            <a:avLst/>
          </a:prstGeom>
        </p:spPr>
      </p:pic>
    </p:spTree>
    <p:extLst>
      <p:ext uri="{BB962C8B-B14F-4D97-AF65-F5344CB8AC3E}">
        <p14:creationId xmlns:p14="http://schemas.microsoft.com/office/powerpoint/2010/main" val="3288340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l" defTabSz="914400" rtl="0" eaLnBrk="1" latinLnBrk="0" hangingPunct="1">
        <a:lnSpc>
          <a:spcPct val="90000"/>
        </a:lnSpc>
        <a:spcBef>
          <a:spcPct val="0"/>
        </a:spcBef>
        <a:buNone/>
        <a:defRPr sz="4400" kern="12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9C145D-881B-970F-8A9A-BAD66534A82A}"/>
              </a:ext>
            </a:extLst>
          </p:cNvPr>
          <p:cNvSpPr>
            <a:spLocks noGrp="1"/>
          </p:cNvSpPr>
          <p:nvPr>
            <p:ph type="ftr" sz="quarter" idx="11"/>
          </p:nvPr>
        </p:nvSpPr>
        <p:spPr/>
        <p:txBody>
          <a:bodyPr/>
          <a:lstStyle/>
          <a:p>
            <a:r>
              <a:rPr lang="en-US"/>
              <a:t>IGFOA 2023    </a:t>
            </a:r>
            <a:r>
              <a:rPr lang="en-US">
                <a:latin typeface="Lato Light" panose="020B0604020202020204" pitchFamily="34" charset="0"/>
                <a:ea typeface="Lato Light" panose="020B0604020202020204" pitchFamily="34" charset="0"/>
                <a:cs typeface="Lato Light" panose="020B0604020202020204" pitchFamily="34" charset="0"/>
              </a:rPr>
              <a:t>|    May 20-25, 2023</a:t>
            </a:r>
            <a:endParaRPr lang="en-US" dirty="0">
              <a:latin typeface="Lato Light" panose="020B0604020202020204" pitchFamily="34" charset="0"/>
              <a:ea typeface="Lato Light" panose="020B0604020202020204" pitchFamily="34" charset="0"/>
              <a:cs typeface="Lato Light" panose="020B0604020202020204" pitchFamily="34" charset="0"/>
            </a:endParaRPr>
          </a:p>
        </p:txBody>
      </p:sp>
      <p:sp>
        <p:nvSpPr>
          <p:cNvPr id="4" name="Slide Number Placeholder 3">
            <a:extLst>
              <a:ext uri="{FF2B5EF4-FFF2-40B4-BE49-F238E27FC236}">
                <a16:creationId xmlns:a16="http://schemas.microsoft.com/office/drawing/2014/main" id="{718C6ED2-DD7C-E329-1DFE-03CB2AC51F75}"/>
              </a:ext>
            </a:extLst>
          </p:cNvPr>
          <p:cNvSpPr>
            <a:spLocks noGrp="1"/>
          </p:cNvSpPr>
          <p:nvPr>
            <p:ph type="sldNum" sz="quarter" idx="12"/>
          </p:nvPr>
        </p:nvSpPr>
        <p:spPr/>
        <p:txBody>
          <a:bodyPr/>
          <a:lstStyle/>
          <a:p>
            <a:fld id="{0A39F794-7202-4E3A-AED8-2497AE0D328A}" type="slidenum">
              <a:rPr lang="en-US" smtClean="0"/>
              <a:pPr/>
              <a:t>1</a:t>
            </a:fld>
            <a:endParaRPr lang="en-US" dirty="0"/>
          </a:p>
        </p:txBody>
      </p:sp>
      <p:sp>
        <p:nvSpPr>
          <p:cNvPr id="6" name="Title 5">
            <a:extLst>
              <a:ext uri="{FF2B5EF4-FFF2-40B4-BE49-F238E27FC236}">
                <a16:creationId xmlns:a16="http://schemas.microsoft.com/office/drawing/2014/main" id="{B5493DE4-1967-AB1A-586F-7CCF46E62CC9}"/>
              </a:ext>
            </a:extLst>
          </p:cNvPr>
          <p:cNvSpPr>
            <a:spLocks noGrp="1"/>
          </p:cNvSpPr>
          <p:nvPr>
            <p:ph type="title"/>
          </p:nvPr>
        </p:nvSpPr>
        <p:spPr>
          <a:xfrm>
            <a:off x="1652588" y="4141564"/>
            <a:ext cx="8886825" cy="951157"/>
          </a:xfrm>
        </p:spPr>
        <p:txBody>
          <a:bodyPr/>
          <a:lstStyle/>
          <a:p>
            <a:r>
              <a:rPr lang="en-US" dirty="0"/>
              <a:t>[YOUR GOVT]</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985354B3-3B5C-2161-CC58-31C13BCCFB49}"/>
              </a:ext>
            </a:extLst>
          </p:cNvPr>
          <p:cNvSpPr txBox="1"/>
          <p:nvPr/>
        </p:nvSpPr>
        <p:spPr>
          <a:xfrm>
            <a:off x="1136230" y="5092721"/>
            <a:ext cx="9919537" cy="646331"/>
          </a:xfrm>
          <a:prstGeom prst="rect">
            <a:avLst/>
          </a:prstGeom>
          <a:noFill/>
        </p:spPr>
        <p:txBody>
          <a:bodyPr wrap="square">
            <a:spAutoFit/>
          </a:bodyPr>
          <a:lstStyle/>
          <a:p>
            <a:pPr algn="ctr"/>
            <a:r>
              <a:rPr lang="en-US" sz="3600" dirty="0">
                <a:solidFill>
                  <a:schemeClr val="bg1"/>
                </a:solidFill>
                <a:latin typeface="Lato" panose="020F0502020204030203" pitchFamily="34" charset="0"/>
                <a:ea typeface="Lato" panose="020F0502020204030203" pitchFamily="34" charset="0"/>
                <a:cs typeface="Lato" panose="020F0502020204030203" pitchFamily="34" charset="0"/>
              </a:rPr>
              <a:t>2023 IGFOA Insular Government Update</a:t>
            </a:r>
            <a:endParaRPr lang="en-US" sz="3600" dirty="0">
              <a:solidFill>
                <a:schemeClr val="bg1"/>
              </a:solidFill>
            </a:endParaRPr>
          </a:p>
        </p:txBody>
      </p:sp>
    </p:spTree>
    <p:extLst>
      <p:ext uri="{BB962C8B-B14F-4D97-AF65-F5344CB8AC3E}">
        <p14:creationId xmlns:p14="http://schemas.microsoft.com/office/powerpoint/2010/main" val="127686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46B7C7-29D6-F41A-DCEA-1951CFE81A70}"/>
              </a:ext>
            </a:extLst>
          </p:cNvPr>
          <p:cNvSpPr>
            <a:spLocks noGrp="1"/>
          </p:cNvSpPr>
          <p:nvPr>
            <p:ph type="sldNum" sz="quarter" idx="10"/>
          </p:nvPr>
        </p:nvSpPr>
        <p:spPr/>
        <p:txBody>
          <a:bodyPr/>
          <a:lstStyle/>
          <a:p>
            <a:fld id="{0A39F794-7202-4E3A-AED8-2497AE0D328A}" type="slidenum">
              <a:rPr lang="en-US" smtClean="0"/>
              <a:pPr/>
              <a:t>10</a:t>
            </a:fld>
            <a:endParaRPr lang="en-US" dirty="0"/>
          </a:p>
        </p:txBody>
      </p:sp>
      <p:graphicFrame>
        <p:nvGraphicFramePr>
          <p:cNvPr id="3" name="Table 2">
            <a:extLst>
              <a:ext uri="{FF2B5EF4-FFF2-40B4-BE49-F238E27FC236}">
                <a16:creationId xmlns:a16="http://schemas.microsoft.com/office/drawing/2014/main" id="{CFACD800-0454-A47F-DF41-B7CE4FD14B3D}"/>
              </a:ext>
            </a:extLst>
          </p:cNvPr>
          <p:cNvGraphicFramePr>
            <a:graphicFrameLocks noGrp="1"/>
          </p:cNvGraphicFramePr>
          <p:nvPr>
            <p:extLst>
              <p:ext uri="{D42A27DB-BD31-4B8C-83A1-F6EECF244321}">
                <p14:modId xmlns:p14="http://schemas.microsoft.com/office/powerpoint/2010/main" val="962350706"/>
              </p:ext>
            </p:extLst>
          </p:nvPr>
        </p:nvGraphicFramePr>
        <p:xfrm>
          <a:off x="295276" y="83615"/>
          <a:ext cx="11723398" cy="7420810"/>
        </p:xfrm>
        <a:graphic>
          <a:graphicData uri="http://schemas.openxmlformats.org/drawingml/2006/table">
            <a:tbl>
              <a:tblPr>
                <a:tableStyleId>{5C22544A-7EE6-4342-B048-85BDC9FD1C3A}</a:tableStyleId>
              </a:tblPr>
              <a:tblGrid>
                <a:gridCol w="413211">
                  <a:extLst>
                    <a:ext uri="{9D8B030D-6E8A-4147-A177-3AD203B41FA5}">
                      <a16:colId xmlns:a16="http://schemas.microsoft.com/office/drawing/2014/main" val="4013766373"/>
                    </a:ext>
                  </a:extLst>
                </a:gridCol>
                <a:gridCol w="1345890">
                  <a:extLst>
                    <a:ext uri="{9D8B030D-6E8A-4147-A177-3AD203B41FA5}">
                      <a16:colId xmlns:a16="http://schemas.microsoft.com/office/drawing/2014/main" val="3377638751"/>
                    </a:ext>
                  </a:extLst>
                </a:gridCol>
                <a:gridCol w="177092">
                  <a:extLst>
                    <a:ext uri="{9D8B030D-6E8A-4147-A177-3AD203B41FA5}">
                      <a16:colId xmlns:a16="http://schemas.microsoft.com/office/drawing/2014/main" val="366461409"/>
                    </a:ext>
                  </a:extLst>
                </a:gridCol>
                <a:gridCol w="767391">
                  <a:extLst>
                    <a:ext uri="{9D8B030D-6E8A-4147-A177-3AD203B41FA5}">
                      <a16:colId xmlns:a16="http://schemas.microsoft.com/office/drawing/2014/main" val="1215334799"/>
                    </a:ext>
                  </a:extLst>
                </a:gridCol>
                <a:gridCol w="767391">
                  <a:extLst>
                    <a:ext uri="{9D8B030D-6E8A-4147-A177-3AD203B41FA5}">
                      <a16:colId xmlns:a16="http://schemas.microsoft.com/office/drawing/2014/main" val="117882724"/>
                    </a:ext>
                  </a:extLst>
                </a:gridCol>
                <a:gridCol w="548980">
                  <a:extLst>
                    <a:ext uri="{9D8B030D-6E8A-4147-A177-3AD203B41FA5}">
                      <a16:colId xmlns:a16="http://schemas.microsoft.com/office/drawing/2014/main" val="3305794977"/>
                    </a:ext>
                  </a:extLst>
                </a:gridCol>
                <a:gridCol w="808713">
                  <a:extLst>
                    <a:ext uri="{9D8B030D-6E8A-4147-A177-3AD203B41FA5}">
                      <a16:colId xmlns:a16="http://schemas.microsoft.com/office/drawing/2014/main" val="2068278973"/>
                    </a:ext>
                  </a:extLst>
                </a:gridCol>
                <a:gridCol w="3553619">
                  <a:extLst>
                    <a:ext uri="{9D8B030D-6E8A-4147-A177-3AD203B41FA5}">
                      <a16:colId xmlns:a16="http://schemas.microsoft.com/office/drawing/2014/main" val="2225330860"/>
                    </a:ext>
                  </a:extLst>
                </a:gridCol>
                <a:gridCol w="1522981">
                  <a:extLst>
                    <a:ext uri="{9D8B030D-6E8A-4147-A177-3AD203B41FA5}">
                      <a16:colId xmlns:a16="http://schemas.microsoft.com/office/drawing/2014/main" val="203810880"/>
                    </a:ext>
                  </a:extLst>
                </a:gridCol>
                <a:gridCol w="1216022">
                  <a:extLst>
                    <a:ext uri="{9D8B030D-6E8A-4147-A177-3AD203B41FA5}">
                      <a16:colId xmlns:a16="http://schemas.microsoft.com/office/drawing/2014/main" val="3336601135"/>
                    </a:ext>
                  </a:extLst>
                </a:gridCol>
                <a:gridCol w="602108">
                  <a:extLst>
                    <a:ext uri="{9D8B030D-6E8A-4147-A177-3AD203B41FA5}">
                      <a16:colId xmlns:a16="http://schemas.microsoft.com/office/drawing/2014/main" val="1067198536"/>
                    </a:ext>
                  </a:extLst>
                </a:gridCol>
              </a:tblGrid>
              <a:tr h="181102">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gridSpan="3">
                  <a:txBody>
                    <a:bodyPr/>
                    <a:lstStyle/>
                    <a:p>
                      <a:pPr algn="ctr" fontAlgn="b"/>
                      <a:r>
                        <a:rPr lang="en-US" sz="1400" u="none" strike="noStrike">
                          <a:effectLst/>
                        </a:rPr>
                        <a:t>IGFOA ACTION PLAN</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3333788782"/>
                  </a:ext>
                </a:extLst>
              </a:tr>
              <a:tr h="237425">
                <a:tc gridSpan="4">
                  <a:txBody>
                    <a:bodyPr/>
                    <a:lstStyle/>
                    <a:p>
                      <a:pPr algn="l" fontAlgn="b"/>
                      <a:r>
                        <a:rPr lang="en-US" sz="1400" u="none" strike="noStrike" dirty="0">
                          <a:effectLst/>
                          <a:highlight>
                            <a:srgbClr val="FFFF00"/>
                          </a:highlight>
                        </a:rPr>
                        <a:t>Jurisdiction:  Northern Mariana Islands</a:t>
                      </a:r>
                      <a:endParaRPr lang="en-US" sz="1400" b="0" i="0" u="none" strike="noStrike" dirty="0">
                        <a:solidFill>
                          <a:srgbClr val="000000"/>
                        </a:solidFill>
                        <a:effectLst/>
                        <a:highlight>
                          <a:srgbClr val="FFFF00"/>
                        </a:highligh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gridSpan="3">
                  <a:txBody>
                    <a:bodyPr/>
                    <a:lstStyle/>
                    <a:p>
                      <a:pPr algn="ctr" fontAlgn="b"/>
                      <a:r>
                        <a:rPr lang="en-US" sz="1400" u="none" strike="noStrike">
                          <a:effectLst/>
                        </a:rPr>
                        <a:t>February 2023 (Honolulu) - May 2023 (Portland, OR)</a:t>
                      </a:r>
                      <a:endParaRPr lang="en-US" sz="1400" b="1" i="0" u="none" strike="noStrike">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r" fontAlgn="b"/>
                      <a:r>
                        <a:rPr lang="en-US" sz="1400" u="none" strike="noStrike">
                          <a:effectLst/>
                        </a:rPr>
                        <a:t>Page 1 of 1</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342938178"/>
                  </a:ext>
                </a:extLst>
              </a:tr>
              <a:tr h="330407">
                <a:tc>
                  <a:txBody>
                    <a:bodyPr/>
                    <a:lstStyle/>
                    <a:p>
                      <a:pPr algn="l" fontAlgn="b"/>
                      <a:r>
                        <a:rPr lang="en-US" sz="1400" u="none" strike="noStrike">
                          <a:effectLst/>
                        </a:rPr>
                        <a:t>POC:</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Ryan C. Camacho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gridSpan="2">
                  <a:txBody>
                    <a:bodyPr/>
                    <a:lstStyle/>
                    <a:p>
                      <a:pPr algn="r" fontAlgn="b"/>
                      <a:r>
                        <a:rPr lang="en-US" sz="1400" u="none" strike="noStrike" dirty="0">
                          <a:effectLst/>
                        </a:rPr>
                        <a:t>Draft Date:    February 17, 2023</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pPr algn="l" fontAlgn="b"/>
                      <a:endParaRPr lang="en-US" sz="1400" b="0" i="0" u="none" strike="noStrike" dirty="0">
                        <a:solidFill>
                          <a:srgbClr val="000000"/>
                        </a:solidFill>
                        <a:effectLst/>
                        <a:latin typeface="Bierstadt" panose="020B0004020202020204" pitchFamily="34" charset="0"/>
                      </a:endParaRPr>
                    </a:p>
                  </a:txBody>
                  <a:tcPr marL="3488" marR="3488" marT="3488" marB="0" anchor="b"/>
                </a:tc>
                <a:extLst>
                  <a:ext uri="{0D108BD9-81ED-4DB2-BD59-A6C34878D82A}">
                    <a16:rowId xmlns:a16="http://schemas.microsoft.com/office/drawing/2014/main" val="2079889978"/>
                  </a:ext>
                </a:extLst>
              </a:tr>
              <a:tr h="494271">
                <a:tc gridSpan="3">
                  <a:txBody>
                    <a:bodyPr/>
                    <a:lstStyle/>
                    <a:p>
                      <a:pPr algn="r" fontAlgn="b"/>
                      <a:r>
                        <a:rPr lang="en-US" sz="1400" u="none" strike="noStrike" dirty="0">
                          <a:effectLst/>
                        </a:rPr>
                        <a:t>FOCUS AREA for improvement:</a:t>
                      </a:r>
                      <a:br>
                        <a:rPr lang="en-US" sz="1400" u="none" strike="noStrike" dirty="0">
                          <a:effectLst/>
                        </a:rPr>
                      </a:br>
                      <a:r>
                        <a:rPr lang="en-US" sz="1400" u="none" strike="noStrike" dirty="0">
                          <a:effectLst/>
                        </a:rPr>
                        <a:t># 1 of 2</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400" u="none" strike="noStrike" dirty="0">
                          <a:effectLst/>
                        </a:rPr>
                        <a:t>Professional Development </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400" u="none" strike="noStrike">
                          <a:effectLst/>
                        </a:rPr>
                        <a:t>Responsible</a:t>
                      </a:r>
                      <a:br>
                        <a:rPr lang="en-US" sz="1400" u="none" strike="noStrike">
                          <a:effectLst/>
                        </a:rPr>
                      </a:br>
                      <a:r>
                        <a:rPr lang="en-US" sz="1400" u="none" strike="noStrike">
                          <a:effectLst/>
                        </a:rPr>
                        <a:t>Parties</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ctr" fontAlgn="b"/>
                      <a:r>
                        <a:rPr lang="en-US" sz="1400" u="none" strike="noStrike" dirty="0">
                          <a:effectLst/>
                        </a:rPr>
                        <a:t>Financial &amp;</a:t>
                      </a:r>
                      <a:br>
                        <a:rPr lang="en-US" sz="1400" u="none" strike="noStrike" dirty="0">
                          <a:effectLst/>
                        </a:rPr>
                      </a:br>
                      <a:r>
                        <a:rPr lang="en-US" sz="1400" u="none" strike="noStrike" dirty="0">
                          <a:effectLst/>
                        </a:rPr>
                        <a:t>Technical</a:t>
                      </a:r>
                      <a:br>
                        <a:rPr lang="en-US" sz="1400" u="none" strike="noStrike" dirty="0">
                          <a:effectLst/>
                        </a:rPr>
                      </a:br>
                      <a:r>
                        <a:rPr lang="en-US" sz="1400" u="none" strike="noStrike" dirty="0">
                          <a:effectLst/>
                        </a:rPr>
                        <a:t>Support ($)</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ctr" fontAlgn="b"/>
                      <a:r>
                        <a:rPr lang="en-US" sz="1400" u="none" strike="noStrike">
                          <a:effectLst/>
                        </a:rPr>
                        <a:t>Timeframe</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3065607127"/>
                  </a:ext>
                </a:extLst>
              </a:tr>
              <a:tr h="340037">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Key Tasks:</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&gt;</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gridSpan="4">
                  <a:txBody>
                    <a:bodyPr/>
                    <a:lstStyle/>
                    <a:p>
                      <a:pPr algn="l" fontAlgn="b"/>
                      <a:r>
                        <a:rPr lang="en-US" sz="1400" u="none" strike="noStrike">
                          <a:effectLst/>
                        </a:rPr>
                        <a:t>Work with other agencies to develop skills and incentives</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u="none" strike="noStrike">
                          <a:effectLst/>
                        </a:rPr>
                        <a:t>SOF</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OIA, NMC</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3075049475"/>
                  </a:ext>
                </a:extLst>
              </a:tr>
              <a:tr h="330407">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&gt;</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gridSpan="3">
                  <a:txBody>
                    <a:bodyPr/>
                    <a:lstStyle/>
                    <a:p>
                      <a:pPr algn="l" fontAlgn="b"/>
                      <a:r>
                        <a:rPr lang="en-US" sz="1400" u="none" strike="noStrike">
                          <a:effectLst/>
                        </a:rPr>
                        <a:t>Develop KPIs to ensure audit readiness</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DOF Directors</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1042144615"/>
                  </a:ext>
                </a:extLst>
              </a:tr>
              <a:tr h="181102">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2261645738"/>
                  </a:ext>
                </a:extLst>
              </a:tr>
              <a:tr h="545450">
                <a:tc gridSpan="3">
                  <a:txBody>
                    <a:bodyPr/>
                    <a:lstStyle/>
                    <a:p>
                      <a:pPr algn="r" fontAlgn="b"/>
                      <a:r>
                        <a:rPr lang="en-US" sz="1400" u="none" strike="noStrike" dirty="0">
                          <a:effectLst/>
                        </a:rPr>
                        <a:t>FOCUS AREA for improvement:</a:t>
                      </a:r>
                      <a:br>
                        <a:rPr lang="en-US" sz="1400" u="none" strike="noStrike" dirty="0">
                          <a:effectLst/>
                        </a:rPr>
                      </a:br>
                      <a:r>
                        <a:rPr lang="en-US" sz="1400" u="none" strike="noStrike" dirty="0">
                          <a:effectLst/>
                        </a:rPr>
                        <a:t># 2 of 3</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400" u="none" strike="noStrike">
                          <a:effectLst/>
                        </a:rPr>
                        <a:t>Office/DOF Improvement</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400" u="none" strike="noStrike">
                          <a:effectLst/>
                        </a:rPr>
                        <a:t>Responsible</a:t>
                      </a:r>
                      <a:br>
                        <a:rPr lang="en-US" sz="1400" u="none" strike="noStrike">
                          <a:effectLst/>
                        </a:rPr>
                      </a:br>
                      <a:r>
                        <a:rPr lang="en-US" sz="1400" u="none" strike="noStrike">
                          <a:effectLst/>
                        </a:rPr>
                        <a:t>Parties</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ctr" fontAlgn="b"/>
                      <a:r>
                        <a:rPr lang="en-US" sz="1400" u="none" strike="noStrike">
                          <a:effectLst/>
                        </a:rPr>
                        <a:t>Financial &amp;</a:t>
                      </a:r>
                      <a:br>
                        <a:rPr lang="en-US" sz="1400" u="none" strike="noStrike">
                          <a:effectLst/>
                        </a:rPr>
                      </a:br>
                      <a:r>
                        <a:rPr lang="en-US" sz="1400" u="none" strike="noStrike">
                          <a:effectLst/>
                        </a:rPr>
                        <a:t>Technical</a:t>
                      </a:r>
                      <a:br>
                        <a:rPr lang="en-US" sz="1400" u="none" strike="noStrike">
                          <a:effectLst/>
                        </a:rPr>
                      </a:br>
                      <a:r>
                        <a:rPr lang="en-US" sz="1400" u="none" strike="noStrike">
                          <a:effectLst/>
                        </a:rPr>
                        <a:t>Support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ctr" fontAlgn="b"/>
                      <a:r>
                        <a:rPr lang="en-US" sz="1400" u="none" strike="noStrike">
                          <a:effectLst/>
                        </a:rPr>
                        <a:t>Timeframe</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96066277"/>
                  </a:ext>
                </a:extLst>
              </a:tr>
              <a:tr h="330407">
                <a:tc>
                  <a:txBody>
                    <a:bodyPr/>
                    <a:lstStyle/>
                    <a:p>
                      <a:pPr algn="l" fontAlgn="b"/>
                      <a:r>
                        <a:rPr lang="en-US" sz="1400" u="none" strike="noStrike" dirty="0">
                          <a:effectLst/>
                        </a:rPr>
                        <a:t> </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dirty="0">
                          <a:effectLst/>
                        </a:rPr>
                        <a:t>Key Tasks:</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&gt;</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gridSpan="4">
                  <a:txBody>
                    <a:bodyPr/>
                    <a:lstStyle/>
                    <a:p>
                      <a:pPr algn="l" fontAlgn="b"/>
                      <a:r>
                        <a:rPr lang="en-US" sz="1400" u="none" strike="noStrike">
                          <a:effectLst/>
                        </a:rPr>
                        <a:t>Resolve backlog of Bank Reconciliation w/ training</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u="none" strike="noStrike">
                          <a:effectLst/>
                        </a:rPr>
                        <a:t>FS Director</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Tyler</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362673015"/>
                  </a:ext>
                </a:extLst>
              </a:tr>
              <a:tr h="398885">
                <a:tc>
                  <a:txBody>
                    <a:bodyPr/>
                    <a:lstStyle/>
                    <a:p>
                      <a:pPr algn="l" fontAlgn="b"/>
                      <a:r>
                        <a:rPr lang="en-US" sz="1400" u="none" strike="noStrike" dirty="0">
                          <a:effectLst/>
                        </a:rPr>
                        <a:t> </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&gt;</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gridSpan="4">
                  <a:txBody>
                    <a:bodyPr/>
                    <a:lstStyle/>
                    <a:p>
                      <a:pPr algn="l" fontAlgn="b"/>
                      <a:r>
                        <a:rPr lang="en-US" sz="1400" u="none" strike="noStrike">
                          <a:effectLst/>
                        </a:rPr>
                        <a:t>Review resources to improve travel advance metrics</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u="none" strike="noStrike">
                          <a:effectLst/>
                        </a:rPr>
                        <a:t>FS Director</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Tyler</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2870098993"/>
                  </a:ext>
                </a:extLst>
              </a:tr>
              <a:tr h="330407">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dirty="0">
                          <a:effectLst/>
                        </a:rPr>
                        <a:t>&gt;</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gridSpan="3">
                  <a:txBody>
                    <a:bodyPr/>
                    <a:lstStyle/>
                    <a:p>
                      <a:pPr algn="l" fontAlgn="b"/>
                      <a:r>
                        <a:rPr lang="en-US" sz="1400" u="none" strike="noStrike">
                          <a:effectLst/>
                        </a:rPr>
                        <a:t>Implement encumbrance policy</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SOF/FS Director</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GFOA/Graduate School</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99193537"/>
                  </a:ext>
                </a:extLst>
              </a:tr>
              <a:tr h="330407">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dirty="0">
                          <a:effectLst/>
                        </a:rPr>
                        <a:t>&gt;</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gridSpan="4">
                  <a:txBody>
                    <a:bodyPr/>
                    <a:lstStyle/>
                    <a:p>
                      <a:pPr algn="l" fontAlgn="b"/>
                      <a:r>
                        <a:rPr lang="en-US" sz="1400" u="none" strike="noStrike" dirty="0">
                          <a:effectLst/>
                        </a:rPr>
                        <a:t>Identify resources to implement GASB 87 &amp; 94</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u="none" strike="noStrike" dirty="0">
                          <a:effectLst/>
                        </a:rPr>
                        <a:t>Ryan</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dirty="0">
                          <a:effectLst/>
                        </a:rPr>
                        <a:t>Tyler</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dirty="0">
                          <a:effectLst/>
                        </a:rPr>
                        <a:t> </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2639552986"/>
                  </a:ext>
                </a:extLst>
              </a:tr>
              <a:tr h="494271">
                <a:tc gridSpan="3">
                  <a:txBody>
                    <a:bodyPr/>
                    <a:lstStyle/>
                    <a:p>
                      <a:pPr algn="r" fontAlgn="b"/>
                      <a:r>
                        <a:rPr lang="en-US" sz="1400" u="none" strike="noStrike" dirty="0">
                          <a:effectLst/>
                        </a:rPr>
                        <a:t>FOCUS AREA for improvement:</a:t>
                      </a:r>
                      <a:br>
                        <a:rPr lang="en-US" sz="1400" u="none" strike="noStrike" dirty="0">
                          <a:effectLst/>
                        </a:rPr>
                      </a:br>
                      <a:r>
                        <a:rPr lang="en-US" sz="1400" u="none" strike="noStrike" dirty="0">
                          <a:effectLst/>
                        </a:rPr>
                        <a:t># 3 of 3</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400" u="none" strike="noStrike">
                          <a:effectLst/>
                        </a:rPr>
                        <a:t>Audit Improvement</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400" u="none" strike="noStrike" dirty="0">
                          <a:effectLst/>
                        </a:rPr>
                        <a:t>Responsible</a:t>
                      </a:r>
                      <a:br>
                        <a:rPr lang="en-US" sz="1400" u="none" strike="noStrike" dirty="0">
                          <a:effectLst/>
                        </a:rPr>
                      </a:br>
                      <a:r>
                        <a:rPr lang="en-US" sz="1400" u="none" strike="noStrike" dirty="0">
                          <a:effectLst/>
                        </a:rPr>
                        <a:t>Parties</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ctr" fontAlgn="b"/>
                      <a:r>
                        <a:rPr lang="en-US" sz="1400" u="none" strike="noStrike" dirty="0">
                          <a:effectLst/>
                        </a:rPr>
                        <a:t>Financial &amp;</a:t>
                      </a:r>
                      <a:br>
                        <a:rPr lang="en-US" sz="1400" u="none" strike="noStrike" dirty="0">
                          <a:effectLst/>
                        </a:rPr>
                      </a:br>
                      <a:r>
                        <a:rPr lang="en-US" sz="1400" u="none" strike="noStrike" dirty="0">
                          <a:effectLst/>
                        </a:rPr>
                        <a:t>Technical</a:t>
                      </a:r>
                      <a:br>
                        <a:rPr lang="en-US" sz="1400" u="none" strike="noStrike" dirty="0">
                          <a:effectLst/>
                        </a:rPr>
                      </a:br>
                      <a:r>
                        <a:rPr lang="en-US" sz="1400" u="none" strike="noStrike" dirty="0">
                          <a:effectLst/>
                        </a:rPr>
                        <a:t>Support ($)</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ctr" fontAlgn="b"/>
                      <a:r>
                        <a:rPr lang="en-US" sz="1400" u="none" strike="noStrike">
                          <a:effectLst/>
                        </a:rPr>
                        <a:t>Timeframe</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1901379191"/>
                  </a:ext>
                </a:extLst>
              </a:tr>
              <a:tr h="333832">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Key Tasks:</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&gt;</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gridSpan="4">
                  <a:txBody>
                    <a:bodyPr/>
                    <a:lstStyle/>
                    <a:p>
                      <a:pPr algn="l" fontAlgn="b"/>
                      <a:r>
                        <a:rPr lang="en-US" sz="1400" u="none" strike="noStrike">
                          <a:effectLst/>
                        </a:rPr>
                        <a:t>Initiate Audit committee (Steering &amp; working) mtgs</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u="none" strike="noStrike">
                          <a:effectLst/>
                        </a:rPr>
                        <a:t>Ryan</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r" fontAlgn="b"/>
                      <a:r>
                        <a:rPr lang="en-US" sz="1400" u="none" strike="noStrike">
                          <a:effectLst/>
                        </a:rPr>
                        <a:t>Mar-23</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3653964623"/>
                  </a:ext>
                </a:extLst>
              </a:tr>
              <a:tr h="166543">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&gt;</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gridSpan="3">
                  <a:txBody>
                    <a:bodyPr/>
                    <a:lstStyle/>
                    <a:p>
                      <a:pPr algn="l" fontAlgn="b"/>
                      <a:r>
                        <a:rPr lang="en-US" sz="1400" u="none" strike="noStrike">
                          <a:effectLst/>
                        </a:rPr>
                        <a:t>Draft OIA Resource Request</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Ryan</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OIA</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r" fontAlgn="b"/>
                      <a:r>
                        <a:rPr lang="en-US" sz="1400" u="none" strike="noStrike">
                          <a:effectLst/>
                        </a:rPr>
                        <a:t>Mar-23</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1130957971"/>
                  </a:ext>
                </a:extLst>
              </a:tr>
              <a:tr h="359292">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&gt;</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gridSpan="4">
                  <a:txBody>
                    <a:bodyPr/>
                    <a:lstStyle/>
                    <a:p>
                      <a:pPr algn="l" fontAlgn="b"/>
                      <a:r>
                        <a:rPr lang="en-US" sz="1400" u="none" strike="noStrike">
                          <a:effectLst/>
                        </a:rPr>
                        <a:t>Complete FMIS audit schedule configuration</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u="none" strike="noStrike">
                          <a:effectLst/>
                        </a:rPr>
                        <a:t>Shalee</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Tyler</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r" fontAlgn="b"/>
                      <a:r>
                        <a:rPr lang="en-US" sz="1400" u="none" strike="noStrike">
                          <a:effectLst/>
                        </a:rPr>
                        <a:t>Apr-23</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3902459661"/>
                  </a:ext>
                </a:extLst>
              </a:tr>
              <a:tr h="537482">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&gt;</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gridSpan="3">
                  <a:txBody>
                    <a:bodyPr/>
                    <a:lstStyle/>
                    <a:p>
                      <a:pPr algn="l" fontAlgn="b"/>
                      <a:r>
                        <a:rPr lang="en-US" sz="1400" u="none" strike="noStrike" dirty="0">
                          <a:effectLst/>
                        </a:rPr>
                        <a:t>Verification of carry-over balances</a:t>
                      </a:r>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Ryan&amp;Agnes</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r>
                        <a:rPr lang="en-US" sz="1400" u="none" strike="noStrike">
                          <a:effectLst/>
                        </a:rPr>
                        <a:t>OIA, Tyler</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r" fontAlgn="b"/>
                      <a:r>
                        <a:rPr lang="en-US" sz="1400" u="none" strike="noStrike">
                          <a:effectLst/>
                        </a:rPr>
                        <a:t>May-23</a:t>
                      </a:r>
                      <a:endParaRPr lang="en-US" sz="1400" b="0" i="0" u="none" strike="noStrike">
                        <a:solidFill>
                          <a:srgbClr val="000000"/>
                        </a:solidFill>
                        <a:effectLst/>
                        <a:latin typeface="Bierstadt" panose="020B0004020202020204" pitchFamily="34" charset="0"/>
                      </a:endParaRPr>
                    </a:p>
                  </a:txBody>
                  <a:tcPr marL="3488" marR="3488" marT="3488" marB="0" anchor="b">
                    <a:solidFill>
                      <a:schemeClr val="bg1"/>
                    </a:solidFill>
                  </a:tcPr>
                </a:tc>
                <a:tc>
                  <a:txBody>
                    <a:bodyPr/>
                    <a:lstStyle/>
                    <a:p>
                      <a:pPr algn="l" fontAlgn="b"/>
                      <a:endParaRPr lang="en-US" sz="1400" b="0" i="0" u="none" strike="noStrike" dirty="0">
                        <a:solidFill>
                          <a:srgbClr val="000000"/>
                        </a:solidFill>
                        <a:effectLst/>
                        <a:latin typeface="Bierstadt" panose="020B0004020202020204" pitchFamily="34" charset="0"/>
                      </a:endParaRPr>
                    </a:p>
                  </a:txBody>
                  <a:tcPr marL="3488" marR="3488" marT="3488" marB="0" anchor="b">
                    <a:solidFill>
                      <a:schemeClr val="bg1"/>
                    </a:solidFill>
                  </a:tcPr>
                </a:tc>
                <a:extLst>
                  <a:ext uri="{0D108BD9-81ED-4DB2-BD59-A6C34878D82A}">
                    <a16:rowId xmlns:a16="http://schemas.microsoft.com/office/drawing/2014/main" val="1151518087"/>
                  </a:ext>
                </a:extLst>
              </a:tr>
            </a:tbl>
          </a:graphicData>
        </a:graphic>
      </p:graphicFrame>
    </p:spTree>
    <p:extLst>
      <p:ext uri="{BB962C8B-B14F-4D97-AF65-F5344CB8AC3E}">
        <p14:creationId xmlns:p14="http://schemas.microsoft.com/office/powerpoint/2010/main" val="331157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09B41B-C1F3-5DF8-FC88-C3549838BEA7}"/>
              </a:ext>
            </a:extLst>
          </p:cNvPr>
          <p:cNvSpPr>
            <a:spLocks noGrp="1"/>
          </p:cNvSpPr>
          <p:nvPr>
            <p:ph type="sldNum" sz="quarter" idx="10"/>
          </p:nvPr>
        </p:nvSpPr>
        <p:spPr/>
        <p:txBody>
          <a:bodyPr/>
          <a:lstStyle/>
          <a:p>
            <a:fld id="{0A39F794-7202-4E3A-AED8-2497AE0D328A}" type="slidenum">
              <a:rPr lang="en-US" smtClean="0"/>
              <a:pPr/>
              <a:t>11</a:t>
            </a:fld>
            <a:endParaRPr lang="en-US" dirty="0"/>
          </a:p>
        </p:txBody>
      </p:sp>
      <p:graphicFrame>
        <p:nvGraphicFramePr>
          <p:cNvPr id="3" name="Table 2">
            <a:extLst>
              <a:ext uri="{FF2B5EF4-FFF2-40B4-BE49-F238E27FC236}">
                <a16:creationId xmlns:a16="http://schemas.microsoft.com/office/drawing/2014/main" id="{86570506-1B85-4DAE-DE65-1DFE14B27CDC}"/>
              </a:ext>
            </a:extLst>
          </p:cNvPr>
          <p:cNvGraphicFramePr>
            <a:graphicFrameLocks noGrp="1"/>
          </p:cNvGraphicFramePr>
          <p:nvPr>
            <p:extLst>
              <p:ext uri="{D42A27DB-BD31-4B8C-83A1-F6EECF244321}">
                <p14:modId xmlns:p14="http://schemas.microsoft.com/office/powerpoint/2010/main" val="4216774118"/>
              </p:ext>
            </p:extLst>
          </p:nvPr>
        </p:nvGraphicFramePr>
        <p:xfrm>
          <a:off x="0" y="0"/>
          <a:ext cx="12192002" cy="10484075"/>
        </p:xfrm>
        <a:graphic>
          <a:graphicData uri="http://schemas.openxmlformats.org/drawingml/2006/table">
            <a:tbl>
              <a:tblPr>
                <a:tableStyleId>{5C22544A-7EE6-4342-B048-85BDC9FD1C3A}</a:tableStyleId>
              </a:tblPr>
              <a:tblGrid>
                <a:gridCol w="359402">
                  <a:extLst>
                    <a:ext uri="{9D8B030D-6E8A-4147-A177-3AD203B41FA5}">
                      <a16:colId xmlns:a16="http://schemas.microsoft.com/office/drawing/2014/main" val="620774880"/>
                    </a:ext>
                  </a:extLst>
                </a:gridCol>
                <a:gridCol w="1575836">
                  <a:extLst>
                    <a:ext uri="{9D8B030D-6E8A-4147-A177-3AD203B41FA5}">
                      <a16:colId xmlns:a16="http://schemas.microsoft.com/office/drawing/2014/main" val="3454654210"/>
                    </a:ext>
                  </a:extLst>
                </a:gridCol>
                <a:gridCol w="207348">
                  <a:extLst>
                    <a:ext uri="{9D8B030D-6E8A-4147-A177-3AD203B41FA5}">
                      <a16:colId xmlns:a16="http://schemas.microsoft.com/office/drawing/2014/main" val="311053016"/>
                    </a:ext>
                  </a:extLst>
                </a:gridCol>
                <a:gridCol w="898504">
                  <a:extLst>
                    <a:ext uri="{9D8B030D-6E8A-4147-A177-3AD203B41FA5}">
                      <a16:colId xmlns:a16="http://schemas.microsoft.com/office/drawing/2014/main" val="2301418713"/>
                    </a:ext>
                  </a:extLst>
                </a:gridCol>
                <a:gridCol w="898504">
                  <a:extLst>
                    <a:ext uri="{9D8B030D-6E8A-4147-A177-3AD203B41FA5}">
                      <a16:colId xmlns:a16="http://schemas.microsoft.com/office/drawing/2014/main" val="2102885394"/>
                    </a:ext>
                  </a:extLst>
                </a:gridCol>
                <a:gridCol w="642775">
                  <a:extLst>
                    <a:ext uri="{9D8B030D-6E8A-4147-A177-3AD203B41FA5}">
                      <a16:colId xmlns:a16="http://schemas.microsoft.com/office/drawing/2014/main" val="4260543586"/>
                    </a:ext>
                  </a:extLst>
                </a:gridCol>
                <a:gridCol w="877770">
                  <a:extLst>
                    <a:ext uri="{9D8B030D-6E8A-4147-A177-3AD203B41FA5}">
                      <a16:colId xmlns:a16="http://schemas.microsoft.com/office/drawing/2014/main" val="1178668473"/>
                    </a:ext>
                  </a:extLst>
                </a:gridCol>
                <a:gridCol w="3483428">
                  <a:extLst>
                    <a:ext uri="{9D8B030D-6E8A-4147-A177-3AD203B41FA5}">
                      <a16:colId xmlns:a16="http://schemas.microsoft.com/office/drawing/2014/main" val="2011173938"/>
                    </a:ext>
                  </a:extLst>
                </a:gridCol>
                <a:gridCol w="1824653">
                  <a:extLst>
                    <a:ext uri="{9D8B030D-6E8A-4147-A177-3AD203B41FA5}">
                      <a16:colId xmlns:a16="http://schemas.microsoft.com/office/drawing/2014/main" val="332131035"/>
                    </a:ext>
                  </a:extLst>
                </a:gridCol>
                <a:gridCol w="1423782">
                  <a:extLst>
                    <a:ext uri="{9D8B030D-6E8A-4147-A177-3AD203B41FA5}">
                      <a16:colId xmlns:a16="http://schemas.microsoft.com/office/drawing/2014/main" val="1070260911"/>
                    </a:ext>
                  </a:extLst>
                </a:gridCol>
              </a:tblGrid>
              <a:tr h="207087">
                <a:tc>
                  <a:txBody>
                    <a:bodyPr/>
                    <a:lstStyle/>
                    <a:p>
                      <a:pPr algn="l" fontAlgn="b"/>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3">
                  <a:txBody>
                    <a:bodyPr/>
                    <a:lstStyle/>
                    <a:p>
                      <a:pPr algn="ctr" fontAlgn="b"/>
                      <a:r>
                        <a:rPr lang="en-US" sz="1200" u="none" strike="noStrike" dirty="0">
                          <a:effectLst/>
                        </a:rPr>
                        <a:t>IGFOA ACTION PLAN</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422160091"/>
                  </a:ext>
                </a:extLst>
              </a:tr>
              <a:tr h="410420">
                <a:tc gridSpan="2">
                  <a:txBody>
                    <a:bodyPr/>
                    <a:lstStyle/>
                    <a:p>
                      <a:pPr algn="l" fontAlgn="b"/>
                      <a:r>
                        <a:rPr lang="en-US" sz="1200" u="none" strike="noStrike" dirty="0">
                          <a:effectLst/>
                          <a:highlight>
                            <a:srgbClr val="FFFF00"/>
                          </a:highlight>
                        </a:rPr>
                        <a:t>Jurisdiction:  Guam</a:t>
                      </a:r>
                      <a:endParaRPr lang="en-US" sz="1200" b="0" i="0" u="none" strike="noStrike" dirty="0">
                        <a:solidFill>
                          <a:srgbClr val="000000"/>
                        </a:solidFill>
                        <a:effectLst/>
                        <a:highlight>
                          <a:srgbClr val="FFFF00"/>
                        </a:highligh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3">
                  <a:txBody>
                    <a:bodyPr/>
                    <a:lstStyle/>
                    <a:p>
                      <a:pPr algn="ctr" fontAlgn="b"/>
                      <a:r>
                        <a:rPr lang="en-US" sz="1200" u="none" strike="noStrike" dirty="0">
                          <a:effectLst/>
                        </a:rPr>
                        <a:t>February 2023 (Honolulu) - May 2023 (Portland, OR)</a:t>
                      </a:r>
                      <a:endParaRPr lang="en-US" sz="1200" b="1" i="0" u="none" strike="noStrike" dirty="0">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a:effectLst/>
                        </a:rPr>
                        <a:t>Page 1 of 1</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748426842"/>
                  </a:ext>
                </a:extLst>
              </a:tr>
              <a:tr h="410420">
                <a:tc>
                  <a:txBody>
                    <a:bodyPr/>
                    <a:lstStyle/>
                    <a:p>
                      <a:pPr algn="l" fontAlgn="b"/>
                      <a:r>
                        <a:rPr lang="en-US" sz="600" u="none" strike="noStrike">
                          <a:effectLst/>
                        </a:rPr>
                        <a:t>POC:</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Krystyna Llagan</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a:effectLst/>
                        </a:rPr>
                        <a:t>Draft Date:    2/15/23</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3290040157"/>
                  </a:ext>
                </a:extLst>
              </a:tr>
              <a:tr h="207087">
                <a:tc>
                  <a:txBody>
                    <a:bodyPr/>
                    <a:lstStyle/>
                    <a:p>
                      <a:pPr algn="l" fontAlgn="b"/>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1636363700"/>
                  </a:ext>
                </a:extLst>
              </a:tr>
              <a:tr h="613751">
                <a:tc gridSpan="3">
                  <a:txBody>
                    <a:bodyPr/>
                    <a:lstStyle/>
                    <a:p>
                      <a:pPr algn="r" fontAlgn="b"/>
                      <a:r>
                        <a:rPr lang="en-US" sz="1200" u="none" strike="noStrike">
                          <a:effectLst/>
                        </a:rPr>
                        <a:t>FOCUS AREA for improvement:</a:t>
                      </a:r>
                      <a:br>
                        <a:rPr lang="en-US" sz="1200" u="none" strike="noStrike">
                          <a:effectLst/>
                        </a:rPr>
                      </a:br>
                      <a:r>
                        <a:rPr lang="en-US" sz="1200" u="none" strike="noStrike">
                          <a:effectLst/>
                        </a:rPr>
                        <a:t># 1 of 5</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ctr"/>
                      <a:r>
                        <a:rPr lang="en-US" sz="1200" u="none" strike="noStrike">
                          <a:effectLst/>
                        </a:rPr>
                        <a:t>Accounting Department Structure</a:t>
                      </a:r>
                      <a:endParaRPr lang="en-US" sz="1200" b="0" i="0" u="none" strike="noStrike">
                        <a:solidFill>
                          <a:srgbClr val="000000"/>
                        </a:solidFill>
                        <a:effectLst/>
                        <a:latin typeface="Calibri" panose="020F0502020204030204" pitchFamily="34" charset="0"/>
                      </a:endParaRPr>
                    </a:p>
                  </a:txBody>
                  <a:tcPr marL="3377" marR="3377" marT="3377"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dirty="0">
                          <a:effectLst/>
                        </a:rPr>
                        <a:t>Responsible</a:t>
                      </a:r>
                      <a:br>
                        <a:rPr lang="en-US" sz="1200" u="none" strike="noStrike" dirty="0">
                          <a:effectLst/>
                        </a:rPr>
                      </a:br>
                      <a:r>
                        <a:rPr lang="en-US" sz="1200" u="none" strike="noStrike" dirty="0">
                          <a:effectLst/>
                        </a:rPr>
                        <a:t>Parties</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ctr" fontAlgn="b"/>
                      <a:r>
                        <a:rPr lang="en-US" sz="1200" u="none" strike="noStrike">
                          <a:effectLst/>
                        </a:rPr>
                        <a:t>Financial &amp;</a:t>
                      </a:r>
                      <a:br>
                        <a:rPr lang="en-US" sz="1200" u="none" strike="noStrike">
                          <a:effectLst/>
                        </a:rPr>
                      </a:br>
                      <a:r>
                        <a:rPr lang="en-US" sz="1200" u="none" strike="noStrike">
                          <a:effectLst/>
                        </a:rPr>
                        <a:t>Technical</a:t>
                      </a:r>
                      <a:br>
                        <a:rPr lang="en-US" sz="1200" u="none" strike="noStrike">
                          <a:effectLst/>
                        </a:rPr>
                      </a:br>
                      <a:r>
                        <a:rPr lang="en-US" sz="1200" u="none" strike="noStrike">
                          <a:effectLst/>
                        </a:rPr>
                        <a:t>Support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109231915"/>
                  </a:ext>
                </a:extLst>
              </a:tr>
              <a:tr h="817084">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Key Tasks: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Restructure sections (i.e. renaming appropriation to accounts payable, creating a local section)</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Management (Director, Goody, and Grace)</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dirty="0">
                          <a:effectLst/>
                        </a:rPr>
                        <a:t>May-23</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737728740"/>
                  </a:ext>
                </a:extLst>
              </a:tr>
              <a:tr h="410420">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Rotation of employees and offer training</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rPr>
                        <a:t>Management (Goody and Grace)</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a:effectLst/>
                        </a:rPr>
                        <a:t>May-23</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1185324966"/>
                  </a:ext>
                </a:extLst>
              </a:tr>
              <a:tr h="207087">
                <a:tc>
                  <a:txBody>
                    <a:bodyPr/>
                    <a:lstStyle/>
                    <a:p>
                      <a:pPr algn="l" fontAlgn="b"/>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1336144604"/>
                  </a:ext>
                </a:extLst>
              </a:tr>
              <a:tr h="613751">
                <a:tc gridSpan="3">
                  <a:txBody>
                    <a:bodyPr/>
                    <a:lstStyle/>
                    <a:p>
                      <a:pPr algn="r" fontAlgn="b"/>
                      <a:r>
                        <a:rPr lang="en-US" sz="1200" u="none" strike="noStrike">
                          <a:effectLst/>
                        </a:rPr>
                        <a:t>FOCUS AREA for improvement:</a:t>
                      </a:r>
                      <a:br>
                        <a:rPr lang="en-US" sz="1200" u="none" strike="noStrike">
                          <a:effectLst/>
                        </a:rPr>
                      </a:br>
                      <a:r>
                        <a:rPr lang="en-US" sz="1200" u="none" strike="noStrike">
                          <a:effectLst/>
                        </a:rPr>
                        <a:t>#  2 of 5</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ctr"/>
                      <a:r>
                        <a:rPr lang="en-US" sz="1200" u="none" strike="noStrike">
                          <a:effectLst/>
                        </a:rPr>
                        <a:t>General Ledger</a:t>
                      </a:r>
                      <a:endParaRPr lang="en-US" sz="1200" b="0" i="0" u="none" strike="noStrike">
                        <a:solidFill>
                          <a:srgbClr val="000000"/>
                        </a:solidFill>
                        <a:effectLst/>
                        <a:latin typeface="Calibri" panose="020F0502020204030204" pitchFamily="34" charset="0"/>
                      </a:endParaRPr>
                    </a:p>
                  </a:txBody>
                  <a:tcPr marL="3377" marR="3377" marT="3377"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dirty="0">
                          <a:effectLst/>
                        </a:rPr>
                        <a:t>Responsible</a:t>
                      </a:r>
                      <a:br>
                        <a:rPr lang="en-US" sz="1200" u="none" strike="noStrike" dirty="0">
                          <a:effectLst/>
                        </a:rPr>
                      </a:br>
                      <a:r>
                        <a:rPr lang="en-US" sz="1200" u="none" strike="noStrike" dirty="0">
                          <a:effectLst/>
                        </a:rPr>
                        <a:t>Parties</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ctr" fontAlgn="b"/>
                      <a:r>
                        <a:rPr lang="en-US" sz="1200" u="none" strike="noStrike">
                          <a:effectLst/>
                        </a:rPr>
                        <a:t>Financial &amp;</a:t>
                      </a:r>
                      <a:br>
                        <a:rPr lang="en-US" sz="1200" u="none" strike="noStrike">
                          <a:effectLst/>
                        </a:rPr>
                      </a:br>
                      <a:r>
                        <a:rPr lang="en-US" sz="1200" u="none" strike="noStrike">
                          <a:effectLst/>
                        </a:rPr>
                        <a:t>Technical</a:t>
                      </a:r>
                      <a:br>
                        <a:rPr lang="en-US" sz="1200" u="none" strike="noStrike">
                          <a:effectLst/>
                        </a:rPr>
                      </a:br>
                      <a:r>
                        <a:rPr lang="en-US" sz="1200" u="none" strike="noStrike">
                          <a:effectLst/>
                        </a:rPr>
                        <a:t>Support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1150681520"/>
                  </a:ext>
                </a:extLst>
              </a:tr>
              <a:tr h="410420">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Key Tasks: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Elimiate old GL balances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Helen Legaspi</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dirty="0">
                          <a:effectLst/>
                        </a:rPr>
                        <a:t>                                              -   </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a:effectLst/>
                        </a:rPr>
                        <a:t>Feb-23</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21333475"/>
                  </a:ext>
                </a:extLst>
              </a:tr>
              <a:tr h="410420">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Collections (Bounce Checks/Overpayments)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Helen Legaspi</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a:effectLst/>
                        </a:rPr>
                        <a:t>Apr-23</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921789799"/>
                  </a:ext>
                </a:extLst>
              </a:tr>
              <a:tr h="207087">
                <a:tc>
                  <a:txBody>
                    <a:bodyPr/>
                    <a:lstStyle/>
                    <a:p>
                      <a:pPr algn="l" fontAlgn="b"/>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324545697"/>
                  </a:ext>
                </a:extLst>
              </a:tr>
              <a:tr h="613751">
                <a:tc gridSpan="3">
                  <a:txBody>
                    <a:bodyPr/>
                    <a:lstStyle/>
                    <a:p>
                      <a:pPr algn="r" fontAlgn="b"/>
                      <a:r>
                        <a:rPr lang="en-US" sz="1200" u="none" strike="noStrike">
                          <a:effectLst/>
                        </a:rPr>
                        <a:t>FOCUS AREA for improvement:</a:t>
                      </a:r>
                      <a:br>
                        <a:rPr lang="en-US" sz="1200" u="none" strike="noStrike">
                          <a:effectLst/>
                        </a:rPr>
                      </a:br>
                      <a:r>
                        <a:rPr lang="en-US" sz="1200" u="none" strike="noStrike">
                          <a:effectLst/>
                        </a:rPr>
                        <a:t># 3 of 5</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ctr"/>
                      <a:r>
                        <a:rPr lang="en-US" sz="1200" u="none" strike="noStrike">
                          <a:effectLst/>
                        </a:rPr>
                        <a:t>Federal/Accounts Payable</a:t>
                      </a:r>
                      <a:endParaRPr lang="en-US" sz="1200" b="0" i="0" u="none" strike="noStrike">
                        <a:solidFill>
                          <a:srgbClr val="000000"/>
                        </a:solidFill>
                        <a:effectLst/>
                        <a:latin typeface="Calibri" panose="020F0502020204030204" pitchFamily="34" charset="0"/>
                      </a:endParaRPr>
                    </a:p>
                  </a:txBody>
                  <a:tcPr marL="3377" marR="3377" marT="3377"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a:effectLst/>
                        </a:rPr>
                        <a:t>Responsible</a:t>
                      </a:r>
                      <a:br>
                        <a:rPr lang="en-US" sz="1200" u="none" strike="noStrike">
                          <a:effectLst/>
                        </a:rPr>
                      </a:br>
                      <a:r>
                        <a:rPr lang="en-US" sz="1200" u="none" strike="noStrike">
                          <a:effectLst/>
                        </a:rPr>
                        <a:t>Parties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ctr" fontAlgn="b"/>
                      <a:r>
                        <a:rPr lang="en-US" sz="1200" u="none" strike="noStrike" dirty="0">
                          <a:effectLst/>
                        </a:rPr>
                        <a:t>Financial &amp;</a:t>
                      </a:r>
                      <a:br>
                        <a:rPr lang="en-US" sz="1200" u="none" strike="noStrike" dirty="0">
                          <a:effectLst/>
                        </a:rPr>
                      </a:br>
                      <a:r>
                        <a:rPr lang="en-US" sz="1200" u="none" strike="noStrike" dirty="0">
                          <a:effectLst/>
                        </a:rPr>
                        <a:t>Technical</a:t>
                      </a:r>
                      <a:br>
                        <a:rPr lang="en-US" sz="1200" u="none" strike="noStrike" dirty="0">
                          <a:effectLst/>
                        </a:rPr>
                      </a:br>
                      <a:r>
                        <a:rPr lang="en-US" sz="1200" u="none" strike="noStrike" dirty="0">
                          <a:effectLst/>
                        </a:rPr>
                        <a:t>Support ($)</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809745049"/>
                  </a:ext>
                </a:extLst>
              </a:tr>
              <a:tr h="412700">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Key Tasks: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Invoices (meet with agency heads in regards to submission)</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Management (Director, Goody, Grace, Krystyna)</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dirty="0">
                          <a:effectLst/>
                        </a:rPr>
                        <a:t>Apr-23</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1124758562"/>
                  </a:ext>
                </a:extLst>
              </a:tr>
              <a:tr h="244453">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Timely Payments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Mike/Krystyna</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a:effectLst/>
                        </a:rPr>
                        <a:t>Apr-23</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1878899291"/>
                  </a:ext>
                </a:extLst>
              </a:tr>
              <a:tr h="206845">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Vendor payments (Ck or ACH)</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Krystyna</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dirty="0">
                          <a:effectLst/>
                        </a:rPr>
                        <a:t>May-23</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284894473"/>
                  </a:ext>
                </a:extLst>
              </a:tr>
              <a:tr h="189598">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Cost allocation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Management (Director, Goody, Grace, Krystyna)</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a:effectLst/>
                        </a:rPr>
                        <a:t>Apr-23</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454254008"/>
                  </a:ext>
                </a:extLst>
              </a:tr>
              <a:tr h="207087">
                <a:tc>
                  <a:txBody>
                    <a:bodyPr/>
                    <a:lstStyle/>
                    <a:p>
                      <a:pPr algn="l" fontAlgn="b"/>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1817794138"/>
                  </a:ext>
                </a:extLst>
              </a:tr>
              <a:tr h="613751">
                <a:tc gridSpan="3">
                  <a:txBody>
                    <a:bodyPr/>
                    <a:lstStyle/>
                    <a:p>
                      <a:pPr algn="r" fontAlgn="b"/>
                      <a:r>
                        <a:rPr lang="en-US" sz="1200" u="none" strike="noStrike">
                          <a:effectLst/>
                        </a:rPr>
                        <a:t>FOCUS AREA for improvement:</a:t>
                      </a:r>
                      <a:br>
                        <a:rPr lang="en-US" sz="1200" u="none" strike="noStrike">
                          <a:effectLst/>
                        </a:rPr>
                      </a:br>
                      <a:r>
                        <a:rPr lang="en-US" sz="1200" u="none" strike="noStrike">
                          <a:effectLst/>
                        </a:rPr>
                        <a:t># 4 of 5</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ctr"/>
                      <a:r>
                        <a:rPr lang="en-US" sz="1200" u="none" strike="noStrike">
                          <a:effectLst/>
                        </a:rPr>
                        <a:t>FMIS</a:t>
                      </a:r>
                      <a:endParaRPr lang="en-US" sz="1200" b="0" i="0" u="none" strike="noStrike">
                        <a:solidFill>
                          <a:srgbClr val="000000"/>
                        </a:solidFill>
                        <a:effectLst/>
                        <a:latin typeface="Calibri" panose="020F0502020204030204" pitchFamily="34" charset="0"/>
                      </a:endParaRPr>
                    </a:p>
                  </a:txBody>
                  <a:tcPr marL="3377" marR="3377" marT="3377"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a:effectLst/>
                        </a:rPr>
                        <a:t>Responsible</a:t>
                      </a:r>
                      <a:br>
                        <a:rPr lang="en-US" sz="1200" u="none" strike="noStrike">
                          <a:effectLst/>
                        </a:rPr>
                      </a:br>
                      <a:r>
                        <a:rPr lang="en-US" sz="1200" u="none" strike="noStrike">
                          <a:effectLst/>
                        </a:rPr>
                        <a:t>Parties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ctr" fontAlgn="b"/>
                      <a:r>
                        <a:rPr lang="en-US" sz="1200" u="none" strike="noStrike">
                          <a:effectLst/>
                        </a:rPr>
                        <a:t>Financial &amp;</a:t>
                      </a:r>
                      <a:br>
                        <a:rPr lang="en-US" sz="1200" u="none" strike="noStrike">
                          <a:effectLst/>
                        </a:rPr>
                      </a:br>
                      <a:r>
                        <a:rPr lang="en-US" sz="1200" u="none" strike="noStrike">
                          <a:effectLst/>
                        </a:rPr>
                        <a:t>Technical</a:t>
                      </a:r>
                      <a:br>
                        <a:rPr lang="en-US" sz="1200" u="none" strike="noStrike">
                          <a:effectLst/>
                        </a:rPr>
                      </a:br>
                      <a:r>
                        <a:rPr lang="en-US" sz="1200" u="none" strike="noStrike">
                          <a:effectLst/>
                        </a:rPr>
                        <a:t>Support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ctr" fontAlgn="b"/>
                      <a:r>
                        <a:rPr lang="en-US" sz="1200" u="none" strike="noStrike" dirty="0">
                          <a:effectLst/>
                        </a:rPr>
                        <a:t>Timeframe</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869984152"/>
                  </a:ext>
                </a:extLst>
              </a:tr>
              <a:tr h="410420">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Key Tasks: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Answer all questions provider by Performa</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Management (All Supervisors, Goody, Grace)</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a:effectLst/>
                        </a:rPr>
                        <a:t>Feb-23</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922933728"/>
                  </a:ext>
                </a:extLst>
              </a:tr>
              <a:tr h="375758">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Training/workshop with Performa</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Ken Borja/ Jenny Luces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dirty="0">
                          <a:effectLst/>
                        </a:rPr>
                        <a:t>FEBRUARY 2023 for next 5 years</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4169425473"/>
                  </a:ext>
                </a:extLst>
              </a:tr>
              <a:tr h="232580">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At least 2 modules up and live</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Ken Borja/ Jenny Luces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dirty="0">
                          <a:effectLst/>
                        </a:rPr>
                        <a:t>Dec-23</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596182000"/>
                  </a:ext>
                </a:extLst>
              </a:tr>
              <a:tr h="207087">
                <a:tc>
                  <a:txBody>
                    <a:bodyPr/>
                    <a:lstStyle/>
                    <a:p>
                      <a:pPr algn="l" fontAlgn="b"/>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975695732"/>
                  </a:ext>
                </a:extLst>
              </a:tr>
              <a:tr h="613751">
                <a:tc gridSpan="3">
                  <a:txBody>
                    <a:bodyPr/>
                    <a:lstStyle/>
                    <a:p>
                      <a:pPr algn="r" fontAlgn="b"/>
                      <a:r>
                        <a:rPr lang="en-US" sz="1200" u="none" strike="noStrike">
                          <a:effectLst/>
                        </a:rPr>
                        <a:t>FOCUS AREA for improvement:</a:t>
                      </a:r>
                      <a:br>
                        <a:rPr lang="en-US" sz="1200" u="none" strike="noStrike">
                          <a:effectLst/>
                        </a:rPr>
                      </a:br>
                      <a:r>
                        <a:rPr lang="en-US" sz="1200" u="none" strike="noStrike">
                          <a:effectLst/>
                        </a:rPr>
                        <a:t># 5 of 5</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ctr"/>
                      <a:r>
                        <a:rPr lang="en-US" sz="1200" u="none" strike="noStrike">
                          <a:effectLst/>
                        </a:rPr>
                        <a:t>Recruitment</a:t>
                      </a:r>
                      <a:endParaRPr lang="en-US" sz="1200" b="0" i="0" u="none" strike="noStrike">
                        <a:solidFill>
                          <a:srgbClr val="000000"/>
                        </a:solidFill>
                        <a:effectLst/>
                        <a:latin typeface="Calibri" panose="020F0502020204030204" pitchFamily="34" charset="0"/>
                      </a:endParaRPr>
                    </a:p>
                  </a:txBody>
                  <a:tcPr marL="3377" marR="3377" marT="3377"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a:effectLst/>
                        </a:rPr>
                        <a:t>Responsible</a:t>
                      </a:r>
                      <a:br>
                        <a:rPr lang="en-US" sz="1200" u="none" strike="noStrike">
                          <a:effectLst/>
                        </a:rPr>
                      </a:br>
                      <a:r>
                        <a:rPr lang="en-US" sz="1200" u="none" strike="noStrike">
                          <a:effectLst/>
                        </a:rPr>
                        <a:t>Parties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ctr" fontAlgn="b"/>
                      <a:r>
                        <a:rPr lang="en-US" sz="1200" u="none" strike="noStrike">
                          <a:effectLst/>
                        </a:rPr>
                        <a:t>Financial &amp;</a:t>
                      </a:r>
                      <a:br>
                        <a:rPr lang="en-US" sz="1200" u="none" strike="noStrike">
                          <a:effectLst/>
                        </a:rPr>
                      </a:br>
                      <a:r>
                        <a:rPr lang="en-US" sz="1200" u="none" strike="noStrike">
                          <a:effectLst/>
                        </a:rPr>
                        <a:t>Technical</a:t>
                      </a:r>
                      <a:br>
                        <a:rPr lang="en-US" sz="1200" u="none" strike="noStrike">
                          <a:effectLst/>
                        </a:rPr>
                      </a:br>
                      <a:r>
                        <a:rPr lang="en-US" sz="1200" u="none" strike="noStrike">
                          <a:effectLst/>
                        </a:rPr>
                        <a:t>Support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ctr" fontAlgn="b"/>
                      <a:r>
                        <a:rPr lang="en-US" sz="1200" u="none" strike="noStrike" dirty="0">
                          <a:effectLst/>
                        </a:rPr>
                        <a:t>Timeframe</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1634315474"/>
                  </a:ext>
                </a:extLst>
              </a:tr>
              <a:tr h="410420">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Key Tasks: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Job Fairs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HR (Shane Ngata)</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dirty="0">
                          <a:effectLst/>
                        </a:rPr>
                        <a:t>Mar-23</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311083160"/>
                  </a:ext>
                </a:extLst>
              </a:tr>
              <a:tr h="410420">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Internships</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HR</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dirty="0">
                          <a:effectLst/>
                        </a:rPr>
                        <a:t>Continuous</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6485565"/>
                  </a:ext>
                </a:extLst>
              </a:tr>
              <a:tr h="410420">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gridSpan="4">
                  <a:txBody>
                    <a:bodyPr/>
                    <a:lstStyle/>
                    <a:p>
                      <a:pPr algn="l" fontAlgn="b"/>
                      <a:r>
                        <a:rPr lang="en-US" sz="1200" u="none" strike="noStrike">
                          <a:effectLst/>
                        </a:rPr>
                        <a:t>Monthly Meetings with HR</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Management (Director, Goody, and Grace)</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l" fontAlgn="b"/>
                      <a:r>
                        <a:rPr lang="en-US" sz="1200" u="none" strike="noStrike">
                          <a:effectLst/>
                        </a:rPr>
                        <a:t>                                              -   </a:t>
                      </a:r>
                      <a:endParaRPr lang="en-US" sz="1200" b="0" i="0" u="none" strike="noStrike">
                        <a:solidFill>
                          <a:srgbClr val="000000"/>
                        </a:solidFill>
                        <a:effectLst/>
                        <a:latin typeface="Calibri" panose="020F0502020204030204" pitchFamily="34" charset="0"/>
                      </a:endParaRPr>
                    </a:p>
                  </a:txBody>
                  <a:tcPr marL="3377" marR="3377" marT="3377" marB="0" anchor="b">
                    <a:solidFill>
                      <a:schemeClr val="bg1"/>
                    </a:solidFill>
                  </a:tcPr>
                </a:tc>
                <a:tc>
                  <a:txBody>
                    <a:bodyPr/>
                    <a:lstStyle/>
                    <a:p>
                      <a:pPr algn="r" fontAlgn="b"/>
                      <a:r>
                        <a:rPr lang="en-US" sz="1200" u="none" strike="noStrike" dirty="0">
                          <a:effectLst/>
                        </a:rPr>
                        <a:t>Mar-23</a:t>
                      </a:r>
                      <a:endParaRPr lang="en-US" sz="1200" b="0" i="0" u="none" strike="noStrike" dirty="0">
                        <a:solidFill>
                          <a:srgbClr val="000000"/>
                        </a:solidFill>
                        <a:effectLst/>
                        <a:latin typeface="Calibri" panose="020F0502020204030204" pitchFamily="34" charset="0"/>
                      </a:endParaRPr>
                    </a:p>
                  </a:txBody>
                  <a:tcPr marL="3377" marR="3377" marT="3377" marB="0" anchor="b">
                    <a:solidFill>
                      <a:schemeClr val="bg1"/>
                    </a:solidFill>
                  </a:tcPr>
                </a:tc>
                <a:extLst>
                  <a:ext uri="{0D108BD9-81ED-4DB2-BD59-A6C34878D82A}">
                    <a16:rowId xmlns:a16="http://schemas.microsoft.com/office/drawing/2014/main" val="2236912637"/>
                  </a:ext>
                </a:extLst>
              </a:tr>
            </a:tbl>
          </a:graphicData>
        </a:graphic>
      </p:graphicFrame>
    </p:spTree>
    <p:extLst>
      <p:ext uri="{BB962C8B-B14F-4D97-AF65-F5344CB8AC3E}">
        <p14:creationId xmlns:p14="http://schemas.microsoft.com/office/powerpoint/2010/main" val="971616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7E04B1-2B87-3C25-83B4-BDF2B3ACB822}"/>
              </a:ext>
            </a:extLst>
          </p:cNvPr>
          <p:cNvSpPr>
            <a:spLocks noGrp="1"/>
          </p:cNvSpPr>
          <p:nvPr>
            <p:ph type="sldNum" sz="quarter" idx="10"/>
          </p:nvPr>
        </p:nvSpPr>
        <p:spPr/>
        <p:txBody>
          <a:bodyPr/>
          <a:lstStyle/>
          <a:p>
            <a:fld id="{0A39F794-7202-4E3A-AED8-2497AE0D328A}" type="slidenum">
              <a:rPr lang="en-US" smtClean="0"/>
              <a:pPr/>
              <a:t>12</a:t>
            </a:fld>
            <a:endParaRPr lang="en-US" dirty="0"/>
          </a:p>
        </p:txBody>
      </p:sp>
      <p:graphicFrame>
        <p:nvGraphicFramePr>
          <p:cNvPr id="3" name="Table 2">
            <a:extLst>
              <a:ext uri="{FF2B5EF4-FFF2-40B4-BE49-F238E27FC236}">
                <a16:creationId xmlns:a16="http://schemas.microsoft.com/office/drawing/2014/main" id="{AFCA686D-CDE6-A664-0C13-22463B0D32BD}"/>
              </a:ext>
            </a:extLst>
          </p:cNvPr>
          <p:cNvGraphicFramePr>
            <a:graphicFrameLocks noGrp="1"/>
          </p:cNvGraphicFramePr>
          <p:nvPr>
            <p:extLst>
              <p:ext uri="{D42A27DB-BD31-4B8C-83A1-F6EECF244321}">
                <p14:modId xmlns:p14="http://schemas.microsoft.com/office/powerpoint/2010/main" val="3075223020"/>
              </p:ext>
            </p:extLst>
          </p:nvPr>
        </p:nvGraphicFramePr>
        <p:xfrm>
          <a:off x="0" y="104253"/>
          <a:ext cx="12090400" cy="6594830"/>
        </p:xfrm>
        <a:graphic>
          <a:graphicData uri="http://schemas.openxmlformats.org/drawingml/2006/table">
            <a:tbl>
              <a:tblPr>
                <a:tableStyleId>{5C22544A-7EE6-4342-B048-85BDC9FD1C3A}</a:tableStyleId>
              </a:tblPr>
              <a:tblGrid>
                <a:gridCol w="323906">
                  <a:extLst>
                    <a:ext uri="{9D8B030D-6E8A-4147-A177-3AD203B41FA5}">
                      <a16:colId xmlns:a16="http://schemas.microsoft.com/office/drawing/2014/main" val="2328529526"/>
                    </a:ext>
                  </a:extLst>
                </a:gridCol>
                <a:gridCol w="1420201">
                  <a:extLst>
                    <a:ext uri="{9D8B030D-6E8A-4147-A177-3AD203B41FA5}">
                      <a16:colId xmlns:a16="http://schemas.microsoft.com/office/drawing/2014/main" val="858682909"/>
                    </a:ext>
                  </a:extLst>
                </a:gridCol>
                <a:gridCol w="186869">
                  <a:extLst>
                    <a:ext uri="{9D8B030D-6E8A-4147-A177-3AD203B41FA5}">
                      <a16:colId xmlns:a16="http://schemas.microsoft.com/office/drawing/2014/main" val="1504828725"/>
                    </a:ext>
                  </a:extLst>
                </a:gridCol>
                <a:gridCol w="809764">
                  <a:extLst>
                    <a:ext uri="{9D8B030D-6E8A-4147-A177-3AD203B41FA5}">
                      <a16:colId xmlns:a16="http://schemas.microsoft.com/office/drawing/2014/main" val="274507695"/>
                    </a:ext>
                  </a:extLst>
                </a:gridCol>
                <a:gridCol w="809764">
                  <a:extLst>
                    <a:ext uri="{9D8B030D-6E8A-4147-A177-3AD203B41FA5}">
                      <a16:colId xmlns:a16="http://schemas.microsoft.com/office/drawing/2014/main" val="159189678"/>
                    </a:ext>
                  </a:extLst>
                </a:gridCol>
                <a:gridCol w="585522">
                  <a:extLst>
                    <a:ext uri="{9D8B030D-6E8A-4147-A177-3AD203B41FA5}">
                      <a16:colId xmlns:a16="http://schemas.microsoft.com/office/drawing/2014/main" val="1674047280"/>
                    </a:ext>
                  </a:extLst>
                </a:gridCol>
                <a:gridCol w="1289393">
                  <a:extLst>
                    <a:ext uri="{9D8B030D-6E8A-4147-A177-3AD203B41FA5}">
                      <a16:colId xmlns:a16="http://schemas.microsoft.com/office/drawing/2014/main" val="1050931022"/>
                    </a:ext>
                  </a:extLst>
                </a:gridCol>
                <a:gridCol w="4098651">
                  <a:extLst>
                    <a:ext uri="{9D8B030D-6E8A-4147-A177-3AD203B41FA5}">
                      <a16:colId xmlns:a16="http://schemas.microsoft.com/office/drawing/2014/main" val="3189712082"/>
                    </a:ext>
                  </a:extLst>
                </a:gridCol>
                <a:gridCol w="1283165">
                  <a:extLst>
                    <a:ext uri="{9D8B030D-6E8A-4147-A177-3AD203B41FA5}">
                      <a16:colId xmlns:a16="http://schemas.microsoft.com/office/drawing/2014/main" val="1623166759"/>
                    </a:ext>
                  </a:extLst>
                </a:gridCol>
                <a:gridCol w="1283165">
                  <a:extLst>
                    <a:ext uri="{9D8B030D-6E8A-4147-A177-3AD203B41FA5}">
                      <a16:colId xmlns:a16="http://schemas.microsoft.com/office/drawing/2014/main" val="4077390633"/>
                    </a:ext>
                  </a:extLst>
                </a:gridCol>
              </a:tblGrid>
              <a:tr h="271277">
                <a:tc>
                  <a:txBody>
                    <a:bodyPr/>
                    <a:lstStyle/>
                    <a:p>
                      <a:pPr algn="l" fontAlgn="b"/>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gridSpan="3">
                  <a:txBody>
                    <a:bodyPr/>
                    <a:lstStyle/>
                    <a:p>
                      <a:pPr algn="ctr" fontAlgn="b"/>
                      <a:r>
                        <a:rPr lang="en-US" sz="1200" u="none" strike="noStrike" dirty="0">
                          <a:effectLst/>
                        </a:rPr>
                        <a:t>IGFOA ACTION PLAN</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1592596909"/>
                  </a:ext>
                </a:extLst>
              </a:tr>
              <a:tr h="679105">
                <a:tc gridSpan="4">
                  <a:txBody>
                    <a:bodyPr/>
                    <a:lstStyle/>
                    <a:p>
                      <a:pPr algn="l" fontAlgn="b"/>
                      <a:r>
                        <a:rPr lang="en-US" sz="1200" u="none" strike="noStrike" dirty="0">
                          <a:effectLst/>
                          <a:highlight>
                            <a:srgbClr val="FFFF00"/>
                          </a:highlight>
                        </a:rPr>
                        <a:t>Jurisdiction:  ____</a:t>
                      </a:r>
                      <a:r>
                        <a:rPr lang="en-US" sz="1200" u="sng" strike="noStrike" dirty="0">
                          <a:effectLst/>
                          <a:highlight>
                            <a:srgbClr val="FFFF00"/>
                          </a:highlight>
                        </a:rPr>
                        <a:t>POHNPEI</a:t>
                      </a:r>
                      <a:r>
                        <a:rPr lang="en-US" sz="1200" u="none" strike="noStrike" dirty="0">
                          <a:effectLst/>
                          <a:highlight>
                            <a:srgbClr val="FFFF00"/>
                          </a:highlight>
                        </a:rPr>
                        <a:t>____________________</a:t>
                      </a:r>
                      <a:endParaRPr lang="en-US" sz="1200" b="0" i="0" u="none" strike="noStrike" dirty="0">
                        <a:solidFill>
                          <a:srgbClr val="000000"/>
                        </a:solidFill>
                        <a:effectLst/>
                        <a:highlight>
                          <a:srgbClr val="FFFF00"/>
                        </a:highligh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gridSpan="3">
                  <a:txBody>
                    <a:bodyPr/>
                    <a:lstStyle/>
                    <a:p>
                      <a:pPr algn="ctr" fontAlgn="b"/>
                      <a:r>
                        <a:rPr lang="en-US" sz="1200" u="none" strike="noStrike" dirty="0">
                          <a:effectLst/>
                        </a:rPr>
                        <a:t>February 2023 (Honolulu) - May 2023 (Portland, OR)</a:t>
                      </a:r>
                      <a:endParaRPr lang="en-US" sz="1200" b="1"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r" fontAlgn="b"/>
                      <a:r>
                        <a:rPr lang="en-US" sz="1200" u="none" strike="noStrike">
                          <a:effectLst/>
                        </a:rPr>
                        <a:t>Page 1 of 1</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4131498136"/>
                  </a:ext>
                </a:extLst>
              </a:tr>
              <a:tr h="454792">
                <a:tc>
                  <a:txBody>
                    <a:bodyPr/>
                    <a:lstStyle/>
                    <a:p>
                      <a:pPr algn="l" fontAlgn="b"/>
                      <a:r>
                        <a:rPr lang="en-US" sz="1200" u="none" strike="noStrike">
                          <a:effectLst/>
                        </a:rPr>
                        <a:t>POC:</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dirty="0">
                          <a:effectLst/>
                        </a:rPr>
                        <a:t>Judy Rodriguez </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r" fontAlgn="b"/>
                      <a:r>
                        <a:rPr lang="en-US" sz="1200" u="none" strike="noStrike">
                          <a:effectLst/>
                        </a:rPr>
                        <a:t>Draft Date:    2/16/23</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3894824836"/>
                  </a:ext>
                </a:extLst>
              </a:tr>
              <a:tr h="230478">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2432043537"/>
                  </a:ext>
                </a:extLst>
              </a:tr>
              <a:tr h="903418">
                <a:tc gridSpan="3">
                  <a:txBody>
                    <a:bodyPr/>
                    <a:lstStyle/>
                    <a:p>
                      <a:pPr algn="r" fontAlgn="b"/>
                      <a:r>
                        <a:rPr lang="en-US" sz="1200" u="none" strike="noStrike" dirty="0">
                          <a:effectLst/>
                        </a:rPr>
                        <a:t>FOCUS AREA for improvement:</a:t>
                      </a:r>
                      <a:br>
                        <a:rPr lang="en-US" sz="1200" u="none" strike="noStrike" dirty="0">
                          <a:effectLst/>
                        </a:rPr>
                      </a:br>
                      <a:br>
                        <a:rPr lang="en-US" sz="1200" u="none" strike="noStrike" dirty="0">
                          <a:effectLst/>
                        </a:rPr>
                      </a:br>
                      <a:r>
                        <a:rPr lang="en-US" sz="1200" u="none" strike="noStrike" dirty="0">
                          <a:effectLst/>
                        </a:rPr>
                        <a:t># ___ of ___</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200" u="none" strike="noStrike" dirty="0">
                          <a:effectLst/>
                        </a:rPr>
                        <a:t>FMIS TRANSITION </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dirty="0">
                          <a:effectLst/>
                        </a:rPr>
                        <a:t>Responsible</a:t>
                      </a:r>
                      <a:br>
                        <a:rPr lang="en-US" sz="1200" u="none" strike="noStrike" dirty="0">
                          <a:effectLst/>
                        </a:rPr>
                      </a:br>
                      <a:r>
                        <a:rPr lang="en-US" sz="1200" u="none" strike="noStrike" dirty="0">
                          <a:effectLst/>
                        </a:rPr>
                        <a:t>Parties</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ctr" fontAlgn="b"/>
                      <a:r>
                        <a:rPr lang="en-US" sz="1200" u="none" strike="noStrike">
                          <a:effectLst/>
                        </a:rPr>
                        <a:t>Financial &amp;</a:t>
                      </a:r>
                      <a:br>
                        <a:rPr lang="en-US" sz="1200" u="none" strike="noStrike">
                          <a:effectLst/>
                        </a:rPr>
                      </a:br>
                      <a:r>
                        <a:rPr lang="en-US" sz="1200" u="none" strike="noStrike">
                          <a:effectLst/>
                        </a:rPr>
                        <a:t>Technical</a:t>
                      </a:r>
                      <a:br>
                        <a:rPr lang="en-US" sz="1200" u="none" strike="noStrike">
                          <a:effectLst/>
                        </a:rPr>
                      </a:br>
                      <a:r>
                        <a:rPr lang="en-US" sz="1200" u="none" strike="noStrike">
                          <a:effectLst/>
                        </a:rPr>
                        <a:t>Support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3223762465"/>
                  </a:ext>
                </a:extLst>
              </a:tr>
              <a:tr h="369924">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Key Tasks:</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gridSpan="4">
                  <a:txBody>
                    <a:bodyPr/>
                    <a:lstStyle/>
                    <a:p>
                      <a:pPr algn="l" fontAlgn="b"/>
                      <a:r>
                        <a:rPr lang="en-US" sz="1200" u="none" strike="noStrike" dirty="0">
                          <a:effectLst/>
                        </a:rPr>
                        <a:t>ENCUMBERANCE  CLEANING AND UPDATE </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rPr>
                        <a:t>FA / COF / CERTIFICATION</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r" fontAlgn="b"/>
                      <a:r>
                        <a:rPr lang="en-US" sz="1200" u="none" strike="noStrike">
                          <a:effectLst/>
                        </a:rPr>
                        <a:t>5/31/2023</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2455755409"/>
                  </a:ext>
                </a:extLst>
              </a:tr>
              <a:tr h="369924">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gridSpan="4">
                  <a:txBody>
                    <a:bodyPr/>
                    <a:lstStyle/>
                    <a:p>
                      <a:pPr algn="l" fontAlgn="b"/>
                      <a:r>
                        <a:rPr lang="en-US" sz="1200" u="none" strike="noStrike" dirty="0">
                          <a:effectLst/>
                        </a:rPr>
                        <a:t>TRAVEL ADVANCE CLEANING AND UPDATE </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rPr>
                        <a:t>FA/COF/TA ACCOUNTANT</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r" fontAlgn="b"/>
                      <a:r>
                        <a:rPr lang="en-US" sz="1200" u="none" strike="noStrike">
                          <a:effectLst/>
                        </a:rPr>
                        <a:t>5/31/2023</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388175204"/>
                  </a:ext>
                </a:extLst>
              </a:tr>
              <a:tr h="369924">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gridSpan="4">
                  <a:txBody>
                    <a:bodyPr/>
                    <a:lstStyle/>
                    <a:p>
                      <a:pPr algn="l" fontAlgn="b"/>
                      <a:r>
                        <a:rPr lang="en-US" sz="1200" u="none" strike="noStrike" dirty="0">
                          <a:effectLst/>
                        </a:rPr>
                        <a:t>SUPPLY ADVANCE CLEANING AND UPDATE </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rPr>
                        <a:t>FA/COF/PROCUMENT/PAYABLE</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r" fontAlgn="b"/>
                      <a:r>
                        <a:rPr lang="en-US" sz="1200" u="none" strike="noStrike">
                          <a:effectLst/>
                        </a:rPr>
                        <a:t>5/31/2023</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616730738"/>
                  </a:ext>
                </a:extLst>
              </a:tr>
              <a:tr h="369924">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gridSpan="4">
                  <a:txBody>
                    <a:bodyPr/>
                    <a:lstStyle/>
                    <a:p>
                      <a:pPr algn="l" fontAlgn="b"/>
                      <a:r>
                        <a:rPr lang="en-US" sz="1200" u="none" strike="noStrike" dirty="0">
                          <a:effectLst/>
                        </a:rPr>
                        <a:t>ACCOUNTS RECEIVABLE CLEANING AND UPDATE </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it-IT" sz="1200" u="none" strike="noStrike" dirty="0">
                          <a:effectLst/>
                        </a:rPr>
                        <a:t>FA/COF/FEDERAL PROGRAM COORDINATORS</a:t>
                      </a:r>
                      <a:endParaRPr lang="it-IT"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r" fontAlgn="b"/>
                      <a:r>
                        <a:rPr lang="en-US" sz="1200" u="none" strike="noStrike">
                          <a:effectLst/>
                        </a:rPr>
                        <a:t>5/31/2023</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2119294889"/>
                  </a:ext>
                </a:extLst>
              </a:tr>
              <a:tr h="308270">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4239628161"/>
                  </a:ext>
                </a:extLst>
              </a:tr>
              <a:tr h="903418">
                <a:tc gridSpan="3">
                  <a:txBody>
                    <a:bodyPr/>
                    <a:lstStyle/>
                    <a:p>
                      <a:pPr algn="r" fontAlgn="b"/>
                      <a:r>
                        <a:rPr lang="en-US" sz="1200" u="none" strike="noStrike">
                          <a:effectLst/>
                        </a:rPr>
                        <a:t>FOCUS AREA for improvement:</a:t>
                      </a:r>
                      <a:br>
                        <a:rPr lang="en-US" sz="1200" u="none" strike="noStrike">
                          <a:effectLst/>
                        </a:rPr>
                      </a:br>
                      <a:br>
                        <a:rPr lang="en-US" sz="1200" u="none" strike="noStrike">
                          <a:effectLst/>
                        </a:rPr>
                      </a:br>
                      <a:r>
                        <a:rPr lang="en-US" sz="1200" u="none" strike="noStrike">
                          <a:effectLst/>
                        </a:rPr>
                        <a:t># ___ of ___</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200" u="none" strike="noStrike">
                          <a:effectLst/>
                        </a:rPr>
                        <a:t>AUDIT IMPROVEMENT</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dirty="0">
                          <a:effectLst/>
                        </a:rPr>
                        <a:t>Responsible</a:t>
                      </a:r>
                      <a:br>
                        <a:rPr lang="en-US" sz="1200" u="none" strike="noStrike" dirty="0">
                          <a:effectLst/>
                        </a:rPr>
                      </a:br>
                      <a:r>
                        <a:rPr lang="en-US" sz="1200" u="none" strike="noStrike" dirty="0">
                          <a:effectLst/>
                        </a:rPr>
                        <a:t>Parties</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ctr" fontAlgn="b"/>
                      <a:r>
                        <a:rPr lang="en-US" sz="1200" u="none" strike="noStrike" dirty="0">
                          <a:effectLst/>
                        </a:rPr>
                        <a:t>Financial &amp;</a:t>
                      </a:r>
                      <a:br>
                        <a:rPr lang="en-US" sz="1200" u="none" strike="noStrike" dirty="0">
                          <a:effectLst/>
                        </a:rPr>
                      </a:br>
                      <a:r>
                        <a:rPr lang="en-US" sz="1200" u="none" strike="noStrike" dirty="0">
                          <a:effectLst/>
                        </a:rPr>
                        <a:t>Technical</a:t>
                      </a:r>
                      <a:br>
                        <a:rPr lang="en-US" sz="1200" u="none" strike="noStrike" dirty="0">
                          <a:effectLst/>
                        </a:rPr>
                      </a:br>
                      <a:r>
                        <a:rPr lang="en-US" sz="1200" u="none" strike="noStrike" dirty="0">
                          <a:effectLst/>
                        </a:rPr>
                        <a:t>Support ($)</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3719550763"/>
                  </a:ext>
                </a:extLst>
              </a:tr>
              <a:tr h="454792">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Key Tasks:</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gridSpan="4">
                  <a:txBody>
                    <a:bodyPr/>
                    <a:lstStyle/>
                    <a:p>
                      <a:pPr algn="l" fontAlgn="b"/>
                      <a:r>
                        <a:rPr lang="en-US" sz="1200" u="none" strike="noStrike">
                          <a:effectLst/>
                        </a:rPr>
                        <a:t>PRIOR YEAR QUESTIONS COST TO BE RESOLVED WITH IMPACTED FEDERAL AGENCIES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rPr>
                        <a:t>FA /COF</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r" fontAlgn="b"/>
                      <a:r>
                        <a:rPr lang="en-US" sz="1200" u="none" strike="noStrike">
                          <a:effectLst/>
                        </a:rPr>
                        <a:t>5/31/2023</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2190423556"/>
                  </a:ext>
                </a:extLst>
              </a:tr>
              <a:tr h="454792">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gridSpan="4">
                  <a:txBody>
                    <a:bodyPr/>
                    <a:lstStyle/>
                    <a:p>
                      <a:pPr algn="l" fontAlgn="b"/>
                      <a:r>
                        <a:rPr lang="en-US" sz="1200" u="none" strike="noStrike">
                          <a:effectLst/>
                        </a:rPr>
                        <a:t>COMPLETE GL POSTING FOR FIXED ASSET ADDITION AND DEPRECIATION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FA/PROPERTY MANAGEMENT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r" fontAlgn="b"/>
                      <a:r>
                        <a:rPr lang="en-US" sz="1200" u="none" strike="noStrike">
                          <a:effectLst/>
                        </a:rPr>
                        <a:t>5/31/2023</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4193468837"/>
                  </a:ext>
                </a:extLst>
              </a:tr>
              <a:tr h="454792">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gridSpan="4">
                  <a:txBody>
                    <a:bodyPr/>
                    <a:lstStyle/>
                    <a:p>
                      <a:pPr algn="l" fontAlgn="b"/>
                      <a:r>
                        <a:rPr lang="en-US" sz="1200" u="none" strike="noStrike" dirty="0">
                          <a:effectLst/>
                        </a:rPr>
                        <a:t>COMPLETE FIXED ASSED REVIEW AND SURVEY FOR FY 2023</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COF/PROPERTY MANAGEMENT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5027" marR="5027" marT="5027" marB="0" anchor="b">
                    <a:solidFill>
                      <a:schemeClr val="bg1"/>
                    </a:solidFill>
                  </a:tcPr>
                </a:tc>
                <a:tc>
                  <a:txBody>
                    <a:bodyPr/>
                    <a:lstStyle/>
                    <a:p>
                      <a:pPr algn="r" fontAlgn="b"/>
                      <a:r>
                        <a:rPr lang="en-US" sz="1200" u="none" strike="noStrike" dirty="0">
                          <a:effectLst/>
                        </a:rPr>
                        <a:t>9/30/2023</a:t>
                      </a:r>
                      <a:endParaRPr lang="en-US" sz="1200" b="0" i="0" u="none" strike="noStrike" dirty="0">
                        <a:solidFill>
                          <a:srgbClr val="000000"/>
                        </a:solidFill>
                        <a:effectLst/>
                        <a:latin typeface="Bierstadt" panose="020B0004020202020204" pitchFamily="34" charset="0"/>
                      </a:endParaRPr>
                    </a:p>
                  </a:txBody>
                  <a:tcPr marL="5027" marR="5027" marT="5027" marB="0" anchor="b">
                    <a:solidFill>
                      <a:schemeClr val="bg1"/>
                    </a:solidFill>
                  </a:tcPr>
                </a:tc>
                <a:extLst>
                  <a:ext uri="{0D108BD9-81ED-4DB2-BD59-A6C34878D82A}">
                    <a16:rowId xmlns:a16="http://schemas.microsoft.com/office/drawing/2014/main" val="222416032"/>
                  </a:ext>
                </a:extLst>
              </a:tr>
            </a:tbl>
          </a:graphicData>
        </a:graphic>
      </p:graphicFrame>
    </p:spTree>
    <p:extLst>
      <p:ext uri="{BB962C8B-B14F-4D97-AF65-F5344CB8AC3E}">
        <p14:creationId xmlns:p14="http://schemas.microsoft.com/office/powerpoint/2010/main" val="113691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EF0D2B-BC70-7973-7CAF-D47FE301ADFF}"/>
              </a:ext>
            </a:extLst>
          </p:cNvPr>
          <p:cNvSpPr>
            <a:spLocks noGrp="1"/>
          </p:cNvSpPr>
          <p:nvPr>
            <p:ph type="sldNum" sz="quarter" idx="10"/>
          </p:nvPr>
        </p:nvSpPr>
        <p:spPr/>
        <p:txBody>
          <a:bodyPr/>
          <a:lstStyle/>
          <a:p>
            <a:fld id="{0A39F794-7202-4E3A-AED8-2497AE0D328A}" type="slidenum">
              <a:rPr lang="en-US" smtClean="0"/>
              <a:pPr/>
              <a:t>13</a:t>
            </a:fld>
            <a:endParaRPr lang="en-US" dirty="0"/>
          </a:p>
        </p:txBody>
      </p:sp>
      <p:graphicFrame>
        <p:nvGraphicFramePr>
          <p:cNvPr id="3" name="Table 2">
            <a:extLst>
              <a:ext uri="{FF2B5EF4-FFF2-40B4-BE49-F238E27FC236}">
                <a16:creationId xmlns:a16="http://schemas.microsoft.com/office/drawing/2014/main" id="{2C90C93F-C7A2-C95D-34C5-B4B78C00F1EE}"/>
              </a:ext>
            </a:extLst>
          </p:cNvPr>
          <p:cNvGraphicFramePr>
            <a:graphicFrameLocks noGrp="1"/>
          </p:cNvGraphicFramePr>
          <p:nvPr>
            <p:extLst>
              <p:ext uri="{D42A27DB-BD31-4B8C-83A1-F6EECF244321}">
                <p14:modId xmlns:p14="http://schemas.microsoft.com/office/powerpoint/2010/main" val="4202943721"/>
              </p:ext>
            </p:extLst>
          </p:nvPr>
        </p:nvGraphicFramePr>
        <p:xfrm>
          <a:off x="203201" y="193964"/>
          <a:ext cx="11914908" cy="6559785"/>
        </p:xfrm>
        <a:graphic>
          <a:graphicData uri="http://schemas.openxmlformats.org/drawingml/2006/table">
            <a:tbl>
              <a:tblPr>
                <a:tableStyleId>{5C22544A-7EE6-4342-B048-85BDC9FD1C3A}</a:tableStyleId>
              </a:tblPr>
              <a:tblGrid>
                <a:gridCol w="818678">
                  <a:extLst>
                    <a:ext uri="{9D8B030D-6E8A-4147-A177-3AD203B41FA5}">
                      <a16:colId xmlns:a16="http://schemas.microsoft.com/office/drawing/2014/main" val="1493907110"/>
                    </a:ext>
                  </a:extLst>
                </a:gridCol>
                <a:gridCol w="1435834">
                  <a:extLst>
                    <a:ext uri="{9D8B030D-6E8A-4147-A177-3AD203B41FA5}">
                      <a16:colId xmlns:a16="http://schemas.microsoft.com/office/drawing/2014/main" val="867911333"/>
                    </a:ext>
                  </a:extLst>
                </a:gridCol>
                <a:gridCol w="188925">
                  <a:extLst>
                    <a:ext uri="{9D8B030D-6E8A-4147-A177-3AD203B41FA5}">
                      <a16:colId xmlns:a16="http://schemas.microsoft.com/office/drawing/2014/main" val="786523041"/>
                    </a:ext>
                  </a:extLst>
                </a:gridCol>
                <a:gridCol w="818678">
                  <a:extLst>
                    <a:ext uri="{9D8B030D-6E8A-4147-A177-3AD203B41FA5}">
                      <a16:colId xmlns:a16="http://schemas.microsoft.com/office/drawing/2014/main" val="952735651"/>
                    </a:ext>
                  </a:extLst>
                </a:gridCol>
                <a:gridCol w="818678">
                  <a:extLst>
                    <a:ext uri="{9D8B030D-6E8A-4147-A177-3AD203B41FA5}">
                      <a16:colId xmlns:a16="http://schemas.microsoft.com/office/drawing/2014/main" val="1201068585"/>
                    </a:ext>
                  </a:extLst>
                </a:gridCol>
                <a:gridCol w="591967">
                  <a:extLst>
                    <a:ext uri="{9D8B030D-6E8A-4147-A177-3AD203B41FA5}">
                      <a16:colId xmlns:a16="http://schemas.microsoft.com/office/drawing/2014/main" val="805939055"/>
                    </a:ext>
                  </a:extLst>
                </a:gridCol>
                <a:gridCol w="591967">
                  <a:extLst>
                    <a:ext uri="{9D8B030D-6E8A-4147-A177-3AD203B41FA5}">
                      <a16:colId xmlns:a16="http://schemas.microsoft.com/office/drawing/2014/main" val="3332433216"/>
                    </a:ext>
                  </a:extLst>
                </a:gridCol>
                <a:gridCol w="3791107">
                  <a:extLst>
                    <a:ext uri="{9D8B030D-6E8A-4147-A177-3AD203B41FA5}">
                      <a16:colId xmlns:a16="http://schemas.microsoft.com/office/drawing/2014/main" val="3603964839"/>
                    </a:ext>
                  </a:extLst>
                </a:gridCol>
                <a:gridCol w="1561785">
                  <a:extLst>
                    <a:ext uri="{9D8B030D-6E8A-4147-A177-3AD203B41FA5}">
                      <a16:colId xmlns:a16="http://schemas.microsoft.com/office/drawing/2014/main" val="2151493208"/>
                    </a:ext>
                  </a:extLst>
                </a:gridCol>
                <a:gridCol w="1297289">
                  <a:extLst>
                    <a:ext uri="{9D8B030D-6E8A-4147-A177-3AD203B41FA5}">
                      <a16:colId xmlns:a16="http://schemas.microsoft.com/office/drawing/2014/main" val="1755122534"/>
                    </a:ext>
                  </a:extLst>
                </a:gridCol>
              </a:tblGrid>
              <a:tr h="303684">
                <a:tc>
                  <a:txBody>
                    <a:bodyPr/>
                    <a:lstStyle/>
                    <a:p>
                      <a:pPr algn="l" fontAlgn="b"/>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gridSpan="3">
                  <a:txBody>
                    <a:bodyPr/>
                    <a:lstStyle/>
                    <a:p>
                      <a:pPr algn="ctr" fontAlgn="b"/>
                      <a:r>
                        <a:rPr lang="en-US" sz="1200" u="none" strike="noStrike" dirty="0">
                          <a:effectLst/>
                        </a:rPr>
                        <a:t>IGFOA ACTION PLAN</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2040534372"/>
                  </a:ext>
                </a:extLst>
              </a:tr>
              <a:tr h="303684">
                <a:tc>
                  <a:txBody>
                    <a:bodyPr/>
                    <a:lstStyle/>
                    <a:p>
                      <a:pPr algn="l" fontAlgn="b"/>
                      <a:r>
                        <a:rPr lang="en-US" sz="1200" u="none" strike="noStrike" dirty="0">
                          <a:effectLst/>
                          <a:highlight>
                            <a:srgbClr val="FFFF00"/>
                          </a:highlight>
                        </a:rPr>
                        <a:t>Jurisdiction:</a:t>
                      </a:r>
                      <a:endParaRPr lang="en-US" sz="1200" b="0" i="0" u="none" strike="noStrike" dirty="0">
                        <a:solidFill>
                          <a:srgbClr val="000000"/>
                        </a:solidFill>
                        <a:effectLst/>
                        <a:highlight>
                          <a:srgbClr val="FFFF00"/>
                        </a:highlight>
                        <a:latin typeface="Bierstadt" panose="020B0004020202020204" pitchFamily="34" charset="0"/>
                      </a:endParaRPr>
                    </a:p>
                  </a:txBody>
                  <a:tcPr marL="4737" marR="4737" marT="4737" marB="0" anchor="b">
                    <a:solidFill>
                      <a:schemeClr val="bg1"/>
                    </a:solidFill>
                  </a:tcPr>
                </a:tc>
                <a:tc gridSpan="3">
                  <a:txBody>
                    <a:bodyPr/>
                    <a:lstStyle/>
                    <a:p>
                      <a:pPr algn="l" fontAlgn="b"/>
                      <a:r>
                        <a:rPr lang="en-US" sz="1200" u="none" strike="noStrike" dirty="0">
                          <a:effectLst/>
                          <a:highlight>
                            <a:srgbClr val="FFFF00"/>
                          </a:highlight>
                        </a:rPr>
                        <a:t>Republic of the Marshall Islands</a:t>
                      </a:r>
                      <a:endParaRPr lang="en-US" sz="1200" b="0" i="0" u="none" strike="noStrike" dirty="0">
                        <a:solidFill>
                          <a:srgbClr val="000000"/>
                        </a:solidFill>
                        <a:effectLst/>
                        <a:highlight>
                          <a:srgbClr val="FFFF00"/>
                        </a:highligh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gridSpan="3">
                  <a:txBody>
                    <a:bodyPr/>
                    <a:lstStyle/>
                    <a:p>
                      <a:pPr algn="ctr" fontAlgn="b"/>
                      <a:r>
                        <a:rPr lang="en-US" sz="1200" u="none" strike="noStrike" dirty="0">
                          <a:effectLst/>
                        </a:rPr>
                        <a:t>February 2023 (Honolulu) - May 2023 (Portland, OR)</a:t>
                      </a:r>
                      <a:endParaRPr lang="en-US" sz="1200" b="1"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r" fontAlgn="b"/>
                      <a:r>
                        <a:rPr lang="en-US" sz="1200" u="none" strike="noStrike">
                          <a:effectLst/>
                        </a:rPr>
                        <a:t>Page 1 of 1</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3026331307"/>
                  </a:ext>
                </a:extLst>
              </a:tr>
              <a:tr h="303684">
                <a:tc>
                  <a:txBody>
                    <a:bodyPr/>
                    <a:lstStyle/>
                    <a:p>
                      <a:pPr algn="l" fontAlgn="b"/>
                      <a:r>
                        <a:rPr lang="en-US" sz="1200" u="none" strike="noStrike">
                          <a:effectLst/>
                        </a:rPr>
                        <a:t>POC:</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Ywao Elanzo, Jr.</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r" fontAlgn="b"/>
                      <a:r>
                        <a:rPr lang="en-US" sz="1200" u="none" strike="noStrike">
                          <a:effectLst/>
                        </a:rPr>
                        <a:t>15-Feb-23</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2443901934"/>
                  </a:ext>
                </a:extLst>
              </a:tr>
              <a:tr h="206759">
                <a:tc>
                  <a:txBody>
                    <a:bodyPr/>
                    <a:lstStyle/>
                    <a:p>
                      <a:pPr algn="l" fontAlgn="b"/>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1911368041"/>
                  </a:ext>
                </a:extLst>
              </a:tr>
              <a:tr h="692265">
                <a:tc gridSpan="3">
                  <a:txBody>
                    <a:bodyPr/>
                    <a:lstStyle/>
                    <a:p>
                      <a:pPr algn="ctr" fontAlgn="b"/>
                      <a:r>
                        <a:rPr lang="en-US" sz="1200" u="none" strike="noStrike" dirty="0">
                          <a:effectLst/>
                        </a:rPr>
                        <a:t>FOCUS AREA for improvement:</a:t>
                      </a:r>
                      <a:br>
                        <a:rPr lang="en-US" sz="1200" u="none" strike="noStrike" dirty="0">
                          <a:effectLst/>
                        </a:rPr>
                      </a:br>
                      <a:br>
                        <a:rPr lang="en-US" sz="1200" u="none" strike="noStrike" dirty="0">
                          <a:effectLst/>
                        </a:rPr>
                      </a:br>
                      <a:r>
                        <a:rPr lang="en-US" sz="1200" u="none" strike="noStrike" dirty="0">
                          <a:effectLst/>
                        </a:rPr>
                        <a:t># 1 of 1</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200" u="none" strike="noStrike">
                          <a:effectLst/>
                        </a:rPr>
                        <a:t>FMIS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dirty="0">
                          <a:effectLst/>
                        </a:rPr>
                        <a:t>Responsible</a:t>
                      </a:r>
                      <a:br>
                        <a:rPr lang="en-US" sz="1200" u="none" strike="noStrike" dirty="0">
                          <a:effectLst/>
                        </a:rPr>
                      </a:br>
                      <a:r>
                        <a:rPr lang="en-US" sz="1200" u="none" strike="noStrike" dirty="0">
                          <a:effectLst/>
                        </a:rPr>
                        <a:t>Parties</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ctr" fontAlgn="b"/>
                      <a:r>
                        <a:rPr lang="en-US" sz="1200" u="none" strike="noStrike">
                          <a:effectLst/>
                        </a:rPr>
                        <a:t>Financial &amp;</a:t>
                      </a:r>
                      <a:br>
                        <a:rPr lang="en-US" sz="1200" u="none" strike="noStrike">
                          <a:effectLst/>
                        </a:rPr>
                      </a:br>
                      <a:r>
                        <a:rPr lang="en-US" sz="1200" u="none" strike="noStrike">
                          <a:effectLst/>
                        </a:rPr>
                        <a:t>Technical</a:t>
                      </a:r>
                      <a:br>
                        <a:rPr lang="en-US" sz="1200" u="none" strike="noStrike">
                          <a:effectLst/>
                        </a:rPr>
                      </a:br>
                      <a:r>
                        <a:rPr lang="en-US" sz="1200" u="none" strike="noStrike">
                          <a:effectLst/>
                        </a:rPr>
                        <a:t>Support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4189596009"/>
                  </a:ext>
                </a:extLst>
              </a:tr>
              <a:tr h="414117">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Key Tasks:</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gridSpan="4">
                  <a:txBody>
                    <a:bodyPr/>
                    <a:lstStyle/>
                    <a:p>
                      <a:pPr algn="l" fontAlgn="b"/>
                      <a:r>
                        <a:rPr lang="en-US" sz="1200" u="none" strike="noStrike">
                          <a:effectLst/>
                        </a:rPr>
                        <a:t>Migration (reconciliation &amp; clean out data from old system)</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rPr>
                        <a:t>Accounting &amp; Budget</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Bisan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r" fontAlgn="b"/>
                      <a:r>
                        <a:rPr lang="en-US" sz="1200" u="none" strike="noStrike">
                          <a:effectLst/>
                        </a:rPr>
                        <a:t>Mar-23</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482966480"/>
                  </a:ext>
                </a:extLst>
              </a:tr>
              <a:tr h="414117">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dirty="0">
                          <a:effectLst/>
                        </a:rPr>
                        <a:t>&gt;</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gridSpan="2">
                  <a:txBody>
                    <a:bodyPr/>
                    <a:lstStyle/>
                    <a:p>
                      <a:pPr algn="l" fontAlgn="b"/>
                      <a:r>
                        <a:rPr lang="en-US" sz="1200" u="none" strike="noStrike">
                          <a:effectLst/>
                        </a:rPr>
                        <a:t>Roll out to Ministries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dirty="0">
                          <a:effectLst/>
                        </a:rPr>
                        <a:t>Secretary of Finance</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Secretary of Finance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1812796655"/>
                  </a:ext>
                </a:extLst>
              </a:tr>
              <a:tr h="414117">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1890151571"/>
                  </a:ext>
                </a:extLst>
              </a:tr>
              <a:tr h="606471">
                <a:tc gridSpan="3">
                  <a:txBody>
                    <a:bodyPr/>
                    <a:lstStyle/>
                    <a:p>
                      <a:pPr algn="ctr" fontAlgn="b"/>
                      <a:r>
                        <a:rPr lang="en-US" sz="1200" u="none" strike="noStrike">
                          <a:effectLst/>
                        </a:rPr>
                        <a:t>FOCUS AREA for improvement:</a:t>
                      </a:r>
                      <a:br>
                        <a:rPr lang="en-US" sz="1200" u="none" strike="noStrike">
                          <a:effectLst/>
                        </a:rPr>
                      </a:br>
                      <a:br>
                        <a:rPr lang="en-US" sz="1200" u="none" strike="noStrike">
                          <a:effectLst/>
                        </a:rPr>
                      </a:br>
                      <a:r>
                        <a:rPr lang="en-US" sz="1200" u="none" strike="noStrike">
                          <a:effectLst/>
                        </a:rPr>
                        <a:t># 2 of 2</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200" u="none" strike="noStrike" dirty="0">
                          <a:effectLst/>
                        </a:rPr>
                        <a:t>Legislative reform </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dirty="0">
                          <a:effectLst/>
                        </a:rPr>
                        <a:t>Responsible</a:t>
                      </a:r>
                      <a:br>
                        <a:rPr lang="en-US" sz="1200" u="none" strike="noStrike" dirty="0">
                          <a:effectLst/>
                        </a:rPr>
                      </a:br>
                      <a:r>
                        <a:rPr lang="en-US" sz="1200" u="none" strike="noStrike" dirty="0">
                          <a:effectLst/>
                        </a:rPr>
                        <a:t>Parties</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ctr" fontAlgn="b"/>
                      <a:r>
                        <a:rPr lang="en-US" sz="1200" u="none" strike="noStrike">
                          <a:effectLst/>
                        </a:rPr>
                        <a:t>Financial &amp;</a:t>
                      </a:r>
                      <a:br>
                        <a:rPr lang="en-US" sz="1200" u="none" strike="noStrike">
                          <a:effectLst/>
                        </a:rPr>
                      </a:br>
                      <a:r>
                        <a:rPr lang="en-US" sz="1200" u="none" strike="noStrike">
                          <a:effectLst/>
                        </a:rPr>
                        <a:t>Technical</a:t>
                      </a:r>
                      <a:br>
                        <a:rPr lang="en-US" sz="1200" u="none" strike="noStrike">
                          <a:effectLst/>
                        </a:rPr>
                      </a:br>
                      <a:r>
                        <a:rPr lang="en-US" sz="1200" u="none" strike="noStrike">
                          <a:effectLst/>
                        </a:rPr>
                        <a:t>Support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256936154"/>
                  </a:ext>
                </a:extLst>
              </a:tr>
              <a:tr h="345097">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Key Tasks:</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gridSpan="3">
                  <a:txBody>
                    <a:bodyPr/>
                    <a:lstStyle/>
                    <a:p>
                      <a:pPr algn="l" fontAlgn="b"/>
                      <a:r>
                        <a:rPr lang="en-US" sz="1200" u="none" strike="noStrike">
                          <a:effectLst/>
                        </a:rPr>
                        <a:t>Financial Management Act</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rPr>
                        <a:t> </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dirty="0">
                          <a:effectLst/>
                        </a:rPr>
                        <a:t>Secretary of Finance</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Nitijela</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2074441745"/>
                  </a:ext>
                </a:extLst>
              </a:tr>
              <a:tr h="345097">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gridSpan="2">
                  <a:txBody>
                    <a:bodyPr/>
                    <a:lstStyle/>
                    <a:p>
                      <a:pPr algn="l" fontAlgn="b"/>
                      <a:r>
                        <a:rPr lang="en-US" sz="1200" u="none" strike="noStrike">
                          <a:effectLst/>
                        </a:rPr>
                        <a:t>Procurement Act</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dirty="0">
                          <a:effectLst/>
                        </a:rPr>
                        <a:t>Secretary of Finance</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dirty="0">
                          <a:effectLst/>
                        </a:rPr>
                        <a:t>Nitijela</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2043568767"/>
                  </a:ext>
                </a:extLst>
              </a:tr>
              <a:tr h="345097">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3949845103"/>
                  </a:ext>
                </a:extLst>
              </a:tr>
              <a:tr h="345097">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2792811528"/>
                  </a:ext>
                </a:extLst>
              </a:tr>
              <a:tr h="692265">
                <a:tc gridSpan="3">
                  <a:txBody>
                    <a:bodyPr/>
                    <a:lstStyle/>
                    <a:p>
                      <a:pPr algn="ctr" fontAlgn="b"/>
                      <a:r>
                        <a:rPr lang="en-US" sz="1200" u="none" strike="noStrike">
                          <a:effectLst/>
                        </a:rPr>
                        <a:t>FOCUS AREA for improvement:</a:t>
                      </a:r>
                      <a:br>
                        <a:rPr lang="en-US" sz="1200" u="none" strike="noStrike">
                          <a:effectLst/>
                        </a:rPr>
                      </a:br>
                      <a:br>
                        <a:rPr lang="en-US" sz="1200" u="none" strike="noStrike">
                          <a:effectLst/>
                        </a:rPr>
                      </a:br>
                      <a:r>
                        <a:rPr lang="en-US" sz="1200" u="none" strike="noStrike">
                          <a:effectLst/>
                        </a:rPr>
                        <a:t># 3 of 3</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200" u="none" strike="noStrike">
                          <a:effectLst/>
                        </a:rPr>
                        <a:t>Retain and recruit staff</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dirty="0">
                          <a:effectLst/>
                        </a:rPr>
                        <a:t>Responsible</a:t>
                      </a:r>
                      <a:br>
                        <a:rPr lang="en-US" sz="1200" u="none" strike="noStrike" dirty="0">
                          <a:effectLst/>
                        </a:rPr>
                      </a:br>
                      <a:r>
                        <a:rPr lang="en-US" sz="1200" u="none" strike="noStrike" dirty="0">
                          <a:effectLst/>
                        </a:rPr>
                        <a:t>Parties</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ctr" fontAlgn="b"/>
                      <a:r>
                        <a:rPr lang="en-US" sz="1200" u="none" strike="noStrike" dirty="0">
                          <a:effectLst/>
                        </a:rPr>
                        <a:t>Financial &amp;</a:t>
                      </a:r>
                      <a:br>
                        <a:rPr lang="en-US" sz="1200" u="none" strike="noStrike" dirty="0">
                          <a:effectLst/>
                        </a:rPr>
                      </a:br>
                      <a:r>
                        <a:rPr lang="en-US" sz="1200" u="none" strike="noStrike" dirty="0">
                          <a:effectLst/>
                        </a:rPr>
                        <a:t>Technical</a:t>
                      </a:r>
                      <a:br>
                        <a:rPr lang="en-US" sz="1200" u="none" strike="noStrike" dirty="0">
                          <a:effectLst/>
                        </a:rPr>
                      </a:br>
                      <a:r>
                        <a:rPr lang="en-US" sz="1200" u="none" strike="noStrike" dirty="0">
                          <a:effectLst/>
                        </a:rPr>
                        <a:t>Support ($)</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331705922"/>
                  </a:ext>
                </a:extLst>
              </a:tr>
              <a:tr h="414117">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Key Tasks:</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gridSpan="2">
                  <a:txBody>
                    <a:bodyPr/>
                    <a:lstStyle/>
                    <a:p>
                      <a:pPr algn="l" fontAlgn="b"/>
                      <a:r>
                        <a:rPr lang="en-US" sz="1200" u="none" strike="noStrike">
                          <a:effectLst/>
                        </a:rPr>
                        <a:t>Retaining staff</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Senior management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dirty="0">
                          <a:effectLst/>
                        </a:rPr>
                        <a:t>Secretary of Finance</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dirty="0">
                          <a:effectLst/>
                        </a:rPr>
                        <a:t>Currently </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770182380"/>
                  </a:ext>
                </a:extLst>
              </a:tr>
              <a:tr h="414117">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gridSpan="2">
                  <a:txBody>
                    <a:bodyPr/>
                    <a:lstStyle/>
                    <a:p>
                      <a:pPr algn="l" fontAlgn="b"/>
                      <a:r>
                        <a:rPr lang="en-US" sz="1200" u="none" strike="noStrike">
                          <a:effectLst/>
                        </a:rPr>
                        <a:t>Recruit capable staff</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hMerge="1">
                  <a:txBody>
                    <a:bodyPr/>
                    <a:lstStyle/>
                    <a:p>
                      <a:endParaRPr lang="en-US"/>
                    </a:p>
                  </a:txBody>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HR </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a:effectLst/>
                        </a:rPr>
                        <a:t>Secretary of Finance</a:t>
                      </a:r>
                      <a:endParaRPr lang="en-US" sz="1200" b="0" i="0" u="none" strike="noStrike">
                        <a:solidFill>
                          <a:srgbClr val="000000"/>
                        </a:solidFill>
                        <a:effectLst/>
                        <a:latin typeface="Bierstadt" panose="020B0004020202020204" pitchFamily="34" charset="0"/>
                      </a:endParaRPr>
                    </a:p>
                  </a:txBody>
                  <a:tcPr marL="4737" marR="4737" marT="4737" marB="0" anchor="b">
                    <a:solidFill>
                      <a:schemeClr val="bg1"/>
                    </a:solidFill>
                  </a:tcPr>
                </a:tc>
                <a:tc>
                  <a:txBody>
                    <a:bodyPr/>
                    <a:lstStyle/>
                    <a:p>
                      <a:pPr algn="l" fontAlgn="b"/>
                      <a:r>
                        <a:rPr lang="en-US" sz="1200" u="none" strike="noStrike" dirty="0">
                          <a:effectLst/>
                        </a:rPr>
                        <a:t>Currently </a:t>
                      </a:r>
                      <a:endParaRPr lang="en-US" sz="1200" b="0" i="0" u="none" strike="noStrike" dirty="0">
                        <a:solidFill>
                          <a:srgbClr val="000000"/>
                        </a:solidFill>
                        <a:effectLst/>
                        <a:latin typeface="Bierstadt" panose="020B0004020202020204" pitchFamily="34" charset="0"/>
                      </a:endParaRPr>
                    </a:p>
                  </a:txBody>
                  <a:tcPr marL="4737" marR="4737" marT="4737" marB="0" anchor="b">
                    <a:solidFill>
                      <a:schemeClr val="bg1"/>
                    </a:solidFill>
                  </a:tcPr>
                </a:tc>
                <a:extLst>
                  <a:ext uri="{0D108BD9-81ED-4DB2-BD59-A6C34878D82A}">
                    <a16:rowId xmlns:a16="http://schemas.microsoft.com/office/drawing/2014/main" val="1130078506"/>
                  </a:ext>
                </a:extLst>
              </a:tr>
            </a:tbl>
          </a:graphicData>
        </a:graphic>
      </p:graphicFrame>
    </p:spTree>
    <p:extLst>
      <p:ext uri="{BB962C8B-B14F-4D97-AF65-F5344CB8AC3E}">
        <p14:creationId xmlns:p14="http://schemas.microsoft.com/office/powerpoint/2010/main" val="225314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532631-02FE-2649-5044-16DF3CA39936}"/>
              </a:ext>
            </a:extLst>
          </p:cNvPr>
          <p:cNvSpPr>
            <a:spLocks noGrp="1"/>
          </p:cNvSpPr>
          <p:nvPr>
            <p:ph type="sldNum" sz="quarter" idx="10"/>
          </p:nvPr>
        </p:nvSpPr>
        <p:spPr/>
        <p:txBody>
          <a:bodyPr/>
          <a:lstStyle/>
          <a:p>
            <a:fld id="{0A39F794-7202-4E3A-AED8-2497AE0D328A}" type="slidenum">
              <a:rPr lang="en-US" smtClean="0"/>
              <a:pPr/>
              <a:t>14</a:t>
            </a:fld>
            <a:endParaRPr lang="en-US" dirty="0"/>
          </a:p>
        </p:txBody>
      </p:sp>
      <p:graphicFrame>
        <p:nvGraphicFramePr>
          <p:cNvPr id="3" name="Table 2">
            <a:extLst>
              <a:ext uri="{FF2B5EF4-FFF2-40B4-BE49-F238E27FC236}">
                <a16:creationId xmlns:a16="http://schemas.microsoft.com/office/drawing/2014/main" id="{1048F7F3-D519-B377-851D-ADFF5BDD866A}"/>
              </a:ext>
            </a:extLst>
          </p:cNvPr>
          <p:cNvGraphicFramePr>
            <a:graphicFrameLocks noGrp="1"/>
          </p:cNvGraphicFramePr>
          <p:nvPr>
            <p:extLst>
              <p:ext uri="{D42A27DB-BD31-4B8C-83A1-F6EECF244321}">
                <p14:modId xmlns:p14="http://schemas.microsoft.com/office/powerpoint/2010/main" val="1135353874"/>
              </p:ext>
            </p:extLst>
          </p:nvPr>
        </p:nvGraphicFramePr>
        <p:xfrm>
          <a:off x="0" y="104251"/>
          <a:ext cx="12191998" cy="6284370"/>
        </p:xfrm>
        <a:graphic>
          <a:graphicData uri="http://schemas.openxmlformats.org/drawingml/2006/table">
            <a:tbl>
              <a:tblPr>
                <a:tableStyleId>{5C22544A-7EE6-4342-B048-85BDC9FD1C3A}</a:tableStyleId>
              </a:tblPr>
              <a:tblGrid>
                <a:gridCol w="931524">
                  <a:extLst>
                    <a:ext uri="{9D8B030D-6E8A-4147-A177-3AD203B41FA5}">
                      <a16:colId xmlns:a16="http://schemas.microsoft.com/office/drawing/2014/main" val="4233509691"/>
                    </a:ext>
                  </a:extLst>
                </a:gridCol>
                <a:gridCol w="1561673">
                  <a:extLst>
                    <a:ext uri="{9D8B030D-6E8A-4147-A177-3AD203B41FA5}">
                      <a16:colId xmlns:a16="http://schemas.microsoft.com/office/drawing/2014/main" val="353781981"/>
                    </a:ext>
                  </a:extLst>
                </a:gridCol>
                <a:gridCol w="205482">
                  <a:extLst>
                    <a:ext uri="{9D8B030D-6E8A-4147-A177-3AD203B41FA5}">
                      <a16:colId xmlns:a16="http://schemas.microsoft.com/office/drawing/2014/main" val="3282554063"/>
                    </a:ext>
                  </a:extLst>
                </a:gridCol>
                <a:gridCol w="890427">
                  <a:extLst>
                    <a:ext uri="{9D8B030D-6E8A-4147-A177-3AD203B41FA5}">
                      <a16:colId xmlns:a16="http://schemas.microsoft.com/office/drawing/2014/main" val="3208054236"/>
                    </a:ext>
                  </a:extLst>
                </a:gridCol>
                <a:gridCol w="890427">
                  <a:extLst>
                    <a:ext uri="{9D8B030D-6E8A-4147-A177-3AD203B41FA5}">
                      <a16:colId xmlns:a16="http://schemas.microsoft.com/office/drawing/2014/main" val="3573285166"/>
                    </a:ext>
                  </a:extLst>
                </a:gridCol>
                <a:gridCol w="636996">
                  <a:extLst>
                    <a:ext uri="{9D8B030D-6E8A-4147-A177-3AD203B41FA5}">
                      <a16:colId xmlns:a16="http://schemas.microsoft.com/office/drawing/2014/main" val="1879891085"/>
                    </a:ext>
                  </a:extLst>
                </a:gridCol>
                <a:gridCol w="636996">
                  <a:extLst>
                    <a:ext uri="{9D8B030D-6E8A-4147-A177-3AD203B41FA5}">
                      <a16:colId xmlns:a16="http://schemas.microsoft.com/office/drawing/2014/main" val="4271181347"/>
                    </a:ext>
                  </a:extLst>
                </a:gridCol>
                <a:gridCol w="1410984">
                  <a:extLst>
                    <a:ext uri="{9D8B030D-6E8A-4147-A177-3AD203B41FA5}">
                      <a16:colId xmlns:a16="http://schemas.microsoft.com/office/drawing/2014/main" val="2703932652"/>
                    </a:ext>
                  </a:extLst>
                </a:gridCol>
                <a:gridCol w="3260334">
                  <a:extLst>
                    <a:ext uri="{9D8B030D-6E8A-4147-A177-3AD203B41FA5}">
                      <a16:colId xmlns:a16="http://schemas.microsoft.com/office/drawing/2014/main" val="1318796809"/>
                    </a:ext>
                  </a:extLst>
                </a:gridCol>
                <a:gridCol w="1767155">
                  <a:extLst>
                    <a:ext uri="{9D8B030D-6E8A-4147-A177-3AD203B41FA5}">
                      <a16:colId xmlns:a16="http://schemas.microsoft.com/office/drawing/2014/main" val="1806840671"/>
                    </a:ext>
                  </a:extLst>
                </a:gridCol>
              </a:tblGrid>
              <a:tr h="277996">
                <a:tc>
                  <a:txBody>
                    <a:bodyPr/>
                    <a:lstStyle/>
                    <a:p>
                      <a:pPr algn="l" fontAlgn="b"/>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gridSpan="3">
                  <a:txBody>
                    <a:bodyPr/>
                    <a:lstStyle/>
                    <a:p>
                      <a:pPr algn="ctr" fontAlgn="b"/>
                      <a:r>
                        <a:rPr lang="en-US" sz="1200" u="none" strike="noStrike">
                          <a:effectLst/>
                        </a:rPr>
                        <a:t>IGFOA ACTION PLAN</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324705891"/>
                  </a:ext>
                </a:extLst>
              </a:tr>
              <a:tr h="391872">
                <a:tc>
                  <a:txBody>
                    <a:bodyPr/>
                    <a:lstStyle/>
                    <a:p>
                      <a:pPr algn="l" fontAlgn="b"/>
                      <a:r>
                        <a:rPr lang="en-US" sz="1200" u="none" strike="noStrike" dirty="0">
                          <a:effectLst/>
                          <a:highlight>
                            <a:srgbClr val="FFFF00"/>
                          </a:highlight>
                        </a:rPr>
                        <a:t>Jurisdiction: </a:t>
                      </a:r>
                      <a:endParaRPr lang="en-US" sz="1200" b="0" i="0" u="none" strike="noStrike" dirty="0">
                        <a:solidFill>
                          <a:srgbClr val="000000"/>
                        </a:solidFill>
                        <a:effectLst/>
                        <a:highlight>
                          <a:srgbClr val="FFFF00"/>
                        </a:highligh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dirty="0">
                          <a:effectLst/>
                          <a:highlight>
                            <a:srgbClr val="FFFF00"/>
                          </a:highlight>
                        </a:rPr>
                        <a:t>USVI</a:t>
                      </a:r>
                      <a:endParaRPr lang="en-US" sz="1200" b="0" i="0" u="none" strike="noStrike" dirty="0">
                        <a:solidFill>
                          <a:srgbClr val="000000"/>
                        </a:solidFill>
                        <a:effectLst/>
                        <a:highlight>
                          <a:srgbClr val="FFFF00"/>
                        </a:highligh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gridSpan="3">
                  <a:txBody>
                    <a:bodyPr/>
                    <a:lstStyle/>
                    <a:p>
                      <a:pPr algn="ctr" fontAlgn="b"/>
                      <a:r>
                        <a:rPr lang="en-US" sz="1200" u="none" strike="noStrike">
                          <a:effectLst/>
                        </a:rPr>
                        <a:t>February 2023 (Honolulu) - May 2023 (Portland, OR)</a:t>
                      </a:r>
                      <a:endParaRPr lang="en-US" sz="1200" b="1" i="0" u="none" strike="noStrike">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r" fontAlgn="b"/>
                      <a:r>
                        <a:rPr lang="en-US" sz="1200" u="none" strike="noStrike">
                          <a:effectLst/>
                        </a:rPr>
                        <a:t>Page 1 of 1</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1252738542"/>
                  </a:ext>
                </a:extLst>
              </a:tr>
              <a:tr h="391872">
                <a:tc>
                  <a:txBody>
                    <a:bodyPr/>
                    <a:lstStyle/>
                    <a:p>
                      <a:pPr algn="l" fontAlgn="b"/>
                      <a:r>
                        <a:rPr lang="en-US" sz="1200" u="none" strike="noStrike">
                          <a:effectLst/>
                        </a:rPr>
                        <a:t>POC</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gridSpan="3">
                  <a:txBody>
                    <a:bodyPr/>
                    <a:lstStyle/>
                    <a:p>
                      <a:pPr algn="l" fontAlgn="b"/>
                      <a:r>
                        <a:rPr lang="en-US" sz="1200" u="none" strike="noStrike">
                          <a:effectLst/>
                        </a:rPr>
                        <a:t>Wilfredo Guzman and Somere Webber</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r" fontAlgn="b"/>
                      <a:r>
                        <a:rPr lang="en-US" sz="1200" u="none" strike="noStrike">
                          <a:effectLst/>
                        </a:rPr>
                        <a:t>Draft Date:   02/15/2023</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3766107954"/>
                  </a:ext>
                </a:extLst>
              </a:tr>
              <a:tr h="198468">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3821378398"/>
                  </a:ext>
                </a:extLst>
              </a:tr>
              <a:tr h="585276">
                <a:tc gridSpan="3">
                  <a:txBody>
                    <a:bodyPr/>
                    <a:lstStyle/>
                    <a:p>
                      <a:pPr algn="r" fontAlgn="b"/>
                      <a:r>
                        <a:rPr lang="en-US" sz="1200" u="none" strike="noStrike" dirty="0">
                          <a:effectLst/>
                        </a:rPr>
                        <a:t>FOCUS AREA for improvement:</a:t>
                      </a:r>
                      <a:br>
                        <a:rPr lang="en-US" sz="1200" u="none" strike="noStrike" dirty="0">
                          <a:effectLst/>
                        </a:rPr>
                      </a:br>
                      <a:r>
                        <a:rPr lang="en-US" sz="1200" u="none" strike="noStrike" dirty="0">
                          <a:effectLst/>
                        </a:rPr>
                        <a:t># _1__ of __2_</a:t>
                      </a:r>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200" u="none" strike="noStrike">
                          <a:effectLst/>
                        </a:rPr>
                        <a:t> Single Audit Status for FY 2021 and FY 2022</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a:effectLst/>
                        </a:rPr>
                        <a:t>Responsible</a:t>
                      </a:r>
                      <a:br>
                        <a:rPr lang="en-US" sz="1200" u="none" strike="noStrike">
                          <a:effectLst/>
                        </a:rPr>
                      </a:br>
                      <a:r>
                        <a:rPr lang="en-US" sz="1200" u="none" strike="noStrike">
                          <a:effectLst/>
                        </a:rPr>
                        <a:t>Parties</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ctr" fontAlgn="b"/>
                      <a:r>
                        <a:rPr lang="en-US" sz="1200" u="none" strike="noStrike">
                          <a:effectLst/>
                        </a:rPr>
                        <a:t>Financial &amp;</a:t>
                      </a:r>
                      <a:br>
                        <a:rPr lang="en-US" sz="1200" u="none" strike="noStrike">
                          <a:effectLst/>
                        </a:rPr>
                      </a:br>
                      <a:r>
                        <a:rPr lang="en-US" sz="1200" u="none" strike="noStrike">
                          <a:effectLst/>
                        </a:rPr>
                        <a:t>Technical</a:t>
                      </a:r>
                      <a:br>
                        <a:rPr lang="en-US" sz="1200" u="none" strike="noStrike">
                          <a:effectLst/>
                        </a:rPr>
                      </a:br>
                      <a:r>
                        <a:rPr lang="en-US" sz="1200" u="none" strike="noStrike">
                          <a:effectLst/>
                        </a:rPr>
                        <a:t>Support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159323021"/>
                  </a:ext>
                </a:extLst>
              </a:tr>
              <a:tr h="391872">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dirty="0">
                          <a:effectLst/>
                        </a:rPr>
                        <a:t>Key Tasks:</a:t>
                      </a:r>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gridSpan="4">
                  <a:txBody>
                    <a:bodyPr/>
                    <a:lstStyle/>
                    <a:p>
                      <a:pPr algn="l" fontAlgn="b"/>
                      <a:r>
                        <a:rPr lang="en-US" sz="1200" u="none" strike="noStrike">
                          <a:effectLst/>
                        </a:rPr>
                        <a:t>Complete FY 2019 and FY 2020 status up for FY21 Single Audit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OMB Compliance Unit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1 Month/March 2023</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1096775924"/>
                  </a:ext>
                </a:extLst>
              </a:tr>
              <a:tr h="532144">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gridSpan="4">
                  <a:txBody>
                    <a:bodyPr/>
                    <a:lstStyle/>
                    <a:p>
                      <a:pPr algn="l" fontAlgn="b"/>
                      <a:r>
                        <a:rPr lang="en-US" sz="1200" u="none" strike="noStrike" dirty="0">
                          <a:effectLst/>
                        </a:rPr>
                        <a:t>Complete FY 2022 SEFA</a:t>
                      </a:r>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OMB FGMU/ Compliance Unit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Contract signed to perform FY20-22 Single Audit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10 months/December 2023</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4289167219"/>
                  </a:ext>
                </a:extLst>
              </a:tr>
              <a:tr h="503905">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gridSpan="4">
                  <a:txBody>
                    <a:bodyPr/>
                    <a:lstStyle/>
                    <a:p>
                      <a:pPr algn="l" fontAlgn="b"/>
                      <a:r>
                        <a:rPr lang="en-US" sz="1200" u="none" strike="noStrike" dirty="0">
                          <a:effectLst/>
                        </a:rPr>
                        <a:t>Complete FY21 Single Audit</a:t>
                      </a:r>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OMB FGMU/ Compliance Unit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Contract signed to perform FY20-22 Single Audit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5 Months/July 2023</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1461394827"/>
                  </a:ext>
                </a:extLst>
              </a:tr>
              <a:tr h="588622">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gridSpan="4">
                  <a:txBody>
                    <a:bodyPr/>
                    <a:lstStyle/>
                    <a:p>
                      <a:pPr algn="l" fontAlgn="b"/>
                      <a:r>
                        <a:rPr lang="en-US" sz="1200" u="none" strike="noStrike" dirty="0">
                          <a:effectLst/>
                        </a:rPr>
                        <a:t>Complete FY22 Single Audit</a:t>
                      </a:r>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OMB FGMU/ Compliance Unit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Contract signed to perform FY20-22 Single Audit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10 months/December 2023</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758779047"/>
                  </a:ext>
                </a:extLst>
              </a:tr>
              <a:tr h="315647">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2160512732"/>
                  </a:ext>
                </a:extLst>
              </a:tr>
              <a:tr h="585276">
                <a:tc gridSpan="3">
                  <a:txBody>
                    <a:bodyPr/>
                    <a:lstStyle/>
                    <a:p>
                      <a:pPr algn="r" fontAlgn="b"/>
                      <a:r>
                        <a:rPr lang="en-US" sz="1200" u="none" strike="noStrike">
                          <a:effectLst/>
                        </a:rPr>
                        <a:t>FOCUS AREA for improvement:</a:t>
                      </a:r>
                      <a:br>
                        <a:rPr lang="en-US" sz="1200" u="none" strike="noStrike">
                          <a:effectLst/>
                        </a:rPr>
                      </a:br>
                      <a:r>
                        <a:rPr lang="en-US" sz="1200" u="none" strike="noStrike">
                          <a:effectLst/>
                        </a:rPr>
                        <a:t># __2_ of _2__</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200" u="none" strike="noStrike">
                          <a:effectLst/>
                        </a:rPr>
                        <a:t>Status of Bank Reconciliations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dirty="0">
                          <a:effectLst/>
                        </a:rPr>
                        <a:t>Responsible</a:t>
                      </a:r>
                      <a:br>
                        <a:rPr lang="en-US" sz="1200" u="none" strike="noStrike" dirty="0">
                          <a:effectLst/>
                        </a:rPr>
                      </a:br>
                      <a:r>
                        <a:rPr lang="en-US" sz="1200" u="none" strike="noStrike" dirty="0">
                          <a:effectLst/>
                        </a:rPr>
                        <a:t>Parties</a:t>
                      </a:r>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ctr" fontAlgn="b"/>
                      <a:r>
                        <a:rPr lang="en-US" sz="1200" u="none" strike="noStrike" dirty="0">
                          <a:effectLst/>
                        </a:rPr>
                        <a:t>Financial &amp;</a:t>
                      </a:r>
                      <a:br>
                        <a:rPr lang="en-US" sz="1200" u="none" strike="noStrike" dirty="0">
                          <a:effectLst/>
                        </a:rPr>
                      </a:br>
                      <a:r>
                        <a:rPr lang="en-US" sz="1200" u="none" strike="noStrike" dirty="0">
                          <a:effectLst/>
                        </a:rPr>
                        <a:t>Technical</a:t>
                      </a:r>
                      <a:br>
                        <a:rPr lang="en-US" sz="1200" u="none" strike="noStrike" dirty="0">
                          <a:effectLst/>
                        </a:rPr>
                      </a:br>
                      <a:r>
                        <a:rPr lang="en-US" sz="1200" u="none" strike="noStrike" dirty="0">
                          <a:effectLst/>
                        </a:rPr>
                        <a:t>Support ($)</a:t>
                      </a:r>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2975217059"/>
                  </a:ext>
                </a:extLst>
              </a:tr>
              <a:tr h="376516">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Key Tasks:</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gridSpan="4">
                  <a:txBody>
                    <a:bodyPr/>
                    <a:lstStyle/>
                    <a:p>
                      <a:pPr algn="l" fontAlgn="b"/>
                      <a:r>
                        <a:rPr lang="en-US" sz="1200" u="none" strike="noStrike">
                          <a:effectLst/>
                        </a:rPr>
                        <a:t>Prioritize Bank Accounts</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DOF Treasury Dept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1 week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816177050"/>
                  </a:ext>
                </a:extLst>
              </a:tr>
              <a:tr h="391872">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gridSpan="4">
                  <a:txBody>
                    <a:bodyPr/>
                    <a:lstStyle/>
                    <a:p>
                      <a:pPr algn="l" fontAlgn="b"/>
                      <a:r>
                        <a:rPr lang="en-US" sz="1200" u="none" strike="noStrike">
                          <a:effectLst/>
                        </a:rPr>
                        <a:t>Assess the last completion date of each bank reconciliation</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DOF Treasury Dept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1 week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1731994792"/>
                  </a:ext>
                </a:extLst>
              </a:tr>
              <a:tr h="376516">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gridSpan="4">
                  <a:txBody>
                    <a:bodyPr/>
                    <a:lstStyle/>
                    <a:p>
                      <a:pPr algn="l" fontAlgn="b"/>
                      <a:r>
                        <a:rPr lang="en-US" sz="1200" u="none" strike="noStrike">
                          <a:effectLst/>
                        </a:rPr>
                        <a:t>Request data from financial Institutions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DOF Treasury Dept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dirty="0">
                          <a:effectLst/>
                        </a:rPr>
                        <a:t>30 days </a:t>
                      </a:r>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832309200"/>
                  </a:ext>
                </a:extLst>
              </a:tr>
              <a:tr h="376516">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gridSpan="4">
                  <a:txBody>
                    <a:bodyPr/>
                    <a:lstStyle/>
                    <a:p>
                      <a:pPr algn="l" fontAlgn="b"/>
                      <a:r>
                        <a:rPr lang="en-US" sz="1200" u="none" strike="noStrike">
                          <a:effectLst/>
                        </a:rPr>
                        <a:t>Begin and complete reconciliations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DOF &amp; Consultant</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r" fontAlgn="b"/>
                      <a:r>
                        <a:rPr lang="en-US" sz="1200" u="none" strike="noStrike">
                          <a:effectLst/>
                        </a:rPr>
                        <a:t>$525,000 </a:t>
                      </a:r>
                      <a:endParaRPr lang="en-US" sz="1200" b="0" i="0" u="none" strike="noStrike">
                        <a:solidFill>
                          <a:srgbClr val="000000"/>
                        </a:solidFill>
                        <a:effectLst/>
                        <a:latin typeface="Calibri" panose="020F0502020204030204" pitchFamily="34" charset="0"/>
                      </a:endParaRPr>
                    </a:p>
                  </a:txBody>
                  <a:tcPr marL="4789" marR="4789" marT="4789" marB="0" anchor="b">
                    <a:solidFill>
                      <a:schemeClr val="bg1"/>
                    </a:solidFill>
                  </a:tcPr>
                </a:tc>
                <a:tc>
                  <a:txBody>
                    <a:bodyPr/>
                    <a:lstStyle/>
                    <a:p>
                      <a:pPr algn="l" fontAlgn="b"/>
                      <a:r>
                        <a:rPr lang="en-US" sz="1200" u="none" strike="noStrike" dirty="0">
                          <a:effectLst/>
                        </a:rPr>
                        <a:t>90 days</a:t>
                      </a:r>
                      <a:endParaRPr lang="en-US" sz="1200" b="0" i="0" u="none" strike="noStrike" dirty="0">
                        <a:solidFill>
                          <a:srgbClr val="000000"/>
                        </a:solidFill>
                        <a:effectLst/>
                        <a:latin typeface="Calibri" panose="020F0502020204030204" pitchFamily="34" charset="0"/>
                      </a:endParaRPr>
                    </a:p>
                  </a:txBody>
                  <a:tcPr marL="4789" marR="4789" marT="4789" marB="0" anchor="b">
                    <a:solidFill>
                      <a:schemeClr val="bg1"/>
                    </a:solidFill>
                  </a:tcPr>
                </a:tc>
                <a:extLst>
                  <a:ext uri="{0D108BD9-81ED-4DB2-BD59-A6C34878D82A}">
                    <a16:rowId xmlns:a16="http://schemas.microsoft.com/office/drawing/2014/main" val="2419182530"/>
                  </a:ext>
                </a:extLst>
              </a:tr>
            </a:tbl>
          </a:graphicData>
        </a:graphic>
      </p:graphicFrame>
    </p:spTree>
    <p:extLst>
      <p:ext uri="{BB962C8B-B14F-4D97-AF65-F5344CB8AC3E}">
        <p14:creationId xmlns:p14="http://schemas.microsoft.com/office/powerpoint/2010/main" val="1994273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22BBB2-F374-488C-8FBF-E2C4233A18DC}"/>
              </a:ext>
            </a:extLst>
          </p:cNvPr>
          <p:cNvSpPr>
            <a:spLocks noGrp="1"/>
          </p:cNvSpPr>
          <p:nvPr>
            <p:ph type="sldNum" sz="quarter" idx="10"/>
          </p:nvPr>
        </p:nvSpPr>
        <p:spPr/>
        <p:txBody>
          <a:bodyPr/>
          <a:lstStyle/>
          <a:p>
            <a:fld id="{0A39F794-7202-4E3A-AED8-2497AE0D328A}" type="slidenum">
              <a:rPr lang="en-US" smtClean="0"/>
              <a:pPr/>
              <a:t>15</a:t>
            </a:fld>
            <a:endParaRPr lang="en-US" dirty="0"/>
          </a:p>
        </p:txBody>
      </p:sp>
      <p:graphicFrame>
        <p:nvGraphicFramePr>
          <p:cNvPr id="3" name="Table 2">
            <a:extLst>
              <a:ext uri="{FF2B5EF4-FFF2-40B4-BE49-F238E27FC236}">
                <a16:creationId xmlns:a16="http://schemas.microsoft.com/office/drawing/2014/main" id="{1D731491-9A2C-E431-A84E-255A6C69E0C5}"/>
              </a:ext>
            </a:extLst>
          </p:cNvPr>
          <p:cNvGraphicFramePr>
            <a:graphicFrameLocks noGrp="1"/>
          </p:cNvGraphicFramePr>
          <p:nvPr>
            <p:extLst>
              <p:ext uri="{D42A27DB-BD31-4B8C-83A1-F6EECF244321}">
                <p14:modId xmlns:p14="http://schemas.microsoft.com/office/powerpoint/2010/main" val="714465235"/>
              </p:ext>
            </p:extLst>
          </p:nvPr>
        </p:nvGraphicFramePr>
        <p:xfrm>
          <a:off x="83127" y="104252"/>
          <a:ext cx="12007271" cy="6319469"/>
        </p:xfrm>
        <a:graphic>
          <a:graphicData uri="http://schemas.openxmlformats.org/drawingml/2006/table">
            <a:tbl>
              <a:tblPr>
                <a:tableStyleId>{5C22544A-7EE6-4342-B048-85BDC9FD1C3A}</a:tableStyleId>
              </a:tblPr>
              <a:tblGrid>
                <a:gridCol w="226608">
                  <a:extLst>
                    <a:ext uri="{9D8B030D-6E8A-4147-A177-3AD203B41FA5}">
                      <a16:colId xmlns:a16="http://schemas.microsoft.com/office/drawing/2014/main" val="1571327091"/>
                    </a:ext>
                  </a:extLst>
                </a:gridCol>
                <a:gridCol w="306446">
                  <a:extLst>
                    <a:ext uri="{9D8B030D-6E8A-4147-A177-3AD203B41FA5}">
                      <a16:colId xmlns:a16="http://schemas.microsoft.com/office/drawing/2014/main" val="2112626936"/>
                    </a:ext>
                  </a:extLst>
                </a:gridCol>
                <a:gridCol w="270945">
                  <a:extLst>
                    <a:ext uri="{9D8B030D-6E8A-4147-A177-3AD203B41FA5}">
                      <a16:colId xmlns:a16="http://schemas.microsoft.com/office/drawing/2014/main" val="1379755174"/>
                    </a:ext>
                  </a:extLst>
                </a:gridCol>
                <a:gridCol w="421941">
                  <a:extLst>
                    <a:ext uri="{9D8B030D-6E8A-4147-A177-3AD203B41FA5}">
                      <a16:colId xmlns:a16="http://schemas.microsoft.com/office/drawing/2014/main" val="3501217124"/>
                    </a:ext>
                  </a:extLst>
                </a:gridCol>
                <a:gridCol w="3632960">
                  <a:extLst>
                    <a:ext uri="{9D8B030D-6E8A-4147-A177-3AD203B41FA5}">
                      <a16:colId xmlns:a16="http://schemas.microsoft.com/office/drawing/2014/main" val="1831602438"/>
                    </a:ext>
                  </a:extLst>
                </a:gridCol>
                <a:gridCol w="587250">
                  <a:extLst>
                    <a:ext uri="{9D8B030D-6E8A-4147-A177-3AD203B41FA5}">
                      <a16:colId xmlns:a16="http://schemas.microsoft.com/office/drawing/2014/main" val="4071009837"/>
                    </a:ext>
                  </a:extLst>
                </a:gridCol>
                <a:gridCol w="4399625">
                  <a:extLst>
                    <a:ext uri="{9D8B030D-6E8A-4147-A177-3AD203B41FA5}">
                      <a16:colId xmlns:a16="http://schemas.microsoft.com/office/drawing/2014/main" val="1581508774"/>
                    </a:ext>
                  </a:extLst>
                </a:gridCol>
                <a:gridCol w="897718">
                  <a:extLst>
                    <a:ext uri="{9D8B030D-6E8A-4147-A177-3AD203B41FA5}">
                      <a16:colId xmlns:a16="http://schemas.microsoft.com/office/drawing/2014/main" val="3772849568"/>
                    </a:ext>
                  </a:extLst>
                </a:gridCol>
                <a:gridCol w="1263778">
                  <a:extLst>
                    <a:ext uri="{9D8B030D-6E8A-4147-A177-3AD203B41FA5}">
                      <a16:colId xmlns:a16="http://schemas.microsoft.com/office/drawing/2014/main" val="4172584627"/>
                    </a:ext>
                  </a:extLst>
                </a:gridCol>
              </a:tblGrid>
              <a:tr h="214941">
                <a:tc gridSpan="3">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pPr algn="l" fontAlgn="b"/>
                      <a:endParaRPr lang="en-US" sz="500" b="0" i="0" u="none" strike="noStrike">
                        <a:solidFill>
                          <a:srgbClr val="000000"/>
                        </a:solidFill>
                        <a:effectLst/>
                        <a:latin typeface="Bierstadt" panose="020B0004020202020204" pitchFamily="34" charset="0"/>
                      </a:endParaRPr>
                    </a:p>
                  </a:txBody>
                  <a:tcPr marL="3016" marR="3016" marT="3016" marB="0" anchor="b"/>
                </a:tc>
                <a:tc hMerge="1">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3016" marR="3016" marT="3016" marB="0" anchor="b">
                    <a:solidFill>
                      <a:schemeClr val="bg1"/>
                    </a:solidFill>
                  </a:tcPr>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3755797852"/>
                  </a:ext>
                </a:extLst>
              </a:tr>
              <a:tr h="213138">
                <a:tc gridSpan="5">
                  <a:txBody>
                    <a:bodyPr/>
                    <a:lstStyle/>
                    <a:p>
                      <a:pPr algn="l" fontAlgn="b"/>
                      <a:r>
                        <a:rPr lang="en-US" sz="1200" u="none" strike="noStrike" dirty="0">
                          <a:effectLst/>
                          <a:highlight>
                            <a:srgbClr val="FFFF00"/>
                          </a:highlight>
                        </a:rPr>
                        <a:t>Jurisdiction:  Yap State Government</a:t>
                      </a:r>
                      <a:endParaRPr lang="en-US" sz="1200" b="0" i="0" u="none" strike="noStrike" dirty="0">
                        <a:solidFill>
                          <a:srgbClr val="000000"/>
                        </a:solidFill>
                        <a:effectLst/>
                        <a:highlight>
                          <a:srgbClr val="FFFF00"/>
                        </a:highligh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3016" marR="3016" marT="3016" marB="0" anchor="b">
                    <a:solidFill>
                      <a:schemeClr val="bg1"/>
                    </a:solidFill>
                  </a:tcPr>
                </a:tc>
                <a:tc>
                  <a:txBody>
                    <a:bodyPr/>
                    <a:lstStyle/>
                    <a:p>
                      <a:pPr algn="ctr" fontAlgn="b"/>
                      <a:r>
                        <a:rPr lang="en-US" sz="1200" u="none" strike="noStrike" dirty="0">
                          <a:effectLst/>
                        </a:rPr>
                        <a:t>IGFOA ACTION PLAN</a:t>
                      </a:r>
                      <a:endParaRPr lang="en-US" sz="1200" b="0" i="0" u="none" strike="noStrike" dirty="0">
                        <a:solidFill>
                          <a:srgbClr val="000000"/>
                        </a:solidFill>
                        <a:effectLst/>
                        <a:latin typeface="Calibri" panose="020F0502020204030204" pitchFamily="34" charset="0"/>
                      </a:endParaRPr>
                    </a:p>
                  </a:txBody>
                  <a:tcPr marL="3016" marR="3016" marT="3016"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r" fontAlgn="b"/>
                      <a:r>
                        <a:rPr lang="en-US" sz="1200" u="none" strike="noStrike">
                          <a:effectLst/>
                        </a:rPr>
                        <a:t>Page 1 of 1</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3432903133"/>
                  </a:ext>
                </a:extLst>
              </a:tr>
              <a:tr h="632498">
                <a:tc gridSpan="2">
                  <a:txBody>
                    <a:bodyPr/>
                    <a:lstStyle/>
                    <a:p>
                      <a:pPr algn="l" fontAlgn="b"/>
                      <a:r>
                        <a:rPr lang="en-US" sz="1200" u="none" strike="noStrike">
                          <a:effectLst/>
                        </a:rPr>
                        <a:t>POC:</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pPr algn="l" fontAlgn="b"/>
                      <a:r>
                        <a:rPr lang="en-US" sz="1200" u="none" strike="noStrike">
                          <a:effectLst/>
                        </a:rPr>
                        <a:t>Irene Laabrug </a:t>
                      </a:r>
                      <a:endParaRPr lang="en-US" sz="1200" b="0" i="0" u="none" strike="noStrike">
                        <a:solidFill>
                          <a:srgbClr val="000000"/>
                        </a:solidFill>
                        <a:effectLst/>
                        <a:latin typeface="Bierstadt" panose="020B0004020202020204" pitchFamily="34" charset="0"/>
                      </a:endParaRPr>
                    </a:p>
                  </a:txBody>
                  <a:tcPr marL="3016" marR="3016" marT="3016" marB="0" anchor="b"/>
                </a:tc>
                <a:tc gridSpan="2">
                  <a:txBody>
                    <a:bodyPr/>
                    <a:lstStyle/>
                    <a:p>
                      <a:r>
                        <a:rPr lang="en-US" sz="1200" u="none" strike="noStrike">
                          <a:effectLst/>
                        </a:rPr>
                        <a:t>Irene Laabrug </a:t>
                      </a:r>
                      <a:endParaRPr lang="en-US"/>
                    </a:p>
                  </a:txBody>
                  <a:tcPr marL="3016" marR="3016" marT="3016" marB="0" anchor="b">
                    <a:solidFill>
                      <a:schemeClr val="bg1"/>
                    </a:solidFill>
                  </a:tcPr>
                </a:tc>
                <a:tc hMerge="1">
                  <a:txBody>
                    <a:bodyPr/>
                    <a:lstStyle/>
                    <a:p>
                      <a:pPr algn="l" fontAlgn="b"/>
                      <a:endParaRPr lang="en-US" sz="600" b="0" i="0" u="none" strike="noStrike">
                        <a:solidFill>
                          <a:srgbClr val="000000"/>
                        </a:solidFill>
                        <a:effectLst/>
                        <a:latin typeface="Bierstadt" panose="020B0004020202020204" pitchFamily="34" charset="0"/>
                      </a:endParaRPr>
                    </a:p>
                  </a:txBody>
                  <a:tcPr marL="3016" marR="3016" marT="3016" marB="0" anchor="b"/>
                </a:tc>
                <a:tc>
                  <a:txBody>
                    <a:bodyPr/>
                    <a:lstStyle/>
                    <a:p>
                      <a:pPr algn="l" fontAlgn="b"/>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ctr" fontAlgn="b"/>
                      <a:r>
                        <a:rPr lang="en-US" sz="1200" u="none" strike="noStrike" dirty="0">
                          <a:effectLst/>
                        </a:rPr>
                        <a:t>February 2023 (Honolulu) - May 2023 (Portland, OR)</a:t>
                      </a:r>
                      <a:endParaRPr lang="en-US" sz="1200" b="1" i="0" u="none" strike="noStrike" dirty="0">
                        <a:solidFill>
                          <a:srgbClr val="000000"/>
                        </a:solidFill>
                        <a:effectLst/>
                        <a:latin typeface="Calibri" panose="020F0502020204030204" pitchFamily="34" charset="0"/>
                      </a:endParaRPr>
                    </a:p>
                  </a:txBody>
                  <a:tcPr marL="3016" marR="3016" marT="3016"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r" fontAlgn="b"/>
                      <a:r>
                        <a:rPr lang="en-US" sz="1200" u="none" strike="noStrike">
                          <a:effectLst/>
                        </a:rPr>
                        <a:t>Draft Date:   02/2023</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2700311126"/>
                  </a:ext>
                </a:extLst>
              </a:tr>
              <a:tr h="292916">
                <a:tc gridSpan="2">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tc>
                <a:tc gridSpan="2">
                  <a:txBody>
                    <a:bodyPr/>
                    <a:lstStyle/>
                    <a:p>
                      <a:endParaRPr lang="en-US" dirty="0"/>
                    </a:p>
                  </a:txBody>
                  <a:tcPr marL="3016" marR="3016" marT="3016" marB="0" anchor="b">
                    <a:solidFill>
                      <a:schemeClr val="bg1"/>
                    </a:solidFill>
                  </a:tcPr>
                </a:tc>
                <a:tc hMerge="1">
                  <a:txBody>
                    <a:bodyPr/>
                    <a:lstStyle/>
                    <a:p>
                      <a:pPr algn="l" fontAlgn="b"/>
                      <a:endParaRPr lang="en-US" sz="500" b="0" i="0" u="none" strike="noStrike">
                        <a:solidFill>
                          <a:srgbClr val="000000"/>
                        </a:solidFill>
                        <a:effectLst/>
                        <a:latin typeface="Bierstadt" panose="020B0004020202020204" pitchFamily="34" charset="0"/>
                      </a:endParaRPr>
                    </a:p>
                  </a:txBody>
                  <a:tcPr marL="3016" marR="3016" marT="3016" marB="0" anchor="b"/>
                </a:tc>
                <a:tc>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2167679788"/>
                  </a:ext>
                </a:extLst>
              </a:tr>
              <a:tr h="740510">
                <a:tc gridSpan="4">
                  <a:txBody>
                    <a:bodyPr/>
                    <a:lstStyle/>
                    <a:p>
                      <a:pPr algn="r" fontAlgn="b"/>
                      <a:r>
                        <a:rPr lang="en-US" sz="1200" u="none" strike="noStrike">
                          <a:effectLst/>
                        </a:rPr>
                        <a:t>FOCUS AREA for improvement:</a:t>
                      </a:r>
                      <a:br>
                        <a:rPr lang="en-US" sz="1200" u="none" strike="noStrike">
                          <a:effectLst/>
                        </a:rPr>
                      </a:br>
                      <a:r>
                        <a:rPr lang="en-US" sz="1200" u="none" strike="noStrike">
                          <a:effectLst/>
                        </a:rPr>
                        <a:t># ___ of ___</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hMerge="1">
                  <a:txBody>
                    <a:bodyPr/>
                    <a:lstStyle/>
                    <a:p>
                      <a:endParaRPr lang="en-US"/>
                    </a:p>
                  </a:txBody>
                  <a:tcPr/>
                </a:tc>
                <a:tc hMerge="1">
                  <a:txBody>
                    <a:bodyPr/>
                    <a:lstStyle/>
                    <a:p>
                      <a:pPr algn="r" fontAlgn="b"/>
                      <a:endParaRPr lang="en-US" sz="500" b="0" i="0" u="none" strike="noStrike">
                        <a:solidFill>
                          <a:srgbClr val="000000"/>
                        </a:solidFill>
                        <a:effectLst/>
                        <a:latin typeface="Bierstadt" panose="020B0004020202020204" pitchFamily="34" charset="0"/>
                      </a:endParaRPr>
                    </a:p>
                  </a:txBody>
                  <a:tcPr marL="3016" marR="3016" marT="3016"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FMIS Implementation</a:t>
                      </a:r>
                      <a:endParaRPr lang="en-US" sz="1200" b="0" i="0" u="none" strike="noStrike" dirty="0">
                        <a:solidFill>
                          <a:srgbClr val="000000"/>
                        </a:solidFill>
                        <a:effectLst/>
                        <a:latin typeface="Bierstadt" panose="020B0004020202020204" pitchFamily="34" charset="0"/>
                      </a:endParaRPr>
                    </a:p>
                    <a:p>
                      <a:pPr algn="ctr" fontAlgn="b"/>
                      <a:r>
                        <a:rPr lang="en-US" sz="1200" u="none" strike="noStrike" dirty="0">
                          <a:effectLst/>
                        </a:rPr>
                        <a:t> </a:t>
                      </a:r>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ctr" fontAlgn="b"/>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ctr" fontAlgn="b"/>
                      <a:r>
                        <a:rPr lang="en-US" sz="1200" u="none" strike="noStrike">
                          <a:effectLst/>
                        </a:rPr>
                        <a:t>Responsible</a:t>
                      </a:r>
                      <a:br>
                        <a:rPr lang="en-US" sz="1200" u="none" strike="noStrike">
                          <a:effectLst/>
                        </a:rPr>
                      </a:br>
                      <a:r>
                        <a:rPr lang="en-US" sz="1200" u="none" strike="noStrike">
                          <a:effectLst/>
                        </a:rPr>
                        <a:t>Parties</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ctr" fontAlgn="b"/>
                      <a:r>
                        <a:rPr lang="en-US" sz="1200" u="none" strike="noStrike">
                          <a:effectLst/>
                        </a:rPr>
                        <a:t>Financial &amp;</a:t>
                      </a:r>
                      <a:br>
                        <a:rPr lang="en-US" sz="1200" u="none" strike="noStrike">
                          <a:effectLst/>
                        </a:rPr>
                      </a:br>
                      <a:r>
                        <a:rPr lang="en-US" sz="1200" u="none" strike="noStrike">
                          <a:effectLst/>
                        </a:rPr>
                        <a:t>Technical</a:t>
                      </a:r>
                      <a:br>
                        <a:rPr lang="en-US" sz="1200" u="none" strike="noStrike">
                          <a:effectLst/>
                        </a:rPr>
                      </a:br>
                      <a:r>
                        <a:rPr lang="en-US" sz="1200" u="none" strike="noStrike">
                          <a:effectLst/>
                        </a:rPr>
                        <a:t>Support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705964872"/>
                  </a:ext>
                </a:extLst>
              </a:tr>
              <a:tr h="213138">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gridSpan="3">
                  <a:txBody>
                    <a:bodyPr/>
                    <a:lstStyle/>
                    <a:p>
                      <a:pPr algn="l" fontAlgn="b"/>
                      <a:r>
                        <a:rPr lang="en-US" sz="1200" u="none" strike="noStrike">
                          <a:effectLst/>
                        </a:rPr>
                        <a:t>Key Tasks:</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hMerge="1">
                  <a:txBody>
                    <a:bodyPr/>
                    <a:lstStyle/>
                    <a:p>
                      <a:pPr algn="l" fontAlgn="b"/>
                      <a:endParaRPr lang="en-US" sz="500" b="0" i="0" u="none" strike="noStrike">
                        <a:solidFill>
                          <a:srgbClr val="000000"/>
                        </a:solidFill>
                        <a:effectLst/>
                        <a:latin typeface="Bierstadt" panose="020B0004020202020204" pitchFamily="34" charset="0"/>
                      </a:endParaRPr>
                    </a:p>
                  </a:txBody>
                  <a:tcPr marL="3016" marR="3016" marT="3016" marB="0" anchor="b"/>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4193318473"/>
                  </a:ext>
                </a:extLst>
              </a:tr>
              <a:tr h="498062">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gridSpan="3">
                  <a:txBody>
                    <a:bodyPr/>
                    <a:lstStyle/>
                    <a:p>
                      <a:pPr algn="l" fontAlgn="b"/>
                      <a:r>
                        <a:rPr lang="en-US" sz="1200" u="none" strike="noStrike">
                          <a:effectLst/>
                        </a:rPr>
                        <a:t>FMR</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hMerge="1">
                  <a:txBody>
                    <a:bodyPr/>
                    <a:lstStyle/>
                    <a:p>
                      <a:pPr algn="l" fontAlgn="b"/>
                      <a:endParaRPr lang="en-US" sz="500" b="0" i="0" u="none" strike="noStrike">
                        <a:solidFill>
                          <a:srgbClr val="000000"/>
                        </a:solidFill>
                        <a:effectLst/>
                        <a:latin typeface="Bierstadt" panose="020B0004020202020204" pitchFamily="34" charset="0"/>
                      </a:endParaRPr>
                    </a:p>
                  </a:txBody>
                  <a:tcPr marL="3016" marR="3016" marT="3016" marB="0" anchor="b"/>
                </a:tc>
                <a:tc>
                  <a:txBody>
                    <a:bodyPr/>
                    <a:lstStyle/>
                    <a:p>
                      <a:pPr algn="l" fontAlgn="b"/>
                      <a:r>
                        <a:rPr lang="en-US" sz="1200" u="none" strike="noStrike" dirty="0">
                          <a:effectLst/>
                        </a:rPr>
                        <a:t>Technical working group to revisit the draft FMR  for </a:t>
                      </a:r>
                      <a:r>
                        <a:rPr lang="en-US" sz="1200" u="none" strike="noStrike" dirty="0" err="1">
                          <a:effectLst/>
                        </a:rPr>
                        <a:t>implemenation</a:t>
                      </a:r>
                      <a:r>
                        <a:rPr lang="en-US" sz="1200" u="none" strike="noStrike" dirty="0">
                          <a:effectLst/>
                        </a:rPr>
                        <a:t> to be made when the FMIS get implemented at State Level</a:t>
                      </a:r>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dirty="0">
                          <a:effectLst/>
                        </a:rPr>
                        <a:t>Technical Working Group-reassigned</a:t>
                      </a:r>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                               -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t"/>
                      <a:r>
                        <a:rPr lang="en-US" sz="1200" u="none" strike="noStrike">
                          <a:effectLst/>
                        </a:rPr>
                        <a:t>9/30/2023</a:t>
                      </a:r>
                      <a:endParaRPr lang="en-US" sz="1200" b="0" i="0" u="none" strike="noStrike">
                        <a:solidFill>
                          <a:srgbClr val="000000"/>
                        </a:solidFill>
                        <a:effectLst/>
                        <a:latin typeface="Bierstadt" panose="020B0004020202020204" pitchFamily="34" charset="0"/>
                      </a:endParaRPr>
                    </a:p>
                  </a:txBody>
                  <a:tcPr marL="3016" marR="3016" marT="3016" marB="0">
                    <a:solidFill>
                      <a:schemeClr val="bg1"/>
                    </a:solidFill>
                  </a:tcPr>
                </a:tc>
                <a:extLst>
                  <a:ext uri="{0D108BD9-81ED-4DB2-BD59-A6C34878D82A}">
                    <a16:rowId xmlns:a16="http://schemas.microsoft.com/office/drawing/2014/main" val="3093656302"/>
                  </a:ext>
                </a:extLst>
              </a:tr>
              <a:tr h="632498">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gridSpan="3">
                  <a:txBody>
                    <a:bodyPr/>
                    <a:lstStyle/>
                    <a:p>
                      <a:pPr algn="l" fontAlgn="b"/>
                      <a:r>
                        <a:rPr lang="en-US" sz="1200" u="none" strike="noStrike">
                          <a:effectLst/>
                        </a:rPr>
                        <a:t>Bank Reconciliation</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hMerge="1">
                  <a:txBody>
                    <a:bodyPr/>
                    <a:lstStyle/>
                    <a:p>
                      <a:pPr algn="l" fontAlgn="b"/>
                      <a:endParaRPr lang="en-US" sz="500" b="0" i="0" u="none" strike="noStrike">
                        <a:solidFill>
                          <a:srgbClr val="000000"/>
                        </a:solidFill>
                        <a:effectLst/>
                        <a:latin typeface="Bierstadt" panose="020B0004020202020204" pitchFamily="34" charset="0"/>
                      </a:endParaRPr>
                    </a:p>
                  </a:txBody>
                  <a:tcPr marL="3016" marR="3016" marT="3016" marB="0" anchor="b"/>
                </a:tc>
                <a:tc>
                  <a:txBody>
                    <a:bodyPr/>
                    <a:lstStyle/>
                    <a:p>
                      <a:pPr algn="l" fontAlgn="b"/>
                      <a:r>
                        <a:rPr lang="en-US" sz="1200" u="none" strike="noStrike">
                          <a:effectLst/>
                        </a:rPr>
                        <a:t>Consultant to Train  Staff to perform bank reconciliation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Assistant Manager-/Chief of Finance &amp; Treasury</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                               -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May, 2023</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2942425326"/>
                  </a:ext>
                </a:extLst>
              </a:tr>
              <a:tr h="366853">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gridSpan="3">
                  <a:txBody>
                    <a:bodyPr/>
                    <a:lstStyle/>
                    <a:p>
                      <a:pPr algn="l" fontAlgn="b"/>
                      <a:r>
                        <a:rPr lang="en-US" sz="1200" u="none" strike="noStrike">
                          <a:effectLst/>
                        </a:rPr>
                        <a:t>Outstanding Encumbrances</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hMerge="1">
                  <a:txBody>
                    <a:bodyPr/>
                    <a:lstStyle/>
                    <a:p>
                      <a:pPr algn="l" fontAlgn="b"/>
                      <a:endParaRPr lang="en-US" sz="500" b="0" i="0" u="none" strike="noStrike">
                        <a:solidFill>
                          <a:srgbClr val="000000"/>
                        </a:solidFill>
                        <a:effectLst/>
                        <a:latin typeface="Bierstadt" panose="020B0004020202020204" pitchFamily="34" charset="0"/>
                      </a:endParaRPr>
                    </a:p>
                  </a:txBody>
                  <a:tcPr marL="3016" marR="3016" marT="3016" marB="0" anchor="b"/>
                </a:tc>
                <a:tc>
                  <a:txBody>
                    <a:bodyPr/>
                    <a:lstStyle/>
                    <a:p>
                      <a:pPr algn="l" fontAlgn="b"/>
                      <a:r>
                        <a:rPr lang="en-US" sz="1200" u="none" strike="noStrike" dirty="0">
                          <a:effectLst/>
                        </a:rPr>
                        <a:t>Reduce at least 10% of Invalid encumbrances</a:t>
                      </a:r>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Chief of Finance &amp; Treasury, ilaabrug123@gmail.com</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                               -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April, 2023</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2210766169"/>
                  </a:ext>
                </a:extLst>
              </a:tr>
              <a:tr h="432186">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gridSpan="3">
                  <a:txBody>
                    <a:bodyPr/>
                    <a:lstStyle/>
                    <a:p>
                      <a:pPr algn="l" fontAlgn="b"/>
                      <a:r>
                        <a:rPr lang="en-US" sz="1200" u="none" strike="noStrike">
                          <a:effectLst/>
                        </a:rPr>
                        <a:t>IT Recruitment</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hMerge="1">
                  <a:txBody>
                    <a:bodyPr/>
                    <a:lstStyle/>
                    <a:p>
                      <a:pPr algn="l" fontAlgn="b"/>
                      <a:endParaRPr lang="en-US" sz="500" b="0" i="0" u="none" strike="noStrike">
                        <a:solidFill>
                          <a:srgbClr val="000000"/>
                        </a:solidFill>
                        <a:effectLst/>
                        <a:latin typeface="Bierstadt" panose="020B0004020202020204" pitchFamily="34" charset="0"/>
                      </a:endParaRPr>
                    </a:p>
                  </a:txBody>
                  <a:tcPr marL="3016" marR="3016" marT="3016" marB="0" anchor="b"/>
                </a:tc>
                <a:tc>
                  <a:txBody>
                    <a:bodyPr/>
                    <a:lstStyle/>
                    <a:p>
                      <a:pPr algn="l" fontAlgn="b"/>
                      <a:r>
                        <a:rPr lang="en-US" sz="1200" u="none" strike="noStrike">
                          <a:effectLst/>
                        </a:rPr>
                        <a:t>Recruite IT to clean up the System and train Accountant before implementation of the FMIS</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Chief of Finance &amp; Treasury, ilaabrug123@gmail.com</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                               -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July, 2023</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3432671205"/>
                  </a:ext>
                </a:extLst>
              </a:tr>
              <a:tr h="213138">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gridSpan="3">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hMerge="1">
                  <a:txBody>
                    <a:bodyPr/>
                    <a:lstStyle/>
                    <a:p>
                      <a:pPr algn="l" fontAlgn="b"/>
                      <a:endParaRPr lang="en-US" sz="500" b="0" i="0" u="none" strike="noStrike">
                        <a:solidFill>
                          <a:srgbClr val="000000"/>
                        </a:solidFill>
                        <a:effectLst/>
                        <a:latin typeface="Bierstadt" panose="020B0004020202020204" pitchFamily="34" charset="0"/>
                      </a:endParaRPr>
                    </a:p>
                  </a:txBody>
                  <a:tcPr marL="3016" marR="3016" marT="3016" marB="0" anchor="b"/>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1667534200"/>
                  </a:ext>
                </a:extLst>
              </a:tr>
              <a:tr h="599662">
                <a:tc gridSpan="4">
                  <a:txBody>
                    <a:bodyPr/>
                    <a:lstStyle/>
                    <a:p>
                      <a:pPr algn="r" fontAlgn="b"/>
                      <a:r>
                        <a:rPr lang="en-US" sz="1200" u="none" strike="noStrike" dirty="0">
                          <a:effectLst/>
                        </a:rPr>
                        <a:t>FOCUS AREA for improvement:</a:t>
                      </a:r>
                      <a:br>
                        <a:rPr lang="en-US" sz="1200" u="none" strike="noStrike" dirty="0">
                          <a:effectLst/>
                        </a:rPr>
                      </a:br>
                      <a:r>
                        <a:rPr lang="en-US" sz="1200" u="none" strike="noStrike" dirty="0">
                          <a:effectLst/>
                        </a:rPr>
                        <a:t># ___ of ___</a:t>
                      </a:r>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hMerge="1">
                  <a:txBody>
                    <a:bodyPr/>
                    <a:lstStyle/>
                    <a:p>
                      <a:endParaRPr lang="en-US"/>
                    </a:p>
                  </a:txBody>
                  <a:tcPr/>
                </a:tc>
                <a:tc hMerge="1">
                  <a:txBody>
                    <a:bodyPr/>
                    <a:lstStyle/>
                    <a:p>
                      <a:pPr algn="r" fontAlgn="b"/>
                      <a:endParaRPr lang="en-US" sz="500" b="0" i="0" u="none" strike="noStrike">
                        <a:solidFill>
                          <a:srgbClr val="000000"/>
                        </a:solidFill>
                        <a:effectLst/>
                        <a:latin typeface="Bierstadt" panose="020B0004020202020204" pitchFamily="34" charset="0"/>
                      </a:endParaRPr>
                    </a:p>
                  </a:txBody>
                  <a:tcPr marL="3016" marR="3016" marT="3016"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Audit Implementation</a:t>
                      </a:r>
                      <a:endParaRPr lang="en-US" sz="1200" b="0" i="0" u="none" strike="noStrike" dirty="0">
                        <a:solidFill>
                          <a:srgbClr val="000000"/>
                        </a:solidFill>
                        <a:effectLst/>
                        <a:latin typeface="Bierstadt" panose="020B0004020202020204" pitchFamily="34" charset="0"/>
                      </a:endParaRPr>
                    </a:p>
                    <a:p>
                      <a:pPr algn="ctr" fontAlgn="b"/>
                      <a:r>
                        <a:rPr lang="en-US" sz="1200" u="none" strike="noStrike" dirty="0">
                          <a:effectLst/>
                        </a:rPr>
                        <a:t> </a:t>
                      </a:r>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ctr" fontAlgn="b"/>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ctr" fontAlgn="b"/>
                      <a:r>
                        <a:rPr lang="en-US" sz="1200" u="none" strike="noStrike" dirty="0">
                          <a:effectLst/>
                        </a:rPr>
                        <a:t>Responsible</a:t>
                      </a:r>
                      <a:br>
                        <a:rPr lang="en-US" sz="1200" u="none" strike="noStrike" dirty="0">
                          <a:effectLst/>
                        </a:rPr>
                      </a:br>
                      <a:r>
                        <a:rPr lang="en-US" sz="1200" u="none" strike="noStrike" dirty="0">
                          <a:effectLst/>
                        </a:rPr>
                        <a:t>Parties</a:t>
                      </a:r>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ctr" fontAlgn="b"/>
                      <a:r>
                        <a:rPr lang="en-US" sz="1200" u="none" strike="noStrike">
                          <a:effectLst/>
                        </a:rPr>
                        <a:t>Financial &amp;</a:t>
                      </a:r>
                      <a:br>
                        <a:rPr lang="en-US" sz="1200" u="none" strike="noStrike">
                          <a:effectLst/>
                        </a:rPr>
                      </a:br>
                      <a:r>
                        <a:rPr lang="en-US" sz="1200" u="none" strike="noStrike">
                          <a:effectLst/>
                        </a:rPr>
                        <a:t>Technical</a:t>
                      </a:r>
                      <a:br>
                        <a:rPr lang="en-US" sz="1200" u="none" strike="noStrike">
                          <a:effectLst/>
                        </a:rPr>
                      </a:br>
                      <a:r>
                        <a:rPr lang="en-US" sz="1200" u="none" strike="noStrike">
                          <a:effectLst/>
                        </a:rPr>
                        <a:t>Support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2018612776"/>
                  </a:ext>
                </a:extLst>
              </a:tr>
              <a:tr h="213138">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gridSpan="3">
                  <a:txBody>
                    <a:bodyPr/>
                    <a:lstStyle/>
                    <a:p>
                      <a:pPr algn="l" fontAlgn="b"/>
                      <a:r>
                        <a:rPr lang="en-US" sz="1200" u="none" strike="noStrike">
                          <a:effectLst/>
                        </a:rPr>
                        <a:t>Key Tasks:</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hMerge="1">
                  <a:txBody>
                    <a:bodyPr/>
                    <a:lstStyle/>
                    <a:p>
                      <a:pPr algn="l" fontAlgn="b"/>
                      <a:endParaRPr lang="en-US" sz="500" b="0" i="0" u="none" strike="noStrike">
                        <a:solidFill>
                          <a:srgbClr val="000000"/>
                        </a:solidFill>
                        <a:effectLst/>
                        <a:latin typeface="Bierstadt" panose="020B0004020202020204" pitchFamily="34" charset="0"/>
                      </a:endParaRPr>
                    </a:p>
                  </a:txBody>
                  <a:tcPr marL="3016" marR="3016" marT="3016" marB="0" anchor="b"/>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1506338867"/>
                  </a:ext>
                </a:extLst>
              </a:tr>
              <a:tr h="211735">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gridSpan="3">
                  <a:txBody>
                    <a:bodyPr/>
                    <a:lstStyle/>
                    <a:p>
                      <a:pPr algn="l" fontAlgn="b"/>
                      <a:r>
                        <a:rPr lang="en-US" sz="1200" u="none" strike="noStrike">
                          <a:effectLst/>
                        </a:rPr>
                        <a:t>GASB 87 Leases</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hMerge="1">
                  <a:txBody>
                    <a:bodyPr/>
                    <a:lstStyle/>
                    <a:p>
                      <a:pPr algn="l" fontAlgn="b"/>
                      <a:endParaRPr lang="en-US" sz="500" b="0" i="0" u="none" strike="noStrike">
                        <a:solidFill>
                          <a:srgbClr val="000000"/>
                        </a:solidFill>
                        <a:effectLst/>
                        <a:latin typeface="Bierstadt" panose="020B0004020202020204" pitchFamily="34" charset="0"/>
                      </a:endParaRPr>
                    </a:p>
                  </a:txBody>
                  <a:tcPr marL="3016" marR="3016" marT="3016" marB="0" anchor="b"/>
                </a:tc>
                <a:tc gridSpan="2">
                  <a:txBody>
                    <a:bodyPr/>
                    <a:lstStyle/>
                    <a:p>
                      <a:pPr algn="l" fontAlgn="b"/>
                      <a:r>
                        <a:rPr lang="en-US" sz="1200" u="none" strike="noStrike">
                          <a:effectLst/>
                        </a:rPr>
                        <a:t>Implementation of GASB for FY2022 Audit</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a:txBody>
                    <a:bodyPr/>
                    <a:lstStyle/>
                    <a:p>
                      <a:pPr algn="l" fontAlgn="b"/>
                      <a:r>
                        <a:rPr lang="en-US" sz="1200" u="none" strike="noStrike">
                          <a:effectLst/>
                        </a:rPr>
                        <a:t>Assistant Manager</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                               -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dirty="0">
                          <a:effectLst/>
                        </a:rPr>
                        <a:t>6/30/2023</a:t>
                      </a:r>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3017698133"/>
                  </a:ext>
                </a:extLst>
              </a:tr>
              <a:tr h="632498">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gridSpan="3">
                  <a:txBody>
                    <a:bodyPr/>
                    <a:lstStyle/>
                    <a:p>
                      <a:pPr algn="l" fontAlgn="b"/>
                      <a:r>
                        <a:rPr lang="en-US" sz="1200" u="none" strike="noStrike">
                          <a:effectLst/>
                        </a:rPr>
                        <a:t>Audit Adverse Opion</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hMerge="1">
                  <a:txBody>
                    <a:bodyPr/>
                    <a:lstStyle/>
                    <a:p>
                      <a:pPr algn="l" fontAlgn="b"/>
                      <a:endParaRPr lang="en-US" sz="500" b="0" i="0" u="none" strike="noStrike">
                        <a:solidFill>
                          <a:srgbClr val="000000"/>
                        </a:solidFill>
                        <a:effectLst/>
                        <a:latin typeface="Bierstadt" panose="020B0004020202020204" pitchFamily="34" charset="0"/>
                      </a:endParaRPr>
                    </a:p>
                  </a:txBody>
                  <a:tcPr marL="3016" marR="3016" marT="3016" marB="0" anchor="b"/>
                </a:tc>
                <a:tc gridSpan="2">
                  <a:txBody>
                    <a:bodyPr/>
                    <a:lstStyle/>
                    <a:p>
                      <a:pPr algn="l" fontAlgn="b"/>
                      <a:r>
                        <a:rPr lang="en-US" sz="1200" u="none" strike="noStrike">
                          <a:effectLst/>
                        </a:rPr>
                        <a:t>Set up Meeting with OPA /Yap Fishing Authority Management to hopefully eliminate the Audit Opion from Adverse to Unmodified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hMerge="1">
                  <a:txBody>
                    <a:bodyPr/>
                    <a:lstStyle/>
                    <a:p>
                      <a:endParaRPr lang="en-US"/>
                    </a:p>
                  </a:txBody>
                  <a:tcPr/>
                </a:tc>
                <a:tc>
                  <a:txBody>
                    <a:bodyPr/>
                    <a:lstStyle/>
                    <a:p>
                      <a:pPr algn="l" fontAlgn="b"/>
                      <a:r>
                        <a:rPr lang="en-US" sz="1200" u="none" strike="noStrike">
                          <a:effectLst/>
                        </a:rPr>
                        <a:t>OAS Director/Consultant/Chief of Finance &amp; Treasury</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b"/>
                      <a:r>
                        <a:rPr lang="en-US" sz="1200" u="none" strike="noStrike">
                          <a:effectLst/>
                        </a:rPr>
                        <a:t> $                               -   </a:t>
                      </a:r>
                      <a:endParaRPr lang="en-US" sz="1200" b="0" i="0" u="none" strike="noStrike">
                        <a:solidFill>
                          <a:srgbClr val="000000"/>
                        </a:solidFill>
                        <a:effectLst/>
                        <a:latin typeface="Bierstadt" panose="020B0004020202020204" pitchFamily="34" charset="0"/>
                      </a:endParaRPr>
                    </a:p>
                  </a:txBody>
                  <a:tcPr marL="3016" marR="3016" marT="3016" marB="0" anchor="b">
                    <a:solidFill>
                      <a:schemeClr val="bg1"/>
                    </a:solidFill>
                  </a:tcPr>
                </a:tc>
                <a:tc>
                  <a:txBody>
                    <a:bodyPr/>
                    <a:lstStyle/>
                    <a:p>
                      <a:pPr algn="l" fontAlgn="t"/>
                      <a:r>
                        <a:rPr lang="en-US" sz="1200" u="none" strike="noStrike" dirty="0">
                          <a:effectLst/>
                        </a:rPr>
                        <a:t>9/30/2023</a:t>
                      </a:r>
                      <a:endParaRPr lang="en-US" sz="1200" b="0" i="0" u="none" strike="noStrike" dirty="0">
                        <a:solidFill>
                          <a:srgbClr val="000000"/>
                        </a:solidFill>
                        <a:effectLst/>
                        <a:latin typeface="Bierstadt" panose="020B0004020202020204" pitchFamily="34" charset="0"/>
                      </a:endParaRPr>
                    </a:p>
                  </a:txBody>
                  <a:tcPr marL="3016" marR="3016" marT="3016" marB="0" anchor="b">
                    <a:solidFill>
                      <a:schemeClr val="bg1"/>
                    </a:solidFill>
                  </a:tcPr>
                </a:tc>
                <a:extLst>
                  <a:ext uri="{0D108BD9-81ED-4DB2-BD59-A6C34878D82A}">
                    <a16:rowId xmlns:a16="http://schemas.microsoft.com/office/drawing/2014/main" val="3053131633"/>
                  </a:ext>
                </a:extLst>
              </a:tr>
            </a:tbl>
          </a:graphicData>
        </a:graphic>
      </p:graphicFrame>
    </p:spTree>
    <p:extLst>
      <p:ext uri="{BB962C8B-B14F-4D97-AF65-F5344CB8AC3E}">
        <p14:creationId xmlns:p14="http://schemas.microsoft.com/office/powerpoint/2010/main" val="421755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8B08890-0CAA-491D-BB23-A0D6AFAD2BDC}"/>
              </a:ext>
            </a:extLst>
          </p:cNvPr>
          <p:cNvSpPr txBox="1"/>
          <p:nvPr/>
        </p:nvSpPr>
        <p:spPr>
          <a:xfrm rot="21442111">
            <a:off x="475397" y="2240503"/>
            <a:ext cx="11242853" cy="2376997"/>
          </a:xfrm>
          <a:prstGeom prst="rect">
            <a:avLst/>
          </a:prstGeom>
          <a:solidFill>
            <a:schemeClr val="bg1"/>
          </a:solidFill>
          <a:ln w="28575">
            <a:solidFill>
              <a:srgbClr val="FF0000"/>
            </a:solidFill>
          </a:ln>
        </p:spPr>
        <p:txBody>
          <a:bodyPr wrap="square" rtlCol="0">
            <a:spAutoFit/>
          </a:bodyPr>
          <a:lstStyle/>
          <a:p>
            <a:pPr>
              <a:lnSpc>
                <a:spcPct val="107000"/>
              </a:lnSpc>
              <a:spcAft>
                <a:spcPts val="800"/>
              </a:spcAft>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following four slides are a full list of the performance measures the IGFOA has been tracking for a number of years and which we agreed to reset at our last meeting.  Please complete all 4 slides, but plan to present only on 2 measures.  One where your office has made improvement and the other where you are having difficulty.</a:t>
            </a:r>
          </a:p>
        </p:txBody>
      </p:sp>
      <p:sp>
        <p:nvSpPr>
          <p:cNvPr id="2" name="Slide Number Placeholder 1">
            <a:extLst>
              <a:ext uri="{FF2B5EF4-FFF2-40B4-BE49-F238E27FC236}">
                <a16:creationId xmlns:a16="http://schemas.microsoft.com/office/drawing/2014/main" id="{472DB364-FDE8-4504-8EDF-26C08C9118F6}"/>
              </a:ext>
            </a:extLst>
          </p:cNvPr>
          <p:cNvSpPr>
            <a:spLocks noGrp="1"/>
          </p:cNvSpPr>
          <p:nvPr>
            <p:ph type="sldNum" sz="quarter" idx="10"/>
          </p:nvPr>
        </p:nvSpPr>
        <p:spPr/>
        <p:txBody>
          <a:bodyPr/>
          <a:lstStyle/>
          <a:p>
            <a:fld id="{0A39F794-7202-4E3A-AED8-2497AE0D328A}" type="slidenum">
              <a:rPr lang="en-US" smtClean="0"/>
              <a:t>16</a:t>
            </a:fld>
            <a:endParaRPr lang="en-US" dirty="0"/>
          </a:p>
        </p:txBody>
      </p:sp>
      <p:sp>
        <p:nvSpPr>
          <p:cNvPr id="3" name="Footer Placeholder 2">
            <a:extLst>
              <a:ext uri="{FF2B5EF4-FFF2-40B4-BE49-F238E27FC236}">
                <a16:creationId xmlns:a16="http://schemas.microsoft.com/office/drawing/2014/main" id="{796775C4-E70C-1DF2-98C3-2EDA3F106111}"/>
              </a:ext>
            </a:extLst>
          </p:cNvPr>
          <p:cNvSpPr>
            <a:spLocks noGrp="1"/>
          </p:cNvSpPr>
          <p:nvPr>
            <p:ph type="ftr" sz="quarter" idx="4294967295"/>
          </p:nvPr>
        </p:nvSpPr>
        <p:spPr>
          <a:xfrm>
            <a:off x="0" y="6440488"/>
            <a:ext cx="4114800" cy="365125"/>
          </a:xfrm>
        </p:spPr>
        <p:txBody>
          <a:bodyPr/>
          <a:lstStyle/>
          <a:p>
            <a:r>
              <a:rPr lang="en-US"/>
              <a:t>IGFOA 2023    </a:t>
            </a:r>
            <a:r>
              <a:rPr lang="en-US">
                <a:latin typeface="Lato Light" panose="020B0604020202020204" pitchFamily="34" charset="0"/>
                <a:ea typeface="Lato Light" panose="020B0604020202020204" pitchFamily="34" charset="0"/>
                <a:cs typeface="Lato Light" panose="020B0604020202020204" pitchFamily="34" charset="0"/>
              </a:rPr>
              <a:t>|    May 20-25, 2023</a:t>
            </a:r>
            <a:endParaRPr lang="en-US" dirty="0">
              <a:latin typeface="Lato Light" panose="020B0604020202020204" pitchFamily="34" charset="0"/>
              <a:ea typeface="Lato Light" panose="020B0604020202020204" pitchFamily="34" charset="0"/>
              <a:cs typeface="Lato Light" panose="020B0604020202020204" pitchFamily="34" charset="0"/>
            </a:endParaRPr>
          </a:p>
        </p:txBody>
      </p:sp>
    </p:spTree>
    <p:extLst>
      <p:ext uri="{BB962C8B-B14F-4D97-AF65-F5344CB8AC3E}">
        <p14:creationId xmlns:p14="http://schemas.microsoft.com/office/powerpoint/2010/main" val="574043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59565894"/>
              </p:ext>
            </p:extLst>
          </p:nvPr>
        </p:nvGraphicFramePr>
        <p:xfrm>
          <a:off x="0" y="0"/>
          <a:ext cx="12192000" cy="2080469"/>
        </p:xfrm>
        <a:graphic>
          <a:graphicData uri="http://schemas.openxmlformats.org/drawingml/2006/table">
            <a:tbl>
              <a:tblPr/>
              <a:tblGrid>
                <a:gridCol w="2848598">
                  <a:extLst>
                    <a:ext uri="{9D8B030D-6E8A-4147-A177-3AD203B41FA5}">
                      <a16:colId xmlns:a16="http://schemas.microsoft.com/office/drawing/2014/main" val="1477571676"/>
                    </a:ext>
                  </a:extLst>
                </a:gridCol>
                <a:gridCol w="1063003">
                  <a:extLst>
                    <a:ext uri="{9D8B030D-6E8A-4147-A177-3AD203B41FA5}">
                      <a16:colId xmlns:a16="http://schemas.microsoft.com/office/drawing/2014/main" val="3172208435"/>
                    </a:ext>
                  </a:extLst>
                </a:gridCol>
                <a:gridCol w="922876">
                  <a:extLst>
                    <a:ext uri="{9D8B030D-6E8A-4147-A177-3AD203B41FA5}">
                      <a16:colId xmlns:a16="http://schemas.microsoft.com/office/drawing/2014/main" val="1042492712"/>
                    </a:ext>
                  </a:extLst>
                </a:gridCol>
                <a:gridCol w="830163">
                  <a:extLst>
                    <a:ext uri="{9D8B030D-6E8A-4147-A177-3AD203B41FA5}">
                      <a16:colId xmlns:a16="http://schemas.microsoft.com/office/drawing/2014/main" val="1751001986"/>
                    </a:ext>
                  </a:extLst>
                </a:gridCol>
                <a:gridCol w="830163">
                  <a:extLst>
                    <a:ext uri="{9D8B030D-6E8A-4147-A177-3AD203B41FA5}">
                      <a16:colId xmlns:a16="http://schemas.microsoft.com/office/drawing/2014/main" val="964237778"/>
                    </a:ext>
                  </a:extLst>
                </a:gridCol>
                <a:gridCol w="1048997">
                  <a:extLst>
                    <a:ext uri="{9D8B030D-6E8A-4147-A177-3AD203B41FA5}">
                      <a16:colId xmlns:a16="http://schemas.microsoft.com/office/drawing/2014/main" val="2004997261"/>
                    </a:ext>
                  </a:extLst>
                </a:gridCol>
                <a:gridCol w="857250">
                  <a:extLst>
                    <a:ext uri="{9D8B030D-6E8A-4147-A177-3AD203B41FA5}">
                      <a16:colId xmlns:a16="http://schemas.microsoft.com/office/drawing/2014/main" val="494572509"/>
                    </a:ext>
                  </a:extLst>
                </a:gridCol>
                <a:gridCol w="3031324">
                  <a:extLst>
                    <a:ext uri="{9D8B030D-6E8A-4147-A177-3AD203B41FA5}">
                      <a16:colId xmlns:a16="http://schemas.microsoft.com/office/drawing/2014/main" val="1172277189"/>
                    </a:ext>
                  </a:extLst>
                </a:gridCol>
                <a:gridCol w="759626">
                  <a:extLst>
                    <a:ext uri="{9D8B030D-6E8A-4147-A177-3AD203B41FA5}">
                      <a16:colId xmlns:a16="http://schemas.microsoft.com/office/drawing/2014/main" val="1326792434"/>
                    </a:ext>
                  </a:extLst>
                </a:gridCol>
              </a:tblGrid>
              <a:tr h="1285693">
                <a:tc>
                  <a:txBody>
                    <a:bodyPr/>
                    <a:lstStyle/>
                    <a:p>
                      <a:pPr algn="ctr" fontAlgn="ct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(YOUR GOVT) Department of Finance Performance Measures</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-2</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Current Period </a:t>
                      </a:r>
                    </a:p>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0</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Trend</a:t>
                      </a:r>
                      <a:endParaRPr lang="en-US" sz="1600" dirty="0"/>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extLst>
                  <a:ext uri="{0D108BD9-81ED-4DB2-BD59-A6C34878D82A}">
                    <a16:rowId xmlns:a16="http://schemas.microsoft.com/office/drawing/2014/main" val="1351201508"/>
                  </a:ext>
                </a:extLst>
              </a:tr>
              <a:tr h="113157">
                <a:tc gridSpan="9">
                  <a:txBody>
                    <a:bodyPr/>
                    <a:lstStyle/>
                    <a:p>
                      <a:pPr algn="ctr" fontAlgn="ctr"/>
                      <a:endParaRPr lang="en-US" sz="1200" b="0" i="0" u="none" strike="noStrike" dirty="0">
                        <a:solidFill>
                          <a:srgbClr val="FF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6">
                          <a:lumMod val="50000"/>
                        </a:schemeClr>
                      </a:solidFill>
                      <a:prstDash val="solid"/>
                      <a:round/>
                      <a:headEnd type="none" w="med" len="med"/>
                      <a:tailEnd type="none" w="med" len="med"/>
                    </a:lnL>
                    <a:lnT w="12700" cap="flat" cmpd="sng" algn="ctr">
                      <a:solidFill>
                        <a:schemeClr val="accent6">
                          <a:lumMod val="50000"/>
                        </a:schemeClr>
                      </a:solidFill>
                      <a:prstDash val="solid"/>
                      <a:round/>
                      <a:headEnd type="none" w="med" len="med"/>
                      <a:tailEnd type="none" w="med" len="med"/>
                    </a:lnT>
                  </a:tcPr>
                </a:tc>
                <a:tc hMerge="1">
                  <a:txBody>
                    <a:bodyPr/>
                    <a:lstStyle/>
                    <a:p>
                      <a:endParaRPr lang="en-US"/>
                    </a:p>
                  </a:txBody>
                  <a:tcPr/>
                </a:tc>
                <a:tc hMerge="1">
                  <a:txBody>
                    <a:bodyPr/>
                    <a:lstStyle/>
                    <a:p>
                      <a:pPr algn="l" fontAlgn="ctr"/>
                      <a:r>
                        <a:rPr lang="en-US" sz="2100" b="0" i="0" u="none" strike="noStrike" dirty="0">
                          <a:solidFill>
                            <a:srgbClr val="000000"/>
                          </a:solidFill>
                          <a:effectLst/>
                          <a:latin typeface="Calibri" panose="020F0502020204030204"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chemeClr val="accent6">
                          <a:lumMod val="50000"/>
                        </a:schemeClr>
                      </a:solidFill>
                      <a:prstDash val="solid"/>
                      <a:round/>
                      <a:headEnd type="none" w="med" len="med"/>
                      <a:tailEnd type="none" w="med" len="med"/>
                    </a:lnL>
                    <a:lnT w="12700" cap="flat" cmpd="sng" algn="ctr">
                      <a:solidFill>
                        <a:schemeClr val="accent6">
                          <a:lumMod val="50000"/>
                        </a:schemeClr>
                      </a:solidFill>
                      <a:prstDash val="solid"/>
                      <a:round/>
                      <a:headEnd type="none" w="med" len="med"/>
                      <a:tailEnd type="none" w="med" len="med"/>
                    </a:lnT>
                  </a:tcPr>
                </a:tc>
                <a:tc hMerge="1">
                  <a:txBody>
                    <a:bodyPr/>
                    <a:lstStyle/>
                    <a:p>
                      <a:endParaRPr lang="en-US"/>
                    </a:p>
                  </a:txBody>
                  <a:tcPr>
                    <a:lnL w="12700" cap="flat" cmpd="sng" algn="ctr">
                      <a:solidFill>
                        <a:schemeClr val="accent6">
                          <a:lumMod val="50000"/>
                        </a:schemeClr>
                      </a:solidFill>
                      <a:prstDash val="solid"/>
                      <a:round/>
                      <a:headEnd type="none" w="med" len="med"/>
                      <a:tailEnd type="none" w="med" len="med"/>
                    </a:lnL>
                    <a:lnT w="12700" cap="flat" cmpd="sng" algn="ctr">
                      <a:solidFill>
                        <a:schemeClr val="accent6">
                          <a:lumMod val="50000"/>
                        </a:schemeClr>
                      </a:solidFill>
                      <a:prstDash val="solid"/>
                      <a:round/>
                      <a:headEnd type="none" w="med" len="med"/>
                      <a:tailEnd type="none" w="med" len="med"/>
                    </a:lnT>
                  </a:tcPr>
                </a:tc>
                <a:tc hMerge="1">
                  <a:txBody>
                    <a:bodyPr/>
                    <a:lstStyle/>
                    <a:p>
                      <a:pPr algn="ctr" fontAlgn="b"/>
                      <a:r>
                        <a:rPr lang="en-US" sz="2100" b="0" i="0" u="none" strike="noStrike" dirty="0">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37071777"/>
                  </a:ext>
                </a:extLst>
              </a:tr>
              <a:tr h="605546">
                <a:tc>
                  <a:txBody>
                    <a:bodyPr/>
                    <a:lstStyle/>
                    <a:p>
                      <a:pPr algn="l" rtl="0" fontAlgn="ctr"/>
                      <a:r>
                        <a:rPr lang="en-US" sz="21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rPr>
                        <a:t>Which Measure???</a:t>
                      </a:r>
                    </a:p>
                  </a:txBody>
                  <a:tcPr marL="11430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31474286"/>
                  </a:ext>
                </a:extLst>
              </a:tr>
            </a:tbl>
          </a:graphicData>
        </a:graphic>
      </p:graphicFrame>
      <p:graphicFrame>
        <p:nvGraphicFramePr>
          <p:cNvPr id="4" name="Table 3">
            <a:extLst>
              <a:ext uri="{FF2B5EF4-FFF2-40B4-BE49-F238E27FC236}">
                <a16:creationId xmlns:a16="http://schemas.microsoft.com/office/drawing/2014/main" id="{D9B51703-705C-A79C-0F43-B391614386B9}"/>
              </a:ext>
            </a:extLst>
          </p:cNvPr>
          <p:cNvGraphicFramePr>
            <a:graphicFrameLocks noGrp="1"/>
          </p:cNvGraphicFramePr>
          <p:nvPr>
            <p:extLst>
              <p:ext uri="{D42A27DB-BD31-4B8C-83A1-F6EECF244321}">
                <p14:modId xmlns:p14="http://schemas.microsoft.com/office/powerpoint/2010/main" val="606624947"/>
              </p:ext>
            </p:extLst>
          </p:nvPr>
        </p:nvGraphicFramePr>
        <p:xfrm>
          <a:off x="242887" y="3190875"/>
          <a:ext cx="11706226" cy="3068384"/>
        </p:xfrm>
        <a:graphic>
          <a:graphicData uri="http://schemas.openxmlformats.org/drawingml/2006/table">
            <a:tbl>
              <a:tblPr/>
              <a:tblGrid>
                <a:gridCol w="620782">
                  <a:extLst>
                    <a:ext uri="{9D8B030D-6E8A-4147-A177-3AD203B41FA5}">
                      <a16:colId xmlns:a16="http://schemas.microsoft.com/office/drawing/2014/main" val="270498090"/>
                    </a:ext>
                  </a:extLst>
                </a:gridCol>
                <a:gridCol w="11085444">
                  <a:extLst>
                    <a:ext uri="{9D8B030D-6E8A-4147-A177-3AD203B41FA5}">
                      <a16:colId xmlns:a16="http://schemas.microsoft.com/office/drawing/2014/main" val="2137924016"/>
                    </a:ext>
                  </a:extLst>
                </a:gridCol>
              </a:tblGrid>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1</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fontAlgn="ctr"/>
                      <a:endParaRPr lang="en-US" sz="21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577324202"/>
                  </a:ext>
                </a:extLst>
              </a:tr>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2</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434924"/>
                  </a:ext>
                </a:extLst>
              </a:tr>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3</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81492675"/>
                  </a:ext>
                </a:extLst>
              </a:tr>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4</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1008307"/>
                  </a:ext>
                </a:extLst>
              </a:tr>
            </a:tbl>
          </a:graphicData>
        </a:graphic>
      </p:graphicFrame>
      <p:graphicFrame>
        <p:nvGraphicFramePr>
          <p:cNvPr id="5" name="Table 4">
            <a:extLst>
              <a:ext uri="{FF2B5EF4-FFF2-40B4-BE49-F238E27FC236}">
                <a16:creationId xmlns:a16="http://schemas.microsoft.com/office/drawing/2014/main" id="{EEBF1589-7352-106A-1EEC-81EEF7E7E57F}"/>
              </a:ext>
            </a:extLst>
          </p:cNvPr>
          <p:cNvGraphicFramePr>
            <a:graphicFrameLocks noGrp="1"/>
          </p:cNvGraphicFramePr>
          <p:nvPr>
            <p:extLst>
              <p:ext uri="{D42A27DB-BD31-4B8C-83A1-F6EECF244321}">
                <p14:modId xmlns:p14="http://schemas.microsoft.com/office/powerpoint/2010/main" val="477409029"/>
              </p:ext>
            </p:extLst>
          </p:nvPr>
        </p:nvGraphicFramePr>
        <p:xfrm>
          <a:off x="242887" y="2376587"/>
          <a:ext cx="11706226" cy="614264"/>
        </p:xfrm>
        <a:graphic>
          <a:graphicData uri="http://schemas.openxmlformats.org/drawingml/2006/table">
            <a:tbl>
              <a:tblPr/>
              <a:tblGrid>
                <a:gridCol w="11706226">
                  <a:extLst>
                    <a:ext uri="{9D8B030D-6E8A-4147-A177-3AD203B41FA5}">
                      <a16:colId xmlns:a16="http://schemas.microsoft.com/office/drawing/2014/main" val="3242707510"/>
                    </a:ext>
                  </a:extLst>
                </a:gridCol>
              </a:tblGrid>
              <a:tr h="614264">
                <a:tc>
                  <a:txBody>
                    <a:bodyPr/>
                    <a:lstStyle/>
                    <a:p>
                      <a:pPr algn="l" fontAlgn="ctr"/>
                      <a:r>
                        <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What actions do you take to achieve good results?</a:t>
                      </a:r>
                    </a:p>
                  </a:txBody>
                  <a:tcPr marL="18288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159923"/>
                  </a:ext>
                </a:extLst>
              </a:tr>
            </a:tbl>
          </a:graphicData>
        </a:graphic>
      </p:graphicFrame>
      <p:sp>
        <p:nvSpPr>
          <p:cNvPr id="7" name="TextBox 6">
            <a:extLst>
              <a:ext uri="{FF2B5EF4-FFF2-40B4-BE49-F238E27FC236}">
                <a16:creationId xmlns:a16="http://schemas.microsoft.com/office/drawing/2014/main" id="{027BBAF5-DC9D-324E-F094-3E6C3A72EB08}"/>
              </a:ext>
            </a:extLst>
          </p:cNvPr>
          <p:cNvSpPr txBox="1"/>
          <p:nvPr/>
        </p:nvSpPr>
        <p:spPr>
          <a:xfrm rot="21280708">
            <a:off x="66152" y="3263675"/>
            <a:ext cx="11402480" cy="461665"/>
          </a:xfrm>
          <a:prstGeom prst="rect">
            <a:avLst/>
          </a:prstGeom>
          <a:solidFill>
            <a:schemeClr val="bg1"/>
          </a:solidFill>
          <a:ln w="28575">
            <a:solidFill>
              <a:srgbClr val="FF0000"/>
            </a:solidFill>
          </a:ln>
        </p:spPr>
        <p:txBody>
          <a:bodyPr wrap="none" rtlCol="0">
            <a:spAutoFit/>
          </a:bodyPr>
          <a:lstStyle/>
          <a:p>
            <a:pPr algn="ctr" fontAlgn="ctr"/>
            <a:r>
              <a:rPr lang="en-US" sz="2400" b="0" i="0" u="none" strike="noStrike" dirty="0">
                <a:solidFill>
                  <a:srgbClr val="FF0000"/>
                </a:solidFill>
                <a:effectLst/>
                <a:latin typeface="Calibri" panose="020F0502020204030204" pitchFamily="34" charset="0"/>
              </a:rPr>
              <a:t>Report on the Performance Measure with most improvement or consistently good results </a:t>
            </a:r>
          </a:p>
        </p:txBody>
      </p:sp>
      <p:pic>
        <p:nvPicPr>
          <p:cNvPr id="9" name="Graphic 8" descr="Smiling face with no fill">
            <a:extLst>
              <a:ext uri="{FF2B5EF4-FFF2-40B4-BE49-F238E27FC236}">
                <a16:creationId xmlns:a16="http://schemas.microsoft.com/office/drawing/2014/main" id="{FDBF2B40-6464-0B36-9245-9FFFA4493E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1200" y="1516261"/>
            <a:ext cx="823913" cy="823913"/>
          </a:xfrm>
          <a:prstGeom prst="rect">
            <a:avLst/>
          </a:prstGeom>
        </p:spPr>
      </p:pic>
      <p:sp>
        <p:nvSpPr>
          <p:cNvPr id="2" name="Footer Placeholder 1">
            <a:extLst>
              <a:ext uri="{FF2B5EF4-FFF2-40B4-BE49-F238E27FC236}">
                <a16:creationId xmlns:a16="http://schemas.microsoft.com/office/drawing/2014/main" id="{74978A33-7DFC-D677-ED84-ADAA7188DE90}"/>
              </a:ext>
            </a:extLst>
          </p:cNvPr>
          <p:cNvSpPr>
            <a:spLocks noGrp="1"/>
          </p:cNvSpPr>
          <p:nvPr>
            <p:ph type="ftr" sz="quarter" idx="15"/>
          </p:nvPr>
        </p:nvSpPr>
        <p:spPr/>
        <p:txBody>
          <a:bodyPr/>
          <a:lstStyle/>
          <a:p>
            <a:r>
              <a:rPr lang="en-US"/>
              <a:t>IGFOA 2023    |    May 20-25, 2023</a:t>
            </a:r>
            <a:endParaRPr lang="en-US" dirty="0"/>
          </a:p>
        </p:txBody>
      </p:sp>
      <p:sp>
        <p:nvSpPr>
          <p:cNvPr id="11" name="Slide Number Placeholder 1">
            <a:extLst>
              <a:ext uri="{FF2B5EF4-FFF2-40B4-BE49-F238E27FC236}">
                <a16:creationId xmlns:a16="http://schemas.microsoft.com/office/drawing/2014/main" id="{E7A78F2A-AA89-C279-D4C5-A082C2373D22}"/>
              </a:ext>
            </a:extLst>
          </p:cNvPr>
          <p:cNvSpPr txBox="1">
            <a:spLocks/>
          </p:cNvSpPr>
          <p:nvPr/>
        </p:nvSpPr>
        <p:spPr>
          <a:xfrm>
            <a:off x="392654" y="6388623"/>
            <a:ext cx="445546" cy="469377"/>
          </a:xfrm>
          <a:prstGeom prst="rect">
            <a:avLst/>
          </a:prstGeom>
          <a:solidFill>
            <a:srgbClr val="2B3A7B"/>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17</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5031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93871110"/>
              </p:ext>
            </p:extLst>
          </p:nvPr>
        </p:nvGraphicFramePr>
        <p:xfrm>
          <a:off x="0" y="0"/>
          <a:ext cx="12192000" cy="2080469"/>
        </p:xfrm>
        <a:graphic>
          <a:graphicData uri="http://schemas.openxmlformats.org/drawingml/2006/table">
            <a:tbl>
              <a:tblPr/>
              <a:tblGrid>
                <a:gridCol w="2848598">
                  <a:extLst>
                    <a:ext uri="{9D8B030D-6E8A-4147-A177-3AD203B41FA5}">
                      <a16:colId xmlns:a16="http://schemas.microsoft.com/office/drawing/2014/main" val="1477571676"/>
                    </a:ext>
                  </a:extLst>
                </a:gridCol>
                <a:gridCol w="1063003">
                  <a:extLst>
                    <a:ext uri="{9D8B030D-6E8A-4147-A177-3AD203B41FA5}">
                      <a16:colId xmlns:a16="http://schemas.microsoft.com/office/drawing/2014/main" val="3172208435"/>
                    </a:ext>
                  </a:extLst>
                </a:gridCol>
                <a:gridCol w="92713">
                  <a:extLst>
                    <a:ext uri="{9D8B030D-6E8A-4147-A177-3AD203B41FA5}">
                      <a16:colId xmlns:a16="http://schemas.microsoft.com/office/drawing/2014/main" val="1042492712"/>
                    </a:ext>
                  </a:extLst>
                </a:gridCol>
                <a:gridCol w="830163">
                  <a:extLst>
                    <a:ext uri="{9D8B030D-6E8A-4147-A177-3AD203B41FA5}">
                      <a16:colId xmlns:a16="http://schemas.microsoft.com/office/drawing/2014/main" val="173433794"/>
                    </a:ext>
                  </a:extLst>
                </a:gridCol>
                <a:gridCol w="830163">
                  <a:extLst>
                    <a:ext uri="{9D8B030D-6E8A-4147-A177-3AD203B41FA5}">
                      <a16:colId xmlns:a16="http://schemas.microsoft.com/office/drawing/2014/main" val="1751001986"/>
                    </a:ext>
                  </a:extLst>
                </a:gridCol>
                <a:gridCol w="830163">
                  <a:extLst>
                    <a:ext uri="{9D8B030D-6E8A-4147-A177-3AD203B41FA5}">
                      <a16:colId xmlns:a16="http://schemas.microsoft.com/office/drawing/2014/main" val="964237778"/>
                    </a:ext>
                  </a:extLst>
                </a:gridCol>
                <a:gridCol w="1134722">
                  <a:extLst>
                    <a:ext uri="{9D8B030D-6E8A-4147-A177-3AD203B41FA5}">
                      <a16:colId xmlns:a16="http://schemas.microsoft.com/office/drawing/2014/main" val="2004997261"/>
                    </a:ext>
                  </a:extLst>
                </a:gridCol>
                <a:gridCol w="1019175">
                  <a:extLst>
                    <a:ext uri="{9D8B030D-6E8A-4147-A177-3AD203B41FA5}">
                      <a16:colId xmlns:a16="http://schemas.microsoft.com/office/drawing/2014/main" val="3419417371"/>
                    </a:ext>
                  </a:extLst>
                </a:gridCol>
                <a:gridCol w="2783674">
                  <a:extLst>
                    <a:ext uri="{9D8B030D-6E8A-4147-A177-3AD203B41FA5}">
                      <a16:colId xmlns:a16="http://schemas.microsoft.com/office/drawing/2014/main" val="1673376591"/>
                    </a:ext>
                  </a:extLst>
                </a:gridCol>
                <a:gridCol w="759626">
                  <a:extLst>
                    <a:ext uri="{9D8B030D-6E8A-4147-A177-3AD203B41FA5}">
                      <a16:colId xmlns:a16="http://schemas.microsoft.com/office/drawing/2014/main" val="1326792434"/>
                    </a:ext>
                  </a:extLst>
                </a:gridCol>
              </a:tblGrid>
              <a:tr h="1285693">
                <a:tc>
                  <a:txBody>
                    <a:bodyPr/>
                    <a:lstStyle/>
                    <a:p>
                      <a:pPr algn="ctr" fontAlgn="ct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(YOUR GOVT) Department of Finance Performance Measures</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gridSpan="2">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hMerge="1">
                  <a:txBody>
                    <a:bodyPr/>
                    <a:lstStyle/>
                    <a:p>
                      <a:pPr algn="ctr" fontAlgn="b"/>
                      <a:endParaRPr lang="en-US" sz="3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-2</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Current Period </a:t>
                      </a:r>
                    </a:p>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0</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a:txBody>
                    <a:bodyPr/>
                    <a:lstStyle/>
                    <a:p>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Trend</a:t>
                      </a:r>
                      <a:endParaRPr lang="en-US" sz="1600" dirty="0"/>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extLst>
                  <a:ext uri="{0D108BD9-81ED-4DB2-BD59-A6C34878D82A}">
                    <a16:rowId xmlns:a16="http://schemas.microsoft.com/office/drawing/2014/main" val="1351201508"/>
                  </a:ext>
                </a:extLst>
              </a:tr>
              <a:tr h="113157">
                <a:tc gridSpan="10">
                  <a:txBody>
                    <a:bodyPr/>
                    <a:lstStyle/>
                    <a:p>
                      <a:pPr algn="ctr" fontAlgn="ctr"/>
                      <a:endParaRPr lang="en-US" sz="1200" b="0" i="0" u="none" strike="noStrike" dirty="0">
                        <a:solidFill>
                          <a:srgbClr val="FF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r>
                        <a:rPr lang="en-US" sz="2100" b="0" i="0" u="none" strike="noStrike" dirty="0">
                          <a:solidFill>
                            <a:srgbClr val="000000"/>
                          </a:solidFill>
                          <a:effectLst/>
                          <a:latin typeface="Calibri" panose="020F0502020204030204"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accent2">
                          <a:lumMod val="50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accent2">
                          <a:lumMod val="50000"/>
                        </a:schemeClr>
                      </a:solidFill>
                      <a:prstDash val="solid"/>
                      <a:round/>
                      <a:headEnd type="none" w="med" len="med"/>
                      <a:tailEnd type="none" w="med" len="med"/>
                    </a:lnT>
                  </a:tcPr>
                </a:tc>
                <a:tc hMerge="1">
                  <a:txBody>
                    <a:bodyPr/>
                    <a:lstStyle/>
                    <a:p>
                      <a:pPr algn="ctr" fontAlgn="b"/>
                      <a:r>
                        <a:rPr lang="en-US" sz="2100" b="0" i="0" u="none" strike="noStrike" dirty="0">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37071777"/>
                  </a:ext>
                </a:extLst>
              </a:tr>
              <a:tr h="605546">
                <a:tc>
                  <a:txBody>
                    <a:bodyPr/>
                    <a:lstStyle/>
                    <a:p>
                      <a:pPr algn="l" rtl="0" fontAlgn="ctr"/>
                      <a:r>
                        <a:rPr lang="en-US" sz="21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rPr>
                        <a:t>Which Measure???</a:t>
                      </a:r>
                    </a:p>
                  </a:txBody>
                  <a:tcPr marL="11430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rgbClr val="C15903"/>
                    </a:solidFill>
                  </a:tcPr>
                </a:tc>
                <a:tc gridSpan="2">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631474286"/>
                  </a:ext>
                </a:extLst>
              </a:tr>
            </a:tbl>
          </a:graphicData>
        </a:graphic>
      </p:graphicFrame>
      <p:graphicFrame>
        <p:nvGraphicFramePr>
          <p:cNvPr id="4" name="Table 3">
            <a:extLst>
              <a:ext uri="{FF2B5EF4-FFF2-40B4-BE49-F238E27FC236}">
                <a16:creationId xmlns:a16="http://schemas.microsoft.com/office/drawing/2014/main" id="{D9B51703-705C-A79C-0F43-B391614386B9}"/>
              </a:ext>
            </a:extLst>
          </p:cNvPr>
          <p:cNvGraphicFramePr>
            <a:graphicFrameLocks noGrp="1"/>
          </p:cNvGraphicFramePr>
          <p:nvPr>
            <p:extLst>
              <p:ext uri="{D42A27DB-BD31-4B8C-83A1-F6EECF244321}">
                <p14:modId xmlns:p14="http://schemas.microsoft.com/office/powerpoint/2010/main" val="420226574"/>
              </p:ext>
            </p:extLst>
          </p:nvPr>
        </p:nvGraphicFramePr>
        <p:xfrm>
          <a:off x="242887" y="3190875"/>
          <a:ext cx="11706226" cy="3068384"/>
        </p:xfrm>
        <a:graphic>
          <a:graphicData uri="http://schemas.openxmlformats.org/drawingml/2006/table">
            <a:tbl>
              <a:tblPr/>
              <a:tblGrid>
                <a:gridCol w="620782">
                  <a:extLst>
                    <a:ext uri="{9D8B030D-6E8A-4147-A177-3AD203B41FA5}">
                      <a16:colId xmlns:a16="http://schemas.microsoft.com/office/drawing/2014/main" val="270498090"/>
                    </a:ext>
                  </a:extLst>
                </a:gridCol>
                <a:gridCol w="11085444">
                  <a:extLst>
                    <a:ext uri="{9D8B030D-6E8A-4147-A177-3AD203B41FA5}">
                      <a16:colId xmlns:a16="http://schemas.microsoft.com/office/drawing/2014/main" val="2137924016"/>
                    </a:ext>
                  </a:extLst>
                </a:gridCol>
              </a:tblGrid>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1</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4EB"/>
                    </a:solidFill>
                  </a:tcPr>
                </a:tc>
                <a:tc>
                  <a:txBody>
                    <a:bodyPr/>
                    <a:lstStyle/>
                    <a:p>
                      <a:pPr algn="ctr" fontAlgn="ctr"/>
                      <a:endParaRPr lang="en-US" sz="21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4EB"/>
                    </a:solidFill>
                  </a:tcPr>
                </a:tc>
                <a:extLst>
                  <a:ext uri="{0D108BD9-81ED-4DB2-BD59-A6C34878D82A}">
                    <a16:rowId xmlns:a16="http://schemas.microsoft.com/office/drawing/2014/main" val="3577324202"/>
                  </a:ext>
                </a:extLst>
              </a:tr>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2</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434924"/>
                  </a:ext>
                </a:extLst>
              </a:tr>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3</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4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4EB"/>
                    </a:solidFill>
                  </a:tcPr>
                </a:tc>
                <a:extLst>
                  <a:ext uri="{0D108BD9-81ED-4DB2-BD59-A6C34878D82A}">
                    <a16:rowId xmlns:a16="http://schemas.microsoft.com/office/drawing/2014/main" val="81492675"/>
                  </a:ext>
                </a:extLst>
              </a:tr>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4</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1008307"/>
                  </a:ext>
                </a:extLst>
              </a:tr>
            </a:tbl>
          </a:graphicData>
        </a:graphic>
      </p:graphicFrame>
      <p:graphicFrame>
        <p:nvGraphicFramePr>
          <p:cNvPr id="5" name="Table 4">
            <a:extLst>
              <a:ext uri="{FF2B5EF4-FFF2-40B4-BE49-F238E27FC236}">
                <a16:creationId xmlns:a16="http://schemas.microsoft.com/office/drawing/2014/main" id="{EEBF1589-7352-106A-1EEC-81EEF7E7E57F}"/>
              </a:ext>
            </a:extLst>
          </p:cNvPr>
          <p:cNvGraphicFramePr>
            <a:graphicFrameLocks noGrp="1"/>
          </p:cNvGraphicFramePr>
          <p:nvPr>
            <p:extLst>
              <p:ext uri="{D42A27DB-BD31-4B8C-83A1-F6EECF244321}">
                <p14:modId xmlns:p14="http://schemas.microsoft.com/office/powerpoint/2010/main" val="1234593005"/>
              </p:ext>
            </p:extLst>
          </p:nvPr>
        </p:nvGraphicFramePr>
        <p:xfrm>
          <a:off x="242887" y="2376587"/>
          <a:ext cx="11706226" cy="614264"/>
        </p:xfrm>
        <a:graphic>
          <a:graphicData uri="http://schemas.openxmlformats.org/drawingml/2006/table">
            <a:tbl>
              <a:tblPr/>
              <a:tblGrid>
                <a:gridCol w="11706226">
                  <a:extLst>
                    <a:ext uri="{9D8B030D-6E8A-4147-A177-3AD203B41FA5}">
                      <a16:colId xmlns:a16="http://schemas.microsoft.com/office/drawing/2014/main" val="3242707510"/>
                    </a:ext>
                  </a:extLst>
                </a:gridCol>
              </a:tblGrid>
              <a:tr h="614264">
                <a:tc>
                  <a:txBody>
                    <a:bodyPr/>
                    <a:lstStyle/>
                    <a:p>
                      <a:pPr algn="l" fontAlgn="ctr"/>
                      <a:r>
                        <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What actions might help your office improve?</a:t>
                      </a:r>
                    </a:p>
                  </a:txBody>
                  <a:tcPr marL="18288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159923"/>
                  </a:ext>
                </a:extLst>
              </a:tr>
            </a:tbl>
          </a:graphicData>
        </a:graphic>
      </p:graphicFrame>
      <p:sp>
        <p:nvSpPr>
          <p:cNvPr id="7" name="TextBox 6">
            <a:extLst>
              <a:ext uri="{FF2B5EF4-FFF2-40B4-BE49-F238E27FC236}">
                <a16:creationId xmlns:a16="http://schemas.microsoft.com/office/drawing/2014/main" id="{027BBAF5-DC9D-324E-F094-3E6C3A72EB08}"/>
              </a:ext>
            </a:extLst>
          </p:cNvPr>
          <p:cNvSpPr txBox="1"/>
          <p:nvPr/>
        </p:nvSpPr>
        <p:spPr>
          <a:xfrm rot="21280708">
            <a:off x="188973" y="3430362"/>
            <a:ext cx="11690252" cy="461665"/>
          </a:xfrm>
          <a:prstGeom prst="rect">
            <a:avLst/>
          </a:prstGeom>
          <a:solidFill>
            <a:schemeClr val="bg1"/>
          </a:solidFill>
          <a:ln w="28575">
            <a:solidFill>
              <a:srgbClr val="FF0000"/>
            </a:solidFill>
          </a:ln>
        </p:spPr>
        <p:txBody>
          <a:bodyPr wrap="none" rtlCol="0">
            <a:spAutoFit/>
          </a:bodyPr>
          <a:lstStyle/>
          <a:p>
            <a:pPr algn="ctr" fontAlgn="ctr"/>
            <a:r>
              <a:rPr lang="en-US" sz="2400" b="0" i="0" u="none" strike="noStrike" dirty="0">
                <a:solidFill>
                  <a:srgbClr val="FF0000"/>
                </a:solidFill>
                <a:effectLst/>
                <a:latin typeface="Calibri" panose="020F0502020204030204" pitchFamily="34" charset="0"/>
              </a:rPr>
              <a:t>Report on the Performance Measure with most problems or difficulty making improvements</a:t>
            </a:r>
          </a:p>
        </p:txBody>
      </p:sp>
      <p:sp>
        <p:nvSpPr>
          <p:cNvPr id="2" name="Footer Placeholder 1">
            <a:extLst>
              <a:ext uri="{FF2B5EF4-FFF2-40B4-BE49-F238E27FC236}">
                <a16:creationId xmlns:a16="http://schemas.microsoft.com/office/drawing/2014/main" id="{74978A33-7DFC-D677-ED84-ADAA7188DE90}"/>
              </a:ext>
            </a:extLst>
          </p:cNvPr>
          <p:cNvSpPr>
            <a:spLocks noGrp="1"/>
          </p:cNvSpPr>
          <p:nvPr>
            <p:ph type="ftr" sz="quarter" idx="15"/>
          </p:nvPr>
        </p:nvSpPr>
        <p:spPr/>
        <p:txBody>
          <a:bodyPr/>
          <a:lstStyle/>
          <a:p>
            <a:r>
              <a:rPr lang="en-US"/>
              <a:t>IGFOA 2023    |    May 20-25, 2023</a:t>
            </a:r>
            <a:endParaRPr lang="en-US" dirty="0"/>
          </a:p>
        </p:txBody>
      </p:sp>
      <p:sp>
        <p:nvSpPr>
          <p:cNvPr id="11" name="Slide Number Placeholder 1">
            <a:extLst>
              <a:ext uri="{FF2B5EF4-FFF2-40B4-BE49-F238E27FC236}">
                <a16:creationId xmlns:a16="http://schemas.microsoft.com/office/drawing/2014/main" id="{E7A78F2A-AA89-C279-D4C5-A082C2373D22}"/>
              </a:ext>
            </a:extLst>
          </p:cNvPr>
          <p:cNvSpPr txBox="1">
            <a:spLocks/>
          </p:cNvSpPr>
          <p:nvPr/>
        </p:nvSpPr>
        <p:spPr>
          <a:xfrm>
            <a:off x="392654" y="6388623"/>
            <a:ext cx="445546" cy="469377"/>
          </a:xfrm>
          <a:prstGeom prst="rect">
            <a:avLst/>
          </a:prstGeom>
          <a:solidFill>
            <a:srgbClr val="2B3A7B"/>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18</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3" name="Graphic 2" descr="Worried face with no fill">
            <a:extLst>
              <a:ext uri="{FF2B5EF4-FFF2-40B4-BE49-F238E27FC236}">
                <a16:creationId xmlns:a16="http://schemas.microsoft.com/office/drawing/2014/main" id="{F93DD98E-F868-12A5-6E3A-A2F3115B7E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2063" y="1516261"/>
            <a:ext cx="914400" cy="914400"/>
          </a:xfrm>
          <a:prstGeom prst="rect">
            <a:avLst/>
          </a:prstGeom>
        </p:spPr>
      </p:pic>
    </p:spTree>
    <p:extLst>
      <p:ext uri="{BB962C8B-B14F-4D97-AF65-F5344CB8AC3E}">
        <p14:creationId xmlns:p14="http://schemas.microsoft.com/office/powerpoint/2010/main" val="360395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2706494"/>
              </p:ext>
            </p:extLst>
          </p:nvPr>
        </p:nvGraphicFramePr>
        <p:xfrm>
          <a:off x="0" y="2"/>
          <a:ext cx="12191998" cy="6191248"/>
        </p:xfrm>
        <a:graphic>
          <a:graphicData uri="http://schemas.openxmlformats.org/drawingml/2006/table">
            <a:tbl>
              <a:tblPr/>
              <a:tblGrid>
                <a:gridCol w="2848597">
                  <a:extLst>
                    <a:ext uri="{9D8B030D-6E8A-4147-A177-3AD203B41FA5}">
                      <a16:colId xmlns:a16="http://schemas.microsoft.com/office/drawing/2014/main" val="1477571676"/>
                    </a:ext>
                  </a:extLst>
                </a:gridCol>
                <a:gridCol w="1063003">
                  <a:extLst>
                    <a:ext uri="{9D8B030D-6E8A-4147-A177-3AD203B41FA5}">
                      <a16:colId xmlns:a16="http://schemas.microsoft.com/office/drawing/2014/main" val="3172208435"/>
                    </a:ext>
                  </a:extLst>
                </a:gridCol>
                <a:gridCol w="92713">
                  <a:extLst>
                    <a:ext uri="{9D8B030D-6E8A-4147-A177-3AD203B41FA5}">
                      <a16:colId xmlns:a16="http://schemas.microsoft.com/office/drawing/2014/main" val="1042492712"/>
                    </a:ext>
                  </a:extLst>
                </a:gridCol>
                <a:gridCol w="830163">
                  <a:extLst>
                    <a:ext uri="{9D8B030D-6E8A-4147-A177-3AD203B41FA5}">
                      <a16:colId xmlns:a16="http://schemas.microsoft.com/office/drawing/2014/main" val="173433794"/>
                    </a:ext>
                  </a:extLst>
                </a:gridCol>
                <a:gridCol w="830163">
                  <a:extLst>
                    <a:ext uri="{9D8B030D-6E8A-4147-A177-3AD203B41FA5}">
                      <a16:colId xmlns:a16="http://schemas.microsoft.com/office/drawing/2014/main" val="1751001986"/>
                    </a:ext>
                  </a:extLst>
                </a:gridCol>
                <a:gridCol w="830163">
                  <a:extLst>
                    <a:ext uri="{9D8B030D-6E8A-4147-A177-3AD203B41FA5}">
                      <a16:colId xmlns:a16="http://schemas.microsoft.com/office/drawing/2014/main" val="964237778"/>
                    </a:ext>
                  </a:extLst>
                </a:gridCol>
                <a:gridCol w="1048998">
                  <a:extLst>
                    <a:ext uri="{9D8B030D-6E8A-4147-A177-3AD203B41FA5}">
                      <a16:colId xmlns:a16="http://schemas.microsoft.com/office/drawing/2014/main" val="2004997261"/>
                    </a:ext>
                  </a:extLst>
                </a:gridCol>
                <a:gridCol w="752475">
                  <a:extLst>
                    <a:ext uri="{9D8B030D-6E8A-4147-A177-3AD203B41FA5}">
                      <a16:colId xmlns:a16="http://schemas.microsoft.com/office/drawing/2014/main" val="1549518492"/>
                    </a:ext>
                  </a:extLst>
                </a:gridCol>
                <a:gridCol w="3136097">
                  <a:extLst>
                    <a:ext uri="{9D8B030D-6E8A-4147-A177-3AD203B41FA5}">
                      <a16:colId xmlns:a16="http://schemas.microsoft.com/office/drawing/2014/main" val="2985410799"/>
                    </a:ext>
                  </a:extLst>
                </a:gridCol>
                <a:gridCol w="759626">
                  <a:extLst>
                    <a:ext uri="{9D8B030D-6E8A-4147-A177-3AD203B41FA5}">
                      <a16:colId xmlns:a16="http://schemas.microsoft.com/office/drawing/2014/main" val="1326792434"/>
                    </a:ext>
                  </a:extLst>
                </a:gridCol>
              </a:tblGrid>
              <a:tr h="1554636">
                <a:tc>
                  <a:txBody>
                    <a:bodyPr/>
                    <a:lstStyle/>
                    <a:p>
                      <a:pPr algn="ctr" fontAlgn="ct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(YOUR GOVT) Department of Finance Performance Measures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gridSpan="2">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3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-2</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Current Period</a:t>
                      </a:r>
                      <a:b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b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0</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Trend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1351201508"/>
                  </a:ext>
                </a:extLst>
              </a:tr>
              <a:tr h="904280">
                <a:tc gridSpan="10">
                  <a:txBody>
                    <a:bodyPr/>
                    <a:lstStyle/>
                    <a:p>
                      <a:pPr algn="ctr" fontAlgn="ctr"/>
                      <a:r>
                        <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Cash Management</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r>
                        <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tcPr>
                </a:tc>
                <a:tc hMerge="1">
                  <a:txBody>
                    <a:bodyPr/>
                    <a:lstStyle/>
                    <a:p>
                      <a:pPr algn="ctr" fontAlgn="b"/>
                      <a:r>
                        <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37071777"/>
                  </a:ext>
                </a:extLst>
              </a:tr>
              <a:tr h="1866166">
                <a:tc>
                  <a:txBody>
                    <a:bodyPr/>
                    <a:lstStyle/>
                    <a:p>
                      <a:pPr algn="l" rtl="0" fontAlgn="ctr"/>
                      <a:r>
                        <a:rPr lang="en-US" sz="2100" b="0" i="0" u="none" strike="noStrike" dirty="0">
                          <a:solidFill>
                            <a:schemeClr val="tx1"/>
                          </a:solidFill>
                          <a:effectLst/>
                          <a:latin typeface="Lato ExtraBold" panose="020F0502020204030203" pitchFamily="34" charset="0"/>
                          <a:ea typeface="Lato ExtraBold" panose="020F0502020204030203" pitchFamily="34" charset="0"/>
                          <a:cs typeface="Lato ExtraBold" panose="020F0502020204030203" pitchFamily="34" charset="0"/>
                        </a:rPr>
                        <a:t>Reduction in overdue travel advances </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gridSpan="2">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____% reduction from</a:t>
                      </a:r>
                      <a:r>
                        <a:rPr lang="en-US" sz="1600" b="0" i="0" u="none" strike="noStrike" baseline="0" dirty="0">
                          <a:solidFill>
                            <a:srgbClr val="000000"/>
                          </a:solidFill>
                          <a:effectLst/>
                          <a:latin typeface="Lato" panose="020F0502020204030203" pitchFamily="34" charset="0"/>
                          <a:ea typeface="Lato" panose="020F0502020204030203" pitchFamily="34" charset="0"/>
                          <a:cs typeface="Lato" panose="020F0502020204030203" pitchFamily="34" charset="0"/>
                        </a:rPr>
                        <a:t> prior period</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1600" b="0" i="0" u="none" strike="noStrike" dirty="0" err="1">
                          <a:solidFill>
                            <a:srgbClr val="000000"/>
                          </a:solidFill>
                          <a:effectLst/>
                          <a:latin typeface="Lato" panose="020F0502020204030203" pitchFamily="34" charset="0"/>
                          <a:ea typeface="Lato" panose="020F0502020204030203" pitchFamily="34" charset="0"/>
                          <a:cs typeface="Lato" panose="020F0502020204030203" pitchFamily="34" charset="0"/>
                        </a:rPr>
                        <a:t>Mntly</a:t>
                      </a: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1474286"/>
                  </a:ext>
                </a:extLst>
              </a:tr>
              <a:tr h="1866166">
                <a:tc>
                  <a:txBody>
                    <a:bodyPr/>
                    <a:lstStyle/>
                    <a:p>
                      <a:pPr algn="l" rtl="0" fontAlgn="ctr"/>
                      <a:r>
                        <a:rPr lang="en-US" sz="2100" b="0" i="0" u="none" strike="noStrike" dirty="0">
                          <a:solidFill>
                            <a:schemeClr val="tx1"/>
                          </a:solidFill>
                          <a:effectLst/>
                          <a:latin typeface="Lato ExtraBold" panose="020F0502020204030203" pitchFamily="34" charset="0"/>
                          <a:ea typeface="Lato ExtraBold" panose="020F0502020204030203" pitchFamily="34" charset="0"/>
                          <a:cs typeface="Lato ExtraBold" panose="020F0502020204030203" pitchFamily="34" charset="0"/>
                        </a:rPr>
                        <a:t>Revenue Estimates within target %</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gridSpan="2">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____% over or under estimated</a:t>
                      </a:r>
                      <a:r>
                        <a:rPr lang="en-US" sz="1600" b="0" i="0" u="none" strike="noStrike" baseline="0" dirty="0">
                          <a:solidFill>
                            <a:srgbClr val="000000"/>
                          </a:solidFill>
                          <a:effectLst/>
                          <a:latin typeface="Lato" panose="020F0502020204030203" pitchFamily="34" charset="0"/>
                          <a:ea typeface="Lato" panose="020F0502020204030203" pitchFamily="34" charset="0"/>
                          <a:cs typeface="Lato" panose="020F0502020204030203" pitchFamily="34" charset="0"/>
                        </a:rPr>
                        <a:t> revenues</a:t>
                      </a: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hMerge="1">
                  <a:txBody>
                    <a:bodyPr/>
                    <a:lstStyle/>
                    <a:p>
                      <a:endParaRPr lang="en-US"/>
                    </a:p>
                  </a:txBody>
                  <a:tcPr/>
                </a:tc>
                <a:tc>
                  <a:txBody>
                    <a:bodyPr/>
                    <a:lstStyle/>
                    <a:p>
                      <a:pPr algn="ctr" fontAlgn="ctr"/>
                      <a:r>
                        <a:rPr lang="en-US" sz="1600" b="0" i="0" u="none" strike="noStrike" dirty="0" err="1">
                          <a:solidFill>
                            <a:srgbClr val="000000"/>
                          </a:solidFill>
                          <a:effectLst/>
                          <a:latin typeface="Lato" panose="020F0502020204030203" pitchFamily="34" charset="0"/>
                          <a:ea typeface="Lato" panose="020F0502020204030203" pitchFamily="34" charset="0"/>
                          <a:cs typeface="Lato" panose="020F0502020204030203" pitchFamily="34" charset="0"/>
                        </a:rPr>
                        <a:t>Qtrly</a:t>
                      </a: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or Annual?</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b"/>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897600295"/>
                  </a:ext>
                </a:extLst>
              </a:tr>
            </a:tbl>
          </a:graphicData>
        </a:graphic>
      </p:graphicFrame>
      <p:sp>
        <p:nvSpPr>
          <p:cNvPr id="2" name="TextBox 1"/>
          <p:cNvSpPr txBox="1"/>
          <p:nvPr/>
        </p:nvSpPr>
        <p:spPr>
          <a:xfrm rot="21255438">
            <a:off x="5206808" y="2546409"/>
            <a:ext cx="5982019" cy="584775"/>
          </a:xfrm>
          <a:prstGeom prst="rect">
            <a:avLst/>
          </a:prstGeom>
          <a:noFill/>
          <a:ln w="28575">
            <a:solidFill>
              <a:srgbClr val="FF0000"/>
            </a:solidFill>
          </a:ln>
        </p:spPr>
        <p:txBody>
          <a:bodyPr wrap="square" rtlCol="0">
            <a:spAutoFit/>
          </a:bodyPr>
          <a:lstStyle/>
          <a:p>
            <a:r>
              <a:rPr lang="en-US" sz="1600" dirty="0">
                <a:solidFill>
                  <a:srgbClr val="FF0000"/>
                </a:solidFill>
              </a:rPr>
              <a:t>Report Year end 2022 and compare to current period as of 3-30-23.  Report OVERDUE advances (not  total).</a:t>
            </a:r>
          </a:p>
        </p:txBody>
      </p:sp>
      <p:sp>
        <p:nvSpPr>
          <p:cNvPr id="3" name="TextBox 2"/>
          <p:cNvSpPr txBox="1"/>
          <p:nvPr/>
        </p:nvSpPr>
        <p:spPr>
          <a:xfrm rot="21248279">
            <a:off x="5377202" y="3937996"/>
            <a:ext cx="5384799" cy="1323439"/>
          </a:xfrm>
          <a:prstGeom prst="rect">
            <a:avLst/>
          </a:prstGeom>
          <a:noFill/>
          <a:ln w="28575">
            <a:solidFill>
              <a:srgbClr val="FF0000"/>
            </a:solidFill>
          </a:ln>
        </p:spPr>
        <p:txBody>
          <a:bodyPr wrap="square" rtlCol="0">
            <a:spAutoFit/>
          </a:bodyPr>
          <a:lstStyle/>
          <a:p>
            <a:r>
              <a:rPr lang="en-US" sz="1600" dirty="0">
                <a:solidFill>
                  <a:srgbClr val="FF0000"/>
                </a:solidFill>
              </a:rPr>
              <a:t>If your government only estimates revenue on an annual basis, then use FY23 to date, FY21 &amp; FY22.  Otherwise use the most recent 3 quarters.  Indicate which period you are using.  The measure is calculated as the difference between estimated and actual divided by estimated.</a:t>
            </a:r>
          </a:p>
        </p:txBody>
      </p:sp>
      <p:sp>
        <p:nvSpPr>
          <p:cNvPr id="4" name="Footer Placeholder 3">
            <a:extLst>
              <a:ext uri="{FF2B5EF4-FFF2-40B4-BE49-F238E27FC236}">
                <a16:creationId xmlns:a16="http://schemas.microsoft.com/office/drawing/2014/main" id="{D84DA17E-B40C-9D80-99B1-6346DF0DF1B4}"/>
              </a:ext>
            </a:extLst>
          </p:cNvPr>
          <p:cNvSpPr>
            <a:spLocks noGrp="1"/>
          </p:cNvSpPr>
          <p:nvPr>
            <p:ph type="ftr" sz="quarter" idx="15"/>
          </p:nvPr>
        </p:nvSpPr>
        <p:spPr/>
        <p:txBody>
          <a:bodyPr/>
          <a:lstStyle/>
          <a:p>
            <a:r>
              <a:rPr lang="en-US"/>
              <a:t>IGFOA 2023    |    May 20-25, 2023</a:t>
            </a:r>
            <a:endParaRPr lang="en-US" dirty="0"/>
          </a:p>
        </p:txBody>
      </p:sp>
      <p:sp>
        <p:nvSpPr>
          <p:cNvPr id="5" name="Slide Number Placeholder 1">
            <a:extLst>
              <a:ext uri="{FF2B5EF4-FFF2-40B4-BE49-F238E27FC236}">
                <a16:creationId xmlns:a16="http://schemas.microsoft.com/office/drawing/2014/main" id="{548C4D54-570E-FF1C-58A4-CC7E631C6B0C}"/>
              </a:ext>
            </a:extLst>
          </p:cNvPr>
          <p:cNvSpPr txBox="1">
            <a:spLocks/>
          </p:cNvSpPr>
          <p:nvPr/>
        </p:nvSpPr>
        <p:spPr>
          <a:xfrm>
            <a:off x="392654" y="6388623"/>
            <a:ext cx="445546" cy="469377"/>
          </a:xfrm>
          <a:prstGeom prst="rect">
            <a:avLst/>
          </a:prstGeom>
          <a:solidFill>
            <a:srgbClr val="2B3A7B"/>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19</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558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894F37-430A-7CEE-313A-56C380FF9147}"/>
              </a:ext>
            </a:extLst>
          </p:cNvPr>
          <p:cNvSpPr>
            <a:spLocks noGrp="1"/>
          </p:cNvSpPr>
          <p:nvPr>
            <p:ph type="sldNum" sz="quarter" idx="10"/>
          </p:nvPr>
        </p:nvSpPr>
        <p:spPr/>
        <p:txBody>
          <a:bodyPr/>
          <a:lstStyle/>
          <a:p>
            <a:fld id="{0A39F794-7202-4E3A-AED8-2497AE0D328A}" type="slidenum">
              <a:rPr lang="en-US" smtClean="0"/>
              <a:t>2</a:t>
            </a:fld>
            <a:endParaRPr lang="en-US"/>
          </a:p>
        </p:txBody>
      </p:sp>
      <p:sp>
        <p:nvSpPr>
          <p:cNvPr id="4" name="Footer Placeholder 3">
            <a:extLst>
              <a:ext uri="{FF2B5EF4-FFF2-40B4-BE49-F238E27FC236}">
                <a16:creationId xmlns:a16="http://schemas.microsoft.com/office/drawing/2014/main" id="{714B44AD-007E-08D3-0199-6E0572D9FCB6}"/>
              </a:ext>
            </a:extLst>
          </p:cNvPr>
          <p:cNvSpPr>
            <a:spLocks noGrp="1"/>
          </p:cNvSpPr>
          <p:nvPr>
            <p:ph type="ftr" sz="quarter" idx="4294967295"/>
          </p:nvPr>
        </p:nvSpPr>
        <p:spPr>
          <a:xfrm>
            <a:off x="0" y="6440488"/>
            <a:ext cx="4114800" cy="365125"/>
          </a:xfrm>
        </p:spPr>
        <p:txBody>
          <a:bodyPr/>
          <a:lstStyle/>
          <a:p>
            <a:r>
              <a:rPr lang="en-US"/>
              <a:t>IGFOA 2023    </a:t>
            </a:r>
            <a:r>
              <a:rPr lang="en-US">
                <a:latin typeface="Lato Light" panose="020B0604020202020204" pitchFamily="34" charset="0"/>
                <a:ea typeface="Lato Light" panose="020B0604020202020204" pitchFamily="34" charset="0"/>
                <a:cs typeface="Lato Light" panose="020B0604020202020204" pitchFamily="34" charset="0"/>
              </a:rPr>
              <a:t>|    May 20-25, 2023</a:t>
            </a:r>
            <a:endParaRPr lang="en-US" dirty="0">
              <a:latin typeface="Lato Light" panose="020B0604020202020204" pitchFamily="34" charset="0"/>
              <a:ea typeface="Lato Light" panose="020B0604020202020204" pitchFamily="34" charset="0"/>
              <a:cs typeface="Lato Light" panose="020B0604020202020204" pitchFamily="34" charset="0"/>
            </a:endParaRPr>
          </a:p>
        </p:txBody>
      </p:sp>
      <p:sp>
        <p:nvSpPr>
          <p:cNvPr id="3" name="TextBox 1">
            <a:extLst>
              <a:ext uri="{FF2B5EF4-FFF2-40B4-BE49-F238E27FC236}">
                <a16:creationId xmlns:a16="http://schemas.microsoft.com/office/drawing/2014/main" id="{3A28B45C-CC76-8181-F0B9-9738F5FF6A45}"/>
              </a:ext>
            </a:extLst>
          </p:cNvPr>
          <p:cNvSpPr txBox="1"/>
          <p:nvPr/>
        </p:nvSpPr>
        <p:spPr>
          <a:xfrm rot="10800000" flipV="1">
            <a:off x="2983345" y="2004435"/>
            <a:ext cx="6118648" cy="2438256"/>
          </a:xfrm>
          <a:prstGeom prst="rect">
            <a:avLst/>
          </a:prstGeom>
          <a:solidFill>
            <a:schemeClr val="bg1">
              <a:alpha val="40000"/>
            </a:schemeClr>
          </a:solidFill>
          <a:ln w="3175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solidFill>
                  <a:srgbClr val="FF0000"/>
                </a:solidFill>
              </a:rPr>
              <a:t>We will discuss your audit status during our first session on Saturday</a:t>
            </a:r>
          </a:p>
          <a:p>
            <a:r>
              <a:rPr lang="en-US" sz="2400" dirty="0">
                <a:solidFill>
                  <a:srgbClr val="FF0000"/>
                </a:solidFill>
              </a:rPr>
              <a:t>Please note the status items of your most recently completed audit, the current audit year and any others through FY2022 due on June 30, 2023</a:t>
            </a:r>
          </a:p>
        </p:txBody>
      </p:sp>
    </p:spTree>
    <p:extLst>
      <p:ext uri="{BB962C8B-B14F-4D97-AF65-F5344CB8AC3E}">
        <p14:creationId xmlns:p14="http://schemas.microsoft.com/office/powerpoint/2010/main" val="3313941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1277140"/>
              </p:ext>
            </p:extLst>
          </p:nvPr>
        </p:nvGraphicFramePr>
        <p:xfrm>
          <a:off x="2" y="2"/>
          <a:ext cx="12191999" cy="6388621"/>
        </p:xfrm>
        <a:graphic>
          <a:graphicData uri="http://schemas.openxmlformats.org/drawingml/2006/table">
            <a:tbl>
              <a:tblPr/>
              <a:tblGrid>
                <a:gridCol w="2695072">
                  <a:extLst>
                    <a:ext uri="{9D8B030D-6E8A-4147-A177-3AD203B41FA5}">
                      <a16:colId xmlns:a16="http://schemas.microsoft.com/office/drawing/2014/main" val="714596921"/>
                    </a:ext>
                  </a:extLst>
                </a:gridCol>
                <a:gridCol w="1000626">
                  <a:extLst>
                    <a:ext uri="{9D8B030D-6E8A-4147-A177-3AD203B41FA5}">
                      <a16:colId xmlns:a16="http://schemas.microsoft.com/office/drawing/2014/main" val="1518594174"/>
                    </a:ext>
                  </a:extLst>
                </a:gridCol>
                <a:gridCol w="103070">
                  <a:extLst>
                    <a:ext uri="{9D8B030D-6E8A-4147-A177-3AD203B41FA5}">
                      <a16:colId xmlns:a16="http://schemas.microsoft.com/office/drawing/2014/main" val="3821680163"/>
                    </a:ext>
                  </a:extLst>
                </a:gridCol>
                <a:gridCol w="744355">
                  <a:extLst>
                    <a:ext uri="{9D8B030D-6E8A-4147-A177-3AD203B41FA5}">
                      <a16:colId xmlns:a16="http://schemas.microsoft.com/office/drawing/2014/main" val="3638360710"/>
                    </a:ext>
                  </a:extLst>
                </a:gridCol>
                <a:gridCol w="924025">
                  <a:extLst>
                    <a:ext uri="{9D8B030D-6E8A-4147-A177-3AD203B41FA5}">
                      <a16:colId xmlns:a16="http://schemas.microsoft.com/office/drawing/2014/main" val="3026283781"/>
                    </a:ext>
                  </a:extLst>
                </a:gridCol>
                <a:gridCol w="924025">
                  <a:extLst>
                    <a:ext uri="{9D8B030D-6E8A-4147-A177-3AD203B41FA5}">
                      <a16:colId xmlns:a16="http://schemas.microsoft.com/office/drawing/2014/main" val="894894567"/>
                    </a:ext>
                  </a:extLst>
                </a:gridCol>
                <a:gridCol w="1114525">
                  <a:extLst>
                    <a:ext uri="{9D8B030D-6E8A-4147-A177-3AD203B41FA5}">
                      <a16:colId xmlns:a16="http://schemas.microsoft.com/office/drawing/2014/main" val="653561531"/>
                    </a:ext>
                  </a:extLst>
                </a:gridCol>
                <a:gridCol w="733525">
                  <a:extLst>
                    <a:ext uri="{9D8B030D-6E8A-4147-A177-3AD203B41FA5}">
                      <a16:colId xmlns:a16="http://schemas.microsoft.com/office/drawing/2014/main" val="1634872641"/>
                    </a:ext>
                  </a:extLst>
                </a:gridCol>
                <a:gridCol w="742850">
                  <a:extLst>
                    <a:ext uri="{9D8B030D-6E8A-4147-A177-3AD203B41FA5}">
                      <a16:colId xmlns:a16="http://schemas.microsoft.com/office/drawing/2014/main" val="1256220192"/>
                    </a:ext>
                  </a:extLst>
                </a:gridCol>
                <a:gridCol w="2491240">
                  <a:extLst>
                    <a:ext uri="{9D8B030D-6E8A-4147-A177-3AD203B41FA5}">
                      <a16:colId xmlns:a16="http://schemas.microsoft.com/office/drawing/2014/main" val="2312602975"/>
                    </a:ext>
                  </a:extLst>
                </a:gridCol>
                <a:gridCol w="718686">
                  <a:extLst>
                    <a:ext uri="{9D8B030D-6E8A-4147-A177-3AD203B41FA5}">
                      <a16:colId xmlns:a16="http://schemas.microsoft.com/office/drawing/2014/main" val="498772966"/>
                    </a:ext>
                  </a:extLst>
                </a:gridCol>
              </a:tblGrid>
              <a:tr h="1279072">
                <a:tc>
                  <a:txBody>
                    <a:bodyPr/>
                    <a:lstStyle/>
                    <a:p>
                      <a:pPr algn="ctr" fontAlgn="ct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 (YOUR GOVT) Department of Finance Performance Measures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gridSpan="2">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r>
                        <a:rPr lang="en-US" sz="21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rPr>
                        <a:t>Period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-2</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Current Period</a:t>
                      </a:r>
                      <a:b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b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0</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Trend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gridSpan="2">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1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3512929511"/>
                  </a:ext>
                </a:extLst>
              </a:tr>
              <a:tr h="556326">
                <a:tc gridSpan="11">
                  <a:txBody>
                    <a:bodyPr/>
                    <a:lstStyle/>
                    <a:p>
                      <a:pPr algn="ctr" fontAlgn="ctr"/>
                      <a:r>
                        <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Grants Management</a:t>
                      </a:r>
                      <a:r>
                        <a:rPr lang="en-US" sz="8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fontAlgn="ctr"/>
                      <a:endParaRPr lang="en-US" sz="8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pPr algn="ctr" fontAlgn="ctr"/>
                      <a:r>
                        <a:rPr lang="en-US" sz="8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tcPr>
                </a:tc>
                <a:tc hMerge="1">
                  <a:txBody>
                    <a:bodyPr/>
                    <a:lstStyle/>
                    <a:p>
                      <a:pPr algn="ctr" fontAlgn="ctr"/>
                      <a:r>
                        <a:rPr lang="en-US" sz="8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pPr algn="ctr" fontAlgn="b"/>
                      <a:r>
                        <a:rPr lang="en-US" sz="8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30316474"/>
                  </a:ext>
                </a:extLst>
              </a:tr>
              <a:tr h="1552774">
                <a:tc>
                  <a:txBody>
                    <a:bodyPr/>
                    <a:lstStyle/>
                    <a:p>
                      <a:pPr algn="l" rtl="0" fontAlgn="ctr"/>
                      <a:r>
                        <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Number of days to process an invoice paid by federal funds</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gridSpan="2">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____days from vendor</a:t>
                      </a:r>
                      <a:r>
                        <a:rPr lang="en-US" sz="1600" b="0" i="0" u="none" strike="noStrike" baseline="0" dirty="0">
                          <a:solidFill>
                            <a:srgbClr val="000000"/>
                          </a:solidFill>
                          <a:effectLst/>
                          <a:latin typeface="Lato" panose="020F0502020204030203" pitchFamily="34" charset="0"/>
                          <a:ea typeface="Lato" panose="020F0502020204030203" pitchFamily="34" charset="0"/>
                          <a:cs typeface="Lato" panose="020F0502020204030203" pitchFamily="34" charset="0"/>
                        </a:rPr>
                        <a:t> invoice date to </a:t>
                      </a:r>
                      <a:r>
                        <a:rPr lang="en-US" sz="1600" b="0" i="0" u="none" strike="noStrike" baseline="0" dirty="0" err="1">
                          <a:solidFill>
                            <a:srgbClr val="000000"/>
                          </a:solidFill>
                          <a:effectLst/>
                          <a:latin typeface="Lato" panose="020F0502020204030203" pitchFamily="34" charset="0"/>
                          <a:ea typeface="Lato" panose="020F0502020204030203" pitchFamily="34" charset="0"/>
                          <a:cs typeface="Lato" panose="020F0502020204030203" pitchFamily="34" charset="0"/>
                        </a:rPr>
                        <a:t>chk</a:t>
                      </a:r>
                      <a:r>
                        <a:rPr lang="en-US" sz="1600" b="0" i="0" u="none" strike="noStrike" baseline="0" dirty="0">
                          <a:solidFill>
                            <a:srgbClr val="000000"/>
                          </a:solidFill>
                          <a:effectLst/>
                          <a:latin typeface="Lato" panose="020F0502020204030203" pitchFamily="34" charset="0"/>
                          <a:ea typeface="Lato" panose="020F0502020204030203" pitchFamily="34" charset="0"/>
                          <a:cs typeface="Lato" panose="020F0502020204030203" pitchFamily="34" charset="0"/>
                        </a:rPr>
                        <a:t> date</a:t>
                      </a:r>
                      <a:r>
                        <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hMerge="1">
                  <a:txBody>
                    <a:bodyPr/>
                    <a:lstStyle/>
                    <a:p>
                      <a:pPr algn="ctr" fontAlgn="ctr"/>
                      <a:endPar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Average over one quarter</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gridSpan="2">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hMerge="1">
                  <a:txBody>
                    <a:bodyPr/>
                    <a:lstStyle/>
                    <a:p>
                      <a:pPr algn="l"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78454358"/>
                  </a:ext>
                </a:extLst>
              </a:tr>
              <a:tr h="1552774">
                <a:tc>
                  <a:txBody>
                    <a:bodyPr/>
                    <a:lstStyle/>
                    <a:p>
                      <a:pPr algn="l" rtl="0" fontAlgn="ctr"/>
                      <a:r>
                        <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Timeliness of SF425 reports </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gridSpan="2">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____% of reports filed on time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hMerge="1">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5EB"/>
                    </a:solidFill>
                  </a:tcPr>
                </a:tc>
                <a:tc>
                  <a:txBody>
                    <a:bodyPr/>
                    <a:lstStyle/>
                    <a:p>
                      <a:pPr algn="ctr" fontAlgn="ctr"/>
                      <a:r>
                        <a:rPr lang="en-US" sz="1600" b="0" i="0" u="none" strike="noStrike" dirty="0" err="1">
                          <a:solidFill>
                            <a:srgbClr val="000000"/>
                          </a:solidFill>
                          <a:effectLst/>
                          <a:latin typeface="Lato" panose="020F0502020204030203" pitchFamily="34" charset="0"/>
                          <a:ea typeface="Lato" panose="020F0502020204030203" pitchFamily="34" charset="0"/>
                          <a:cs typeface="Lato" panose="020F0502020204030203" pitchFamily="34" charset="0"/>
                        </a:rPr>
                        <a:t>Qtrly</a:t>
                      </a: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gridSpan="2">
                  <a:txBody>
                    <a:bodyPr/>
                    <a:lstStyle/>
                    <a:p>
                      <a:pPr algn="ctr" fontAlgn="ctr"/>
                      <a:r>
                        <a:rPr lang="en-US" sz="16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hMerge="1">
                  <a:txBody>
                    <a:bodyPr/>
                    <a:lstStyle/>
                    <a:p>
                      <a:pPr algn="l"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571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l" fontAlgn="ctr"/>
                      <a:r>
                        <a:rPr lang="en-US" sz="16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571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b"/>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128538303"/>
                  </a:ext>
                </a:extLst>
              </a:tr>
              <a:tr h="1447675">
                <a:tc>
                  <a:txBody>
                    <a:bodyPr/>
                    <a:lstStyle/>
                    <a:p>
                      <a:pPr algn="l" rtl="0" fontAlgn="ctr"/>
                      <a:r>
                        <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Reduction in Federal Grant receivables</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gridSpan="2">
                  <a:txBody>
                    <a:bodyPr/>
                    <a:lstStyle/>
                    <a:p>
                      <a:pPr algn="ctr" defTabSz="914400"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___% uncollected federal AR</a:t>
                      </a:r>
                      <a:r>
                        <a:rPr lang="en-US" sz="1600" b="0" i="0" u="none" strike="noStrike" baseline="0" dirty="0">
                          <a:solidFill>
                            <a:srgbClr val="000000"/>
                          </a:solidFill>
                          <a:effectLst/>
                          <a:latin typeface="Lato" panose="020F0502020204030203" pitchFamily="34" charset="0"/>
                          <a:ea typeface="Lato" panose="020F0502020204030203" pitchFamily="34" charset="0"/>
                          <a:cs typeface="Lato" panose="020F0502020204030203" pitchFamily="34" charset="0"/>
                        </a:rPr>
                        <a:t>/ total funds</a:t>
                      </a:r>
                      <a:r>
                        <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hMerge="1">
                  <a:txBody>
                    <a:bodyPr/>
                    <a:lstStyle/>
                    <a:p>
                      <a:pPr algn="ctr" defTabSz="914400" fontAlgn="ctr"/>
                      <a:endPar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err="1">
                          <a:solidFill>
                            <a:srgbClr val="000000"/>
                          </a:solidFill>
                          <a:effectLst/>
                          <a:latin typeface="Lato" panose="020F0502020204030203" pitchFamily="34" charset="0"/>
                          <a:ea typeface="Lato" panose="020F0502020204030203" pitchFamily="34" charset="0"/>
                          <a:cs typeface="Lato" panose="020F0502020204030203" pitchFamily="34" charset="0"/>
                        </a:rPr>
                        <a:t>Qtrly</a:t>
                      </a: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gridSpan="2">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hMerge="1">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34532763"/>
                  </a:ext>
                </a:extLst>
              </a:tr>
            </a:tbl>
          </a:graphicData>
        </a:graphic>
      </p:graphicFrame>
      <p:sp>
        <p:nvSpPr>
          <p:cNvPr id="2" name="TextBox 1"/>
          <p:cNvSpPr txBox="1"/>
          <p:nvPr/>
        </p:nvSpPr>
        <p:spPr>
          <a:xfrm rot="21271092">
            <a:off x="6248400" y="1838812"/>
            <a:ext cx="4164473" cy="830997"/>
          </a:xfrm>
          <a:prstGeom prst="rect">
            <a:avLst/>
          </a:prstGeom>
          <a:noFill/>
          <a:ln w="28575">
            <a:solidFill>
              <a:srgbClr val="FF0000"/>
            </a:solidFill>
          </a:ln>
        </p:spPr>
        <p:txBody>
          <a:bodyPr wrap="square" rtlCol="0">
            <a:spAutoFit/>
          </a:bodyPr>
          <a:lstStyle/>
          <a:p>
            <a:r>
              <a:rPr lang="en-US" sz="1600" dirty="0">
                <a:solidFill>
                  <a:srgbClr val="FF0000"/>
                </a:solidFill>
              </a:rPr>
              <a:t>Most of you are calculating this measure correctly.  Be sure to provide your target and the measure in prior periods.  </a:t>
            </a:r>
          </a:p>
        </p:txBody>
      </p:sp>
      <p:sp>
        <p:nvSpPr>
          <p:cNvPr id="3" name="TextBox 2"/>
          <p:cNvSpPr txBox="1"/>
          <p:nvPr/>
        </p:nvSpPr>
        <p:spPr>
          <a:xfrm rot="21304488">
            <a:off x="4979299" y="3562082"/>
            <a:ext cx="5684877" cy="830997"/>
          </a:xfrm>
          <a:prstGeom prst="rect">
            <a:avLst/>
          </a:prstGeom>
          <a:noFill/>
          <a:ln w="28575">
            <a:solidFill>
              <a:srgbClr val="FF0000"/>
            </a:solidFill>
          </a:ln>
        </p:spPr>
        <p:txBody>
          <a:bodyPr wrap="square" rtlCol="0">
            <a:spAutoFit/>
          </a:bodyPr>
          <a:lstStyle/>
          <a:p>
            <a:r>
              <a:rPr lang="en-US" sz="1600" dirty="0">
                <a:solidFill>
                  <a:srgbClr val="FF0000"/>
                </a:solidFill>
              </a:rPr>
              <a:t>Some federal reports are required to be filed only on an annual basis, however, most are quarterly.  This measure should be calculated every three months.  </a:t>
            </a:r>
          </a:p>
        </p:txBody>
      </p:sp>
      <p:sp>
        <p:nvSpPr>
          <p:cNvPr id="7" name="TextBox 6"/>
          <p:cNvSpPr txBox="1"/>
          <p:nvPr/>
        </p:nvSpPr>
        <p:spPr>
          <a:xfrm rot="21289877">
            <a:off x="4648200" y="5089154"/>
            <a:ext cx="7010399" cy="584775"/>
          </a:xfrm>
          <a:prstGeom prst="rect">
            <a:avLst/>
          </a:prstGeom>
          <a:noFill/>
          <a:ln w="28575">
            <a:solidFill>
              <a:srgbClr val="FF0000"/>
            </a:solidFill>
          </a:ln>
        </p:spPr>
        <p:txBody>
          <a:bodyPr wrap="square" rtlCol="0">
            <a:spAutoFit/>
          </a:bodyPr>
          <a:lstStyle/>
          <a:p>
            <a:r>
              <a:rPr lang="en-US" sz="1600" dirty="0">
                <a:solidFill>
                  <a:srgbClr val="FF0000"/>
                </a:solidFill>
              </a:rPr>
              <a:t>The calculation should be fairly straightforward based upon the difference in grant revenue and grant expenditures as of the period being measured.</a:t>
            </a:r>
          </a:p>
        </p:txBody>
      </p:sp>
      <p:sp>
        <p:nvSpPr>
          <p:cNvPr id="4" name="Footer Placeholder 3">
            <a:extLst>
              <a:ext uri="{FF2B5EF4-FFF2-40B4-BE49-F238E27FC236}">
                <a16:creationId xmlns:a16="http://schemas.microsoft.com/office/drawing/2014/main" id="{EE9BF19A-1ABA-EECA-F98E-80A6895CEE2C}"/>
              </a:ext>
            </a:extLst>
          </p:cNvPr>
          <p:cNvSpPr>
            <a:spLocks noGrp="1"/>
          </p:cNvSpPr>
          <p:nvPr>
            <p:ph type="ftr" sz="quarter" idx="15"/>
          </p:nvPr>
        </p:nvSpPr>
        <p:spPr/>
        <p:txBody>
          <a:bodyPr/>
          <a:lstStyle/>
          <a:p>
            <a:r>
              <a:rPr lang="en-US"/>
              <a:t>IGFOA 2023    |    May 20-25, 2023</a:t>
            </a:r>
            <a:endParaRPr lang="en-US" dirty="0"/>
          </a:p>
        </p:txBody>
      </p:sp>
      <p:sp>
        <p:nvSpPr>
          <p:cNvPr id="10" name="Slide Number Placeholder 1">
            <a:extLst>
              <a:ext uri="{FF2B5EF4-FFF2-40B4-BE49-F238E27FC236}">
                <a16:creationId xmlns:a16="http://schemas.microsoft.com/office/drawing/2014/main" id="{7984EDFC-6E85-3049-C1CA-00067BBCD01B}"/>
              </a:ext>
            </a:extLst>
          </p:cNvPr>
          <p:cNvSpPr txBox="1">
            <a:spLocks/>
          </p:cNvSpPr>
          <p:nvPr/>
        </p:nvSpPr>
        <p:spPr>
          <a:xfrm>
            <a:off x="392654" y="6388623"/>
            <a:ext cx="445546" cy="469377"/>
          </a:xfrm>
          <a:prstGeom prst="rect">
            <a:avLst/>
          </a:prstGeom>
          <a:solidFill>
            <a:srgbClr val="2B3A7B"/>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20</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2711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44139265"/>
              </p:ext>
            </p:extLst>
          </p:nvPr>
        </p:nvGraphicFramePr>
        <p:xfrm>
          <a:off x="0" y="2"/>
          <a:ext cx="12191999" cy="6248398"/>
        </p:xfrm>
        <a:graphic>
          <a:graphicData uri="http://schemas.openxmlformats.org/drawingml/2006/table">
            <a:tbl>
              <a:tblPr/>
              <a:tblGrid>
                <a:gridCol w="2695072">
                  <a:extLst>
                    <a:ext uri="{9D8B030D-6E8A-4147-A177-3AD203B41FA5}">
                      <a16:colId xmlns:a16="http://schemas.microsoft.com/office/drawing/2014/main" val="714596921"/>
                    </a:ext>
                  </a:extLst>
                </a:gridCol>
                <a:gridCol w="924025">
                  <a:extLst>
                    <a:ext uri="{9D8B030D-6E8A-4147-A177-3AD203B41FA5}">
                      <a16:colId xmlns:a16="http://schemas.microsoft.com/office/drawing/2014/main" val="1518594174"/>
                    </a:ext>
                  </a:extLst>
                </a:gridCol>
                <a:gridCol w="924025">
                  <a:extLst>
                    <a:ext uri="{9D8B030D-6E8A-4147-A177-3AD203B41FA5}">
                      <a16:colId xmlns:a16="http://schemas.microsoft.com/office/drawing/2014/main" val="2939012538"/>
                    </a:ext>
                  </a:extLst>
                </a:gridCol>
                <a:gridCol w="924025">
                  <a:extLst>
                    <a:ext uri="{9D8B030D-6E8A-4147-A177-3AD203B41FA5}">
                      <a16:colId xmlns:a16="http://schemas.microsoft.com/office/drawing/2014/main" val="3026283781"/>
                    </a:ext>
                  </a:extLst>
                </a:gridCol>
                <a:gridCol w="924025">
                  <a:extLst>
                    <a:ext uri="{9D8B030D-6E8A-4147-A177-3AD203B41FA5}">
                      <a16:colId xmlns:a16="http://schemas.microsoft.com/office/drawing/2014/main" val="894894567"/>
                    </a:ext>
                  </a:extLst>
                </a:gridCol>
                <a:gridCol w="1028803">
                  <a:extLst>
                    <a:ext uri="{9D8B030D-6E8A-4147-A177-3AD203B41FA5}">
                      <a16:colId xmlns:a16="http://schemas.microsoft.com/office/drawing/2014/main" val="653561531"/>
                    </a:ext>
                  </a:extLst>
                </a:gridCol>
                <a:gridCol w="819247">
                  <a:extLst>
                    <a:ext uri="{9D8B030D-6E8A-4147-A177-3AD203B41FA5}">
                      <a16:colId xmlns:a16="http://schemas.microsoft.com/office/drawing/2014/main" val="2511625105"/>
                    </a:ext>
                  </a:extLst>
                </a:gridCol>
                <a:gridCol w="3234091">
                  <a:extLst>
                    <a:ext uri="{9D8B030D-6E8A-4147-A177-3AD203B41FA5}">
                      <a16:colId xmlns:a16="http://schemas.microsoft.com/office/drawing/2014/main" val="1256220192"/>
                    </a:ext>
                  </a:extLst>
                </a:gridCol>
                <a:gridCol w="718686">
                  <a:extLst>
                    <a:ext uri="{9D8B030D-6E8A-4147-A177-3AD203B41FA5}">
                      <a16:colId xmlns:a16="http://schemas.microsoft.com/office/drawing/2014/main" val="498772966"/>
                    </a:ext>
                  </a:extLst>
                </a:gridCol>
              </a:tblGrid>
              <a:tr h="1410464">
                <a:tc>
                  <a:txBody>
                    <a:bodyPr/>
                    <a:lstStyle/>
                    <a:p>
                      <a:pPr algn="ctr" fontAlgn="ct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 (YOUR GOVT) Department of Finance Performance Measures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-2</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Current Period</a:t>
                      </a:r>
                      <a:b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b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0</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Trend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3512929511"/>
                  </a:ext>
                </a:extLst>
              </a:tr>
              <a:tr h="734998">
                <a:tc gridSpan="9">
                  <a:txBody>
                    <a:bodyPr/>
                    <a:lstStyle/>
                    <a:p>
                      <a:pPr algn="ctr" fontAlgn="ctr"/>
                      <a:r>
                        <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Capacity Building</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8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pPr algn="ctr" fontAlgn="ctr"/>
                      <a:r>
                        <a:rPr lang="en-US" sz="800" b="0" i="0" u="none" strike="noStrike" dirty="0">
                          <a:solidFill>
                            <a:srgbClr val="000000"/>
                          </a:solidFill>
                          <a:effectLst/>
                          <a:latin typeface="Calibri" panose="020F0502020204030204"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pPr algn="ctr" fontAlgn="ctr"/>
                      <a:r>
                        <a:rPr lang="en-US" sz="800" b="0" i="0" u="none" strike="noStrike" dirty="0">
                          <a:solidFill>
                            <a:srgbClr val="000000"/>
                          </a:solidFill>
                          <a:effectLst/>
                          <a:latin typeface="Calibri" panose="020F0502020204030204"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pPr algn="ctr" fontAlgn="ctr"/>
                      <a:r>
                        <a:rPr lang="en-US" sz="800" b="0" i="0" u="none" strike="noStrike" dirty="0">
                          <a:solidFill>
                            <a:srgbClr val="000000"/>
                          </a:solidFill>
                          <a:effectLst/>
                          <a:latin typeface="Calibri" panose="020F0502020204030204"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pPr algn="ctr" fontAlgn="b"/>
                      <a:r>
                        <a:rPr lang="en-US" sz="8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extLst>
                  <a:ext uri="{0D108BD9-81ED-4DB2-BD59-A6C34878D82A}">
                    <a16:rowId xmlns:a16="http://schemas.microsoft.com/office/drawing/2014/main" val="2630316474"/>
                  </a:ext>
                </a:extLst>
              </a:tr>
              <a:tr h="2051468">
                <a:tc>
                  <a:txBody>
                    <a:bodyPr/>
                    <a:lstStyle/>
                    <a:p>
                      <a:pPr algn="l" rtl="0" fontAlgn="ctr"/>
                      <a:r>
                        <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Percentage of personnel evaluations completed</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Calibri" panose="020F0502020204030204" pitchFamily="34" charset="0"/>
                        </a:rPr>
                        <a:t> ___%</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Annual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effectLst/>
                          <a:latin typeface="Calibri" panose="020F0502020204030204"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78454358"/>
                  </a:ext>
                </a:extLst>
              </a:tr>
              <a:tr h="2051468">
                <a:tc>
                  <a:txBody>
                    <a:bodyPr/>
                    <a:lstStyle/>
                    <a:p>
                      <a:pPr algn="l" rtl="0" fontAlgn="ctr"/>
                      <a:r>
                        <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 of training hours per finance employee</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Calibri" panose="020F0502020204030204" pitchFamily="34" charset="0"/>
                        </a:rPr>
                        <a:t>___</a:t>
                      </a:r>
                      <a:r>
                        <a:rPr lang="en-US" sz="1600" b="0" i="0" u="none" strike="noStrike" dirty="0" err="1">
                          <a:solidFill>
                            <a:srgbClr val="000000"/>
                          </a:solidFill>
                          <a:effectLst/>
                          <a:latin typeface="Calibri" panose="020F0502020204030204" pitchFamily="34" charset="0"/>
                        </a:rPr>
                        <a:t>hrs</a:t>
                      </a:r>
                      <a:r>
                        <a:rPr lang="en-US" sz="1600" b="0" i="0" u="none" strike="noStrike" dirty="0">
                          <a:solidFill>
                            <a:srgbClr val="000000"/>
                          </a:solidFill>
                          <a:effectLst/>
                          <a:latin typeface="Calibri" panose="020F0502020204030204" pitchFamily="34" charset="0"/>
                        </a:rPr>
                        <a:t> per employee</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Calibri" panose="020F0502020204030204" pitchFamily="34" charset="0"/>
                        </a:rPr>
                        <a:t>Annual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l" fontAlgn="ctr"/>
                      <a:r>
                        <a:rPr lang="en-US" sz="1600" b="0" i="0" u="none" strike="noStrike" dirty="0">
                          <a:solidFill>
                            <a:srgbClr val="000000"/>
                          </a:solidFill>
                          <a:effectLst/>
                          <a:latin typeface="Calibri" panose="020F0502020204030204" pitchFamily="34" charset="0"/>
                        </a:rPr>
                        <a:t> </a:t>
                      </a:r>
                    </a:p>
                  </a:txBody>
                  <a:tcPr marL="571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128538303"/>
                  </a:ext>
                </a:extLst>
              </a:tr>
            </a:tbl>
          </a:graphicData>
        </a:graphic>
      </p:graphicFrame>
      <p:sp>
        <p:nvSpPr>
          <p:cNvPr id="2" name="TextBox 1"/>
          <p:cNvSpPr txBox="1"/>
          <p:nvPr/>
        </p:nvSpPr>
        <p:spPr>
          <a:xfrm rot="21160696">
            <a:off x="4318002" y="3301568"/>
            <a:ext cx="7554890" cy="646331"/>
          </a:xfrm>
          <a:prstGeom prst="rect">
            <a:avLst/>
          </a:prstGeom>
          <a:solidFill>
            <a:schemeClr val="bg1"/>
          </a:solidFill>
          <a:ln w="28575">
            <a:solidFill>
              <a:srgbClr val="FF0000"/>
            </a:solidFill>
          </a:ln>
        </p:spPr>
        <p:txBody>
          <a:bodyPr wrap="square" rtlCol="0">
            <a:spAutoFit/>
          </a:bodyPr>
          <a:lstStyle/>
          <a:p>
            <a:r>
              <a:rPr lang="en-US" dirty="0">
                <a:solidFill>
                  <a:srgbClr val="FF0000"/>
                </a:solidFill>
              </a:rPr>
              <a:t>You select the range of employees you wish to measure (all of the operations you manage or just finance employees)</a:t>
            </a:r>
          </a:p>
        </p:txBody>
      </p:sp>
      <p:sp>
        <p:nvSpPr>
          <p:cNvPr id="3" name="TextBox 2">
            <a:extLst>
              <a:ext uri="{FF2B5EF4-FFF2-40B4-BE49-F238E27FC236}">
                <a16:creationId xmlns:a16="http://schemas.microsoft.com/office/drawing/2014/main" id="{161AC4DA-C140-4B8E-839B-77792EEBE914}"/>
              </a:ext>
            </a:extLst>
          </p:cNvPr>
          <p:cNvSpPr txBox="1"/>
          <p:nvPr/>
        </p:nvSpPr>
        <p:spPr>
          <a:xfrm rot="21146227">
            <a:off x="4942247" y="4650372"/>
            <a:ext cx="5879690" cy="923330"/>
          </a:xfrm>
          <a:prstGeom prst="rect">
            <a:avLst/>
          </a:prstGeom>
          <a:solidFill>
            <a:schemeClr val="bg1"/>
          </a:solidFill>
          <a:ln w="28575">
            <a:solidFill>
              <a:srgbClr val="FF0000"/>
            </a:solidFill>
          </a:ln>
        </p:spPr>
        <p:txBody>
          <a:bodyPr wrap="square" rtlCol="0">
            <a:spAutoFit/>
          </a:bodyPr>
          <a:lstStyle/>
          <a:p>
            <a:r>
              <a:rPr lang="en-US" dirty="0">
                <a:solidFill>
                  <a:srgbClr val="FF0000"/>
                </a:solidFill>
              </a:rPr>
              <a:t>This measure should calculate on-line hours as well as in person.  Anyone who attends the GFOA, IGFOA, APIPA should be given credit for those hours</a:t>
            </a:r>
          </a:p>
        </p:txBody>
      </p:sp>
      <p:sp>
        <p:nvSpPr>
          <p:cNvPr id="4" name="Footer Placeholder 3">
            <a:extLst>
              <a:ext uri="{FF2B5EF4-FFF2-40B4-BE49-F238E27FC236}">
                <a16:creationId xmlns:a16="http://schemas.microsoft.com/office/drawing/2014/main" id="{F14DB892-C3BE-62AE-F822-CABEE3EEF0F0}"/>
              </a:ext>
            </a:extLst>
          </p:cNvPr>
          <p:cNvSpPr>
            <a:spLocks noGrp="1"/>
          </p:cNvSpPr>
          <p:nvPr>
            <p:ph type="ftr" sz="quarter" idx="15"/>
          </p:nvPr>
        </p:nvSpPr>
        <p:spPr/>
        <p:txBody>
          <a:bodyPr/>
          <a:lstStyle/>
          <a:p>
            <a:r>
              <a:rPr lang="en-US"/>
              <a:t>IGFOA 2023    |    May 20-25, 2023</a:t>
            </a:r>
            <a:endParaRPr lang="en-US" dirty="0"/>
          </a:p>
        </p:txBody>
      </p:sp>
      <p:sp>
        <p:nvSpPr>
          <p:cNvPr id="5" name="Slide Number Placeholder 1">
            <a:extLst>
              <a:ext uri="{FF2B5EF4-FFF2-40B4-BE49-F238E27FC236}">
                <a16:creationId xmlns:a16="http://schemas.microsoft.com/office/drawing/2014/main" id="{A2847F25-CACA-5684-B521-E74485160187}"/>
              </a:ext>
            </a:extLst>
          </p:cNvPr>
          <p:cNvSpPr txBox="1">
            <a:spLocks/>
          </p:cNvSpPr>
          <p:nvPr/>
        </p:nvSpPr>
        <p:spPr>
          <a:xfrm>
            <a:off x="392654" y="6388623"/>
            <a:ext cx="445546" cy="469377"/>
          </a:xfrm>
          <a:prstGeom prst="rect">
            <a:avLst/>
          </a:prstGeom>
          <a:solidFill>
            <a:srgbClr val="2B3A7B"/>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21</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66268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85595382"/>
              </p:ext>
            </p:extLst>
          </p:nvPr>
        </p:nvGraphicFramePr>
        <p:xfrm>
          <a:off x="1" y="0"/>
          <a:ext cx="12192001" cy="6493204"/>
        </p:xfrm>
        <a:graphic>
          <a:graphicData uri="http://schemas.openxmlformats.org/drawingml/2006/table">
            <a:tbl>
              <a:tblPr/>
              <a:tblGrid>
                <a:gridCol w="2690153">
                  <a:extLst>
                    <a:ext uri="{9D8B030D-6E8A-4147-A177-3AD203B41FA5}">
                      <a16:colId xmlns:a16="http://schemas.microsoft.com/office/drawing/2014/main" val="714596921"/>
                    </a:ext>
                  </a:extLst>
                </a:gridCol>
                <a:gridCol w="1156667">
                  <a:extLst>
                    <a:ext uri="{9D8B030D-6E8A-4147-A177-3AD203B41FA5}">
                      <a16:colId xmlns:a16="http://schemas.microsoft.com/office/drawing/2014/main" val="1518594174"/>
                    </a:ext>
                  </a:extLst>
                </a:gridCol>
                <a:gridCol w="892842">
                  <a:extLst>
                    <a:ext uri="{9D8B030D-6E8A-4147-A177-3AD203B41FA5}">
                      <a16:colId xmlns:a16="http://schemas.microsoft.com/office/drawing/2014/main" val="3678760432"/>
                    </a:ext>
                  </a:extLst>
                </a:gridCol>
                <a:gridCol w="967908">
                  <a:extLst>
                    <a:ext uri="{9D8B030D-6E8A-4147-A177-3AD203B41FA5}">
                      <a16:colId xmlns:a16="http://schemas.microsoft.com/office/drawing/2014/main" val="610337920"/>
                    </a:ext>
                  </a:extLst>
                </a:gridCol>
                <a:gridCol w="884264">
                  <a:extLst>
                    <a:ext uri="{9D8B030D-6E8A-4147-A177-3AD203B41FA5}">
                      <a16:colId xmlns:a16="http://schemas.microsoft.com/office/drawing/2014/main" val="894894567"/>
                    </a:ext>
                  </a:extLst>
                </a:gridCol>
                <a:gridCol w="1044816">
                  <a:extLst>
                    <a:ext uri="{9D8B030D-6E8A-4147-A177-3AD203B41FA5}">
                      <a16:colId xmlns:a16="http://schemas.microsoft.com/office/drawing/2014/main" val="613789828"/>
                    </a:ext>
                  </a:extLst>
                </a:gridCol>
                <a:gridCol w="997324">
                  <a:extLst>
                    <a:ext uri="{9D8B030D-6E8A-4147-A177-3AD203B41FA5}">
                      <a16:colId xmlns:a16="http://schemas.microsoft.com/office/drawing/2014/main" val="2924688926"/>
                    </a:ext>
                  </a:extLst>
                </a:gridCol>
                <a:gridCol w="2777774">
                  <a:extLst>
                    <a:ext uri="{9D8B030D-6E8A-4147-A177-3AD203B41FA5}">
                      <a16:colId xmlns:a16="http://schemas.microsoft.com/office/drawing/2014/main" val="3477356085"/>
                    </a:ext>
                  </a:extLst>
                </a:gridCol>
                <a:gridCol w="780253">
                  <a:extLst>
                    <a:ext uri="{9D8B030D-6E8A-4147-A177-3AD203B41FA5}">
                      <a16:colId xmlns:a16="http://schemas.microsoft.com/office/drawing/2014/main" val="498772966"/>
                    </a:ext>
                  </a:extLst>
                </a:gridCol>
              </a:tblGrid>
              <a:tr h="1457560">
                <a:tc>
                  <a:txBody>
                    <a:bodyPr/>
                    <a:lstStyle/>
                    <a:p>
                      <a:pPr algn="ctr" fontAlgn="ct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 (YOUR GOVT) Department of Finance Performance Measures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-2</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Current Period</a:t>
                      </a:r>
                      <a:b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br>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0</a:t>
                      </a:r>
                      <a:endParaRPr lang="en-US" sz="1600" dirty="0"/>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Trend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3512929511"/>
                  </a:ext>
                </a:extLst>
              </a:tr>
              <a:tr h="524615">
                <a:tc gridSpan="9">
                  <a:txBody>
                    <a:bodyPr/>
                    <a:lstStyle/>
                    <a:p>
                      <a:pPr algn="ctr" fontAlgn="ctr"/>
                      <a:r>
                        <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Reconciliation and Internal Control</a:t>
                      </a:r>
                      <a:r>
                        <a:rPr lang="en-US" sz="800" b="0" i="0" u="none" strike="noStrike" dirty="0">
                          <a:solidFill>
                            <a:srgbClr val="000000"/>
                          </a:solidFill>
                          <a:effectLst/>
                          <a:latin typeface="Calibri" panose="020F0502020204030204"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tc hMerge="1">
                  <a:txBody>
                    <a:bodyPr/>
                    <a:lstStyle/>
                    <a:p>
                      <a:pPr algn="ctr" fontAlgn="ctr"/>
                      <a:endParaRPr lang="en-US" sz="8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tc hMerge="1">
                  <a:txBody>
                    <a:bodyPr/>
                    <a:lstStyle/>
                    <a:p>
                      <a:pPr algn="ctr" fontAlgn="b"/>
                      <a:r>
                        <a:rPr lang="en-US" sz="8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extLst>
                  <a:ext uri="{0D108BD9-81ED-4DB2-BD59-A6C34878D82A}">
                    <a16:rowId xmlns:a16="http://schemas.microsoft.com/office/drawing/2014/main" val="2630316474"/>
                  </a:ext>
                </a:extLst>
              </a:tr>
              <a:tr h="1152084">
                <a:tc>
                  <a:txBody>
                    <a:bodyPr/>
                    <a:lstStyle/>
                    <a:p>
                      <a:pPr algn="l" rtl="0" fontAlgn="ctr"/>
                      <a:r>
                        <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Completion of Fixed</a:t>
                      </a:r>
                      <a:r>
                        <a:rPr lang="en-US" sz="2100" b="0" i="0" u="none" strike="noStrike" baseline="0"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 Asset Inventory</a:t>
                      </a:r>
                      <a:endPar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endParaRP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100% completed and AJEs posted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Annual or biannual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78454358"/>
                  </a:ext>
                </a:extLst>
              </a:tr>
              <a:tr h="1516213">
                <a:tc>
                  <a:txBody>
                    <a:bodyPr/>
                    <a:lstStyle/>
                    <a:p>
                      <a:pPr algn="l" rtl="0" fontAlgn="ctr"/>
                      <a:r>
                        <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Bank Reconciliations completed on a timely basis</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___days after month end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 Mnthly</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l" fontAlgn="ctr"/>
                      <a:r>
                        <a:rPr lang="en-US" sz="16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571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b"/>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128538303"/>
                  </a:ext>
                </a:extLst>
              </a:tr>
              <a:tr h="1842732">
                <a:tc>
                  <a:txBody>
                    <a:bodyPr/>
                    <a:lstStyle/>
                    <a:p>
                      <a:pPr algn="l" rtl="0" fontAlgn="ctr"/>
                      <a:r>
                        <a:rPr lang="en-US" sz="21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Reduction in invalid, outdated encumbrances</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 invalid encumbrances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err="1">
                          <a:solidFill>
                            <a:srgbClr val="000000"/>
                          </a:solidFill>
                          <a:effectLst/>
                          <a:latin typeface="Lato" panose="020F0502020204030203" pitchFamily="34" charset="0"/>
                          <a:ea typeface="Lato" panose="020F0502020204030203" pitchFamily="34" charset="0"/>
                          <a:cs typeface="Lato" panose="020F0502020204030203" pitchFamily="34" charset="0"/>
                        </a:rPr>
                        <a:t>Qtrly</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b"/>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484475135"/>
                  </a:ext>
                </a:extLst>
              </a:tr>
            </a:tbl>
          </a:graphicData>
        </a:graphic>
      </p:graphicFrame>
      <p:sp>
        <p:nvSpPr>
          <p:cNvPr id="2" name="TextBox 1"/>
          <p:cNvSpPr txBox="1"/>
          <p:nvPr/>
        </p:nvSpPr>
        <p:spPr>
          <a:xfrm rot="21110876">
            <a:off x="4849560" y="1885396"/>
            <a:ext cx="6654799" cy="1077218"/>
          </a:xfrm>
          <a:prstGeom prst="rect">
            <a:avLst/>
          </a:prstGeom>
          <a:solidFill>
            <a:schemeClr val="bg1"/>
          </a:solidFill>
          <a:ln w="28575">
            <a:solidFill>
              <a:srgbClr val="FF0000"/>
            </a:solidFill>
          </a:ln>
        </p:spPr>
        <p:txBody>
          <a:bodyPr wrap="square" rtlCol="0">
            <a:spAutoFit/>
          </a:bodyPr>
          <a:lstStyle/>
          <a:p>
            <a:r>
              <a:rPr lang="en-US" sz="1600" dirty="0">
                <a:solidFill>
                  <a:srgbClr val="FF0000"/>
                </a:solidFill>
              </a:rPr>
              <a:t>Although most governments require a physical inventory only annually or biannually, it is good to track your progress towards completion.  For instance, you may start the inventory several months or even quarters before year end.  You could track the % of departments which have been completed.</a:t>
            </a:r>
          </a:p>
        </p:txBody>
      </p:sp>
      <p:sp>
        <p:nvSpPr>
          <p:cNvPr id="7" name="TextBox 6"/>
          <p:cNvSpPr txBox="1"/>
          <p:nvPr/>
        </p:nvSpPr>
        <p:spPr>
          <a:xfrm rot="21283894">
            <a:off x="5079719" y="3376753"/>
            <a:ext cx="5315587" cy="830997"/>
          </a:xfrm>
          <a:prstGeom prst="rect">
            <a:avLst/>
          </a:prstGeom>
          <a:solidFill>
            <a:schemeClr val="bg1"/>
          </a:solidFill>
          <a:ln w="28575">
            <a:solidFill>
              <a:srgbClr val="FF0000"/>
            </a:solidFill>
          </a:ln>
        </p:spPr>
        <p:txBody>
          <a:bodyPr wrap="square" rtlCol="0">
            <a:spAutoFit/>
          </a:bodyPr>
          <a:lstStyle/>
          <a:p>
            <a:r>
              <a:rPr lang="en-US" sz="1600" dirty="0">
                <a:solidFill>
                  <a:srgbClr val="FF0000"/>
                </a:solidFill>
                <a:latin typeface="Calibri" panose="020F0502020204030204" pitchFamily="34" charset="0"/>
              </a:rPr>
              <a:t>Select your most critical bank accounts: payroll, general fund and grants and measure each of those.  A bank reconciliation is only “completed” once all adjusting entries posted.</a:t>
            </a:r>
            <a:endParaRPr lang="en-US" sz="1600" dirty="0"/>
          </a:p>
        </p:txBody>
      </p:sp>
      <p:sp>
        <p:nvSpPr>
          <p:cNvPr id="9" name="TextBox 8">
            <a:extLst>
              <a:ext uri="{FF2B5EF4-FFF2-40B4-BE49-F238E27FC236}">
                <a16:creationId xmlns:a16="http://schemas.microsoft.com/office/drawing/2014/main" id="{594D3824-3E21-4671-BD25-459C474A6997}"/>
              </a:ext>
            </a:extLst>
          </p:cNvPr>
          <p:cNvSpPr txBox="1"/>
          <p:nvPr/>
        </p:nvSpPr>
        <p:spPr>
          <a:xfrm rot="21272766">
            <a:off x="4857004" y="4631904"/>
            <a:ext cx="7174083" cy="1397947"/>
          </a:xfrm>
          <a:prstGeom prst="rect">
            <a:avLst/>
          </a:prstGeom>
          <a:solidFill>
            <a:schemeClr val="bg1"/>
          </a:solidFill>
          <a:ln w="28575">
            <a:solidFill>
              <a:srgbClr val="FF0000"/>
            </a:solidFill>
          </a:ln>
        </p:spPr>
        <p:txBody>
          <a:bodyPr wrap="square" rtlCol="0">
            <a:spAutoFit/>
          </a:bodyPr>
          <a:lstStyle/>
          <a:p>
            <a:pPr>
              <a:lnSpc>
                <a:spcPct val="107000"/>
              </a:lnSpc>
              <a:spcAft>
                <a:spcPts val="800"/>
              </a:spcAft>
            </a:pP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One of the new performance measures we agreed upon was to clean up encumbrances.  It is imperative for any government proceeding with a new system implementation and just good accounting practice for everyone.  Tell the group the status of your encumbrance clean up efforts, including the balances before and after the cleanup initiative.</a:t>
            </a:r>
            <a:endParaRPr lang="en-US" sz="1600" dirty="0"/>
          </a:p>
        </p:txBody>
      </p:sp>
      <p:sp>
        <p:nvSpPr>
          <p:cNvPr id="3" name="Footer Placeholder 2">
            <a:extLst>
              <a:ext uri="{FF2B5EF4-FFF2-40B4-BE49-F238E27FC236}">
                <a16:creationId xmlns:a16="http://schemas.microsoft.com/office/drawing/2014/main" id="{706C7FBD-4375-DD7E-A7D2-677B8286418E}"/>
              </a:ext>
            </a:extLst>
          </p:cNvPr>
          <p:cNvSpPr>
            <a:spLocks noGrp="1"/>
          </p:cNvSpPr>
          <p:nvPr>
            <p:ph type="ftr" sz="quarter" idx="15"/>
          </p:nvPr>
        </p:nvSpPr>
        <p:spPr/>
        <p:txBody>
          <a:bodyPr/>
          <a:lstStyle/>
          <a:p>
            <a:r>
              <a:rPr lang="en-US"/>
              <a:t>IGFOA 2023    |    May 20-25, 2023</a:t>
            </a:r>
            <a:endParaRPr lang="en-US" dirty="0"/>
          </a:p>
        </p:txBody>
      </p:sp>
      <p:sp>
        <p:nvSpPr>
          <p:cNvPr id="4" name="Slide Number Placeholder 1">
            <a:extLst>
              <a:ext uri="{FF2B5EF4-FFF2-40B4-BE49-F238E27FC236}">
                <a16:creationId xmlns:a16="http://schemas.microsoft.com/office/drawing/2014/main" id="{25CA90A3-C57E-A2AB-7D2E-F59F3F224EFB}"/>
              </a:ext>
            </a:extLst>
          </p:cNvPr>
          <p:cNvSpPr txBox="1">
            <a:spLocks/>
          </p:cNvSpPr>
          <p:nvPr/>
        </p:nvSpPr>
        <p:spPr>
          <a:xfrm>
            <a:off x="392654" y="6388623"/>
            <a:ext cx="445546" cy="469377"/>
          </a:xfrm>
          <a:prstGeom prst="rect">
            <a:avLst/>
          </a:prstGeom>
          <a:solidFill>
            <a:srgbClr val="2B3A7B"/>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22</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5887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C02867-9E5C-42E5-9E95-441660C1737E}"/>
              </a:ext>
            </a:extLst>
          </p:cNvPr>
          <p:cNvSpPr>
            <a:spLocks noGrp="1"/>
          </p:cNvSpPr>
          <p:nvPr>
            <p:ph type="title"/>
          </p:nvPr>
        </p:nvSpPr>
        <p:spPr/>
        <p:txBody>
          <a:bodyPr>
            <a:normAutofit fontScale="90000"/>
          </a:bodyPr>
          <a:lstStyle/>
          <a:p>
            <a:r>
              <a:rPr lang="en-US" dirty="0"/>
              <a:t>[GOVT]  - Challenges and Accomplishments</a:t>
            </a:r>
          </a:p>
        </p:txBody>
      </p:sp>
      <p:sp>
        <p:nvSpPr>
          <p:cNvPr id="5" name="Slide Number Placeholder 4"/>
          <p:cNvSpPr>
            <a:spLocks noGrp="1"/>
          </p:cNvSpPr>
          <p:nvPr>
            <p:ph type="sldNum" sz="quarter" idx="12"/>
          </p:nvPr>
        </p:nvSpPr>
        <p:spPr/>
        <p:txBody>
          <a:bodyPr/>
          <a:lstStyle/>
          <a:p>
            <a:fld id="{F4EF2239-9C41-4F1E-B31F-14515ED9BBED}" type="slidenum">
              <a:rPr lang="en-US" smtClean="0"/>
              <a:pPr/>
              <a:t>23</a:t>
            </a:fld>
            <a:endParaRPr lang="en-US"/>
          </a:p>
        </p:txBody>
      </p:sp>
      <p:sp>
        <p:nvSpPr>
          <p:cNvPr id="8" name="Footer Placeholder 7">
            <a:extLst>
              <a:ext uri="{FF2B5EF4-FFF2-40B4-BE49-F238E27FC236}">
                <a16:creationId xmlns:a16="http://schemas.microsoft.com/office/drawing/2014/main" id="{AD27A1CD-7BE6-3925-76C0-7705FC93C002}"/>
              </a:ext>
            </a:extLst>
          </p:cNvPr>
          <p:cNvSpPr>
            <a:spLocks noGrp="1"/>
          </p:cNvSpPr>
          <p:nvPr>
            <p:ph type="ftr" sz="quarter" idx="11"/>
          </p:nvPr>
        </p:nvSpPr>
        <p:spPr/>
        <p:txBody>
          <a:bodyPr/>
          <a:lstStyle/>
          <a:p>
            <a:r>
              <a:rPr lang="en-US"/>
              <a:t>IGFOA 2023    |    May 20-25, 2023</a:t>
            </a:r>
            <a:endParaRPr lang="en-US" dirty="0"/>
          </a:p>
        </p:txBody>
      </p:sp>
      <p:graphicFrame>
        <p:nvGraphicFramePr>
          <p:cNvPr id="4" name="Table 6">
            <a:extLst>
              <a:ext uri="{FF2B5EF4-FFF2-40B4-BE49-F238E27FC236}">
                <a16:creationId xmlns:a16="http://schemas.microsoft.com/office/drawing/2014/main" id="{984CB098-E3F5-4BF3-8934-6CBF926E9100}"/>
              </a:ext>
            </a:extLst>
          </p:cNvPr>
          <p:cNvGraphicFramePr>
            <a:graphicFrameLocks noGrp="1"/>
          </p:cNvGraphicFramePr>
          <p:nvPr>
            <p:extLst>
              <p:ext uri="{D42A27DB-BD31-4B8C-83A1-F6EECF244321}">
                <p14:modId xmlns:p14="http://schemas.microsoft.com/office/powerpoint/2010/main" val="2456876579"/>
              </p:ext>
            </p:extLst>
          </p:nvPr>
        </p:nvGraphicFramePr>
        <p:xfrm>
          <a:off x="150545" y="1133474"/>
          <a:ext cx="11890910" cy="5019675"/>
        </p:xfrm>
        <a:graphic>
          <a:graphicData uri="http://schemas.openxmlformats.org/drawingml/2006/table">
            <a:tbl>
              <a:tblPr firstRow="1" bandRow="1">
                <a:tableStyleId>{BDBED569-4797-4DF1-A0F4-6AAB3CD982D8}</a:tableStyleId>
              </a:tblPr>
              <a:tblGrid>
                <a:gridCol w="4119277">
                  <a:extLst>
                    <a:ext uri="{9D8B030D-6E8A-4147-A177-3AD203B41FA5}">
                      <a16:colId xmlns:a16="http://schemas.microsoft.com/office/drawing/2014/main" val="3616128542"/>
                    </a:ext>
                  </a:extLst>
                </a:gridCol>
                <a:gridCol w="7771633">
                  <a:extLst>
                    <a:ext uri="{9D8B030D-6E8A-4147-A177-3AD203B41FA5}">
                      <a16:colId xmlns:a16="http://schemas.microsoft.com/office/drawing/2014/main" val="4161743446"/>
                    </a:ext>
                  </a:extLst>
                </a:gridCol>
              </a:tblGrid>
              <a:tr h="2634267">
                <a:tc>
                  <a:txBody>
                    <a:bodyPr/>
                    <a:lstStyle/>
                    <a:p>
                      <a:pPr lvl="0" algn="l">
                        <a:lnSpc>
                          <a:spcPct val="100000"/>
                        </a:lnSpc>
                      </a:pPr>
                      <a:r>
                        <a:rPr lang="en-US" dirty="0">
                          <a:latin typeface="Lato ExtraBold" panose="020F0502020204030203" pitchFamily="34" charset="0"/>
                          <a:ea typeface="Lato ExtraBold" panose="020F0502020204030203" pitchFamily="34" charset="0"/>
                          <a:cs typeface="Lato ExtraBold" panose="020F0502020204030203" pitchFamily="34" charset="0"/>
                        </a:rPr>
                        <a:t>What has been the greatest challenge in your financial operations this last few months?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0" i="0" dirty="0">
                          <a:latin typeface="Lato" panose="020F0502020204030203" pitchFamily="34" charset="0"/>
                          <a:ea typeface="Lato" panose="020F0502020204030203" pitchFamily="34" charset="0"/>
                          <a:cs typeface="Lato" panose="020F0502020204030203" pitchFamily="34" charset="0"/>
                        </a:rPr>
                        <a:t>INSERT COMMENTS HERE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0761110"/>
                  </a:ext>
                </a:extLst>
              </a:tr>
              <a:tr h="2385408">
                <a:tc>
                  <a:txBody>
                    <a:bodyPr/>
                    <a:lstStyle/>
                    <a:p>
                      <a:pPr lvl="0" algn="l">
                        <a:lnSpc>
                          <a:spcPct val="100000"/>
                        </a:lnSpc>
                      </a:pPr>
                      <a:r>
                        <a:rPr lang="en-US" dirty="0">
                          <a:latin typeface="Lato ExtraBold" panose="020F0502020204030203" pitchFamily="34" charset="0"/>
                          <a:ea typeface="Lato ExtraBold" panose="020F0502020204030203" pitchFamily="34" charset="0"/>
                          <a:cs typeface="Lato ExtraBold" panose="020F0502020204030203" pitchFamily="34" charset="0"/>
                        </a:rPr>
                        <a:t>What recent finance office accomplishment would you like to share with your finance office colleagues?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0" i="0" dirty="0">
                          <a:latin typeface="Lato" panose="020F0502020204030203" pitchFamily="34" charset="0"/>
                          <a:ea typeface="Lato" panose="020F0502020204030203" pitchFamily="34" charset="0"/>
                          <a:cs typeface="Lato" panose="020F0502020204030203" pitchFamily="34" charset="0"/>
                        </a:rPr>
                        <a:t>INSERT COMMENTS HERE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2554752365"/>
                  </a:ext>
                </a:extLst>
              </a:tr>
            </a:tbl>
          </a:graphicData>
        </a:graphic>
      </p:graphicFrame>
    </p:spTree>
    <p:extLst>
      <p:ext uri="{BB962C8B-B14F-4D97-AF65-F5344CB8AC3E}">
        <p14:creationId xmlns:p14="http://schemas.microsoft.com/office/powerpoint/2010/main" val="33466671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A994E2-04C9-14DE-814A-1C51979CDFE0}"/>
              </a:ext>
            </a:extLst>
          </p:cNvPr>
          <p:cNvSpPr>
            <a:spLocks noGrp="1"/>
          </p:cNvSpPr>
          <p:nvPr>
            <p:ph type="title"/>
          </p:nvPr>
        </p:nvSpPr>
        <p:spPr/>
        <p:txBody>
          <a:bodyPr/>
          <a:lstStyle/>
          <a:p>
            <a:r>
              <a:rPr lang="en-US" dirty="0"/>
              <a:t>[GOVT]  - CURRENT AUDIT STATUS</a:t>
            </a:r>
          </a:p>
        </p:txBody>
      </p:sp>
      <p:graphicFrame>
        <p:nvGraphicFramePr>
          <p:cNvPr id="5" name="Table 5">
            <a:extLst>
              <a:ext uri="{FF2B5EF4-FFF2-40B4-BE49-F238E27FC236}">
                <a16:creationId xmlns:a16="http://schemas.microsoft.com/office/drawing/2014/main" id="{8941C54F-654C-CEEB-B3A1-7E23866FBD19}"/>
              </a:ext>
            </a:extLst>
          </p:cNvPr>
          <p:cNvGraphicFramePr>
            <a:graphicFrameLocks noGrp="1"/>
          </p:cNvGraphicFramePr>
          <p:nvPr>
            <p:ph idx="1"/>
            <p:extLst>
              <p:ext uri="{D42A27DB-BD31-4B8C-83A1-F6EECF244321}">
                <p14:modId xmlns:p14="http://schemas.microsoft.com/office/powerpoint/2010/main" val="3231811976"/>
              </p:ext>
            </p:extLst>
          </p:nvPr>
        </p:nvGraphicFramePr>
        <p:xfrm>
          <a:off x="320879" y="944026"/>
          <a:ext cx="11550243" cy="5486842"/>
        </p:xfrm>
        <a:graphic>
          <a:graphicData uri="http://schemas.openxmlformats.org/drawingml/2006/table">
            <a:tbl>
              <a:tblPr firstRow="1" bandRow="1">
                <a:tableStyleId>{7DF18680-E054-41AD-8BC1-D1AEF772440D}</a:tableStyleId>
              </a:tblPr>
              <a:tblGrid>
                <a:gridCol w="359821">
                  <a:extLst>
                    <a:ext uri="{9D8B030D-6E8A-4147-A177-3AD203B41FA5}">
                      <a16:colId xmlns:a16="http://schemas.microsoft.com/office/drawing/2014/main" val="209563097"/>
                    </a:ext>
                  </a:extLst>
                </a:gridCol>
                <a:gridCol w="5405438">
                  <a:extLst>
                    <a:ext uri="{9D8B030D-6E8A-4147-A177-3AD203B41FA5}">
                      <a16:colId xmlns:a16="http://schemas.microsoft.com/office/drawing/2014/main" val="1296795795"/>
                    </a:ext>
                  </a:extLst>
                </a:gridCol>
                <a:gridCol w="1446246">
                  <a:extLst>
                    <a:ext uri="{9D8B030D-6E8A-4147-A177-3AD203B41FA5}">
                      <a16:colId xmlns:a16="http://schemas.microsoft.com/office/drawing/2014/main" val="3133367417"/>
                    </a:ext>
                  </a:extLst>
                </a:gridCol>
                <a:gridCol w="1446246">
                  <a:extLst>
                    <a:ext uri="{9D8B030D-6E8A-4147-A177-3AD203B41FA5}">
                      <a16:colId xmlns:a16="http://schemas.microsoft.com/office/drawing/2014/main" val="3117993165"/>
                    </a:ext>
                  </a:extLst>
                </a:gridCol>
                <a:gridCol w="1446246">
                  <a:extLst>
                    <a:ext uri="{9D8B030D-6E8A-4147-A177-3AD203B41FA5}">
                      <a16:colId xmlns:a16="http://schemas.microsoft.com/office/drawing/2014/main" val="3368147755"/>
                    </a:ext>
                  </a:extLst>
                </a:gridCol>
                <a:gridCol w="1446246">
                  <a:extLst>
                    <a:ext uri="{9D8B030D-6E8A-4147-A177-3AD203B41FA5}">
                      <a16:colId xmlns:a16="http://schemas.microsoft.com/office/drawing/2014/main" val="3223137284"/>
                    </a:ext>
                  </a:extLst>
                </a:gridCol>
              </a:tblGrid>
              <a:tr h="889553">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dirty="0">
                          <a:latin typeface="Lato ExtraBold" panose="020F0502020204030203" pitchFamily="34" charset="0"/>
                          <a:ea typeface="Lato ExtraBold" panose="020F0502020204030203" pitchFamily="34" charset="0"/>
                          <a:cs typeface="Lato ExtraBold" panose="020F0502020204030203" pitchFamily="34" charset="0"/>
                        </a:rPr>
                        <a:t>AUDIT STATUS DATES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dirty="0">
                          <a:latin typeface="Lato ExtraBold" panose="020F0502020204030203" pitchFamily="34" charset="0"/>
                          <a:ea typeface="Lato ExtraBold" panose="020F0502020204030203" pitchFamily="34" charset="0"/>
                          <a:cs typeface="Lato ExtraBold" panose="020F0502020204030203" pitchFamily="34" charset="0"/>
                        </a:rPr>
                        <a:t>Most recently completed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dirty="0">
                          <a:latin typeface="Lato ExtraBold" panose="020F0502020204030203" pitchFamily="34" charset="0"/>
                          <a:ea typeface="Lato ExtraBold" panose="020F0502020204030203" pitchFamily="34" charset="0"/>
                          <a:cs typeface="Lato ExtraBold" panose="020F0502020204030203" pitchFamily="34" charset="0"/>
                        </a:rPr>
                        <a:t>Year currently under audit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dirty="0">
                          <a:latin typeface="Lato ExtraBold" panose="020F0502020204030203" pitchFamily="34" charset="0"/>
                          <a:ea typeface="Lato ExtraBold" panose="020F0502020204030203" pitchFamily="34" charset="0"/>
                          <a:cs typeface="Lato ExtraBold" panose="020F0502020204030203" pitchFamily="34" charset="0"/>
                        </a:rPr>
                        <a:t>FY202..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dirty="0">
                          <a:latin typeface="Lato ExtraBold" panose="020F0502020204030203" pitchFamily="34" charset="0"/>
                          <a:ea typeface="Lato ExtraBold" panose="020F0502020204030203" pitchFamily="34" charset="0"/>
                          <a:cs typeface="Lato ExtraBold" panose="020F0502020204030203" pitchFamily="34" charset="0"/>
                        </a:rPr>
                        <a:t>FY2022</a:t>
                      </a:r>
                    </a:p>
                    <a:p>
                      <a:endParaRPr lang="en-US" dirty="0">
                        <a:latin typeface="Lato ExtraBold" panose="020F0502020204030203" pitchFamily="34" charset="0"/>
                        <a:ea typeface="Lato ExtraBold" panose="020F0502020204030203" pitchFamily="34" charset="0"/>
                        <a:cs typeface="Lato ExtraBold"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2470226067"/>
                  </a:ext>
                </a:extLst>
              </a:tr>
              <a:tr h="561766">
                <a:tc>
                  <a:txBody>
                    <a:bodyPr/>
                    <a:lstStyle/>
                    <a:p>
                      <a:r>
                        <a:rPr lang="en-US" b="1" dirty="0">
                          <a:latin typeface="Lato" panose="020F0502020204030203" pitchFamily="34" charset="0"/>
                          <a:ea typeface="Lato" panose="020F0502020204030203" pitchFamily="34" charset="0"/>
                          <a:cs typeface="Lato" panose="020F0502020204030203" pitchFamily="34" charset="0"/>
                        </a:rPr>
                        <a:t>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Audit firm contract completed—date and # of years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5453918"/>
                  </a:ext>
                </a:extLst>
              </a:tr>
              <a:tr h="622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Lato" panose="020F0502020204030203" pitchFamily="34" charset="0"/>
                          <a:ea typeface="Lato" panose="020F0502020204030203" pitchFamily="34" charset="0"/>
                          <a:cs typeface="Lato" panose="020F0502020204030203" pitchFamily="34" charset="0"/>
                        </a:rPr>
                        <a:t>Trial balance submitted to and accepted! by the auditors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957997796"/>
                  </a:ext>
                </a:extLst>
              </a:tr>
              <a:tr h="561766">
                <a:tc>
                  <a:txBody>
                    <a:bodyPr/>
                    <a:lstStyle/>
                    <a:p>
                      <a:r>
                        <a:rPr lang="en-US" b="1" dirty="0">
                          <a:latin typeface="Lato" panose="020F0502020204030203" pitchFamily="34" charset="0"/>
                          <a:ea typeface="Lato" panose="020F0502020204030203" pitchFamily="34" charset="0"/>
                          <a:cs typeface="Lato" panose="020F0502020204030203" pitchFamily="34" charset="0"/>
                        </a:rPr>
                        <a:t>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Field work commenced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691576"/>
                  </a:ext>
                </a:extLst>
              </a:tr>
              <a:tr h="561766">
                <a:tc>
                  <a:txBody>
                    <a:bodyPr/>
                    <a:lstStyle/>
                    <a:p>
                      <a:r>
                        <a:rPr lang="en-US" b="1" dirty="0">
                          <a:latin typeface="Lato" panose="020F0502020204030203" pitchFamily="34" charset="0"/>
                          <a:ea typeface="Lato" panose="020F0502020204030203" pitchFamily="34" charset="0"/>
                          <a:cs typeface="Lato" panose="020F0502020204030203" pitchFamily="34" charset="0"/>
                        </a:rPr>
                        <a:t>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Draft received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219772717"/>
                  </a:ext>
                </a:extLst>
              </a:tr>
              <a:tr h="561766">
                <a:tc>
                  <a:txBody>
                    <a:bodyPr/>
                    <a:lstStyle/>
                    <a:p>
                      <a:r>
                        <a:rPr lang="en-US" b="1" dirty="0">
                          <a:latin typeface="Lato" panose="020F0502020204030203" pitchFamily="34" charset="0"/>
                          <a:ea typeface="Lato" panose="020F0502020204030203" pitchFamily="34" charset="0"/>
                          <a:cs typeface="Lato" panose="020F0502020204030203" pitchFamily="34" charset="0"/>
                        </a:rPr>
                        <a:t>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Completed and submitted to audit clearing house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398126"/>
                  </a:ext>
                </a:extLst>
              </a:tr>
              <a:tr h="561766">
                <a:tc>
                  <a:txBody>
                    <a:bodyPr/>
                    <a:lstStyle/>
                    <a:p>
                      <a:r>
                        <a:rPr lang="en-US" b="1" dirty="0">
                          <a:latin typeface="Lato" panose="020F0502020204030203" pitchFamily="34" charset="0"/>
                          <a:ea typeface="Lato" panose="020F0502020204030203" pitchFamily="34" charset="0"/>
                          <a:cs typeface="Lato" panose="020F0502020204030203" pitchFamily="34" charset="0"/>
                        </a:rPr>
                        <a:t>6</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 of Federal qualifications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725249054"/>
                  </a:ext>
                </a:extLst>
              </a:tr>
              <a:tr h="561766">
                <a:tc>
                  <a:txBody>
                    <a:bodyPr/>
                    <a:lstStyle/>
                    <a:p>
                      <a:r>
                        <a:rPr lang="en-US" b="1" dirty="0">
                          <a:latin typeface="Lato" panose="020F0502020204030203" pitchFamily="34" charset="0"/>
                          <a:ea typeface="Lato" panose="020F0502020204030203" pitchFamily="34" charset="0"/>
                          <a:cs typeface="Lato" panose="020F0502020204030203" pitchFamily="34" charset="0"/>
                        </a:rPr>
                        <a:t>7</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 of Financial qualifications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7321520"/>
                  </a:ext>
                </a:extLst>
              </a:tr>
              <a:tr h="561766">
                <a:tc>
                  <a:txBody>
                    <a:bodyPr/>
                    <a:lstStyle/>
                    <a:p>
                      <a:r>
                        <a:rPr lang="en-US" b="1" dirty="0">
                          <a:latin typeface="Lato" panose="020F0502020204030203" pitchFamily="34" charset="0"/>
                          <a:ea typeface="Lato" panose="020F0502020204030203" pitchFamily="34" charset="0"/>
                          <a:cs typeface="Lato" panose="020F0502020204030203" pitchFamily="34" charset="0"/>
                        </a:rPr>
                        <a:t>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r>
                        <a:rPr lang="en-US" b="1" dirty="0">
                          <a:latin typeface="Lato" panose="020F0502020204030203" pitchFamily="34" charset="0"/>
                          <a:ea typeface="Lato" panose="020F0502020204030203" pitchFamily="34" charset="0"/>
                          <a:cs typeface="Lato" panose="020F0502020204030203" pitchFamily="34" charset="0"/>
                        </a:rPr>
                        <a:t># of Component Unit quals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173525880"/>
                  </a:ext>
                </a:extLst>
              </a:tr>
            </a:tbl>
          </a:graphicData>
        </a:graphic>
      </p:graphicFrame>
      <p:sp>
        <p:nvSpPr>
          <p:cNvPr id="4" name="Slide Number Placeholder 3">
            <a:extLst>
              <a:ext uri="{FF2B5EF4-FFF2-40B4-BE49-F238E27FC236}">
                <a16:creationId xmlns:a16="http://schemas.microsoft.com/office/drawing/2014/main" id="{4F0EE71D-65A8-729A-9163-201CDF5C4CC0}"/>
              </a:ext>
            </a:extLst>
          </p:cNvPr>
          <p:cNvSpPr>
            <a:spLocks noGrp="1"/>
          </p:cNvSpPr>
          <p:nvPr>
            <p:ph type="sldNum" sz="quarter" idx="12"/>
          </p:nvPr>
        </p:nvSpPr>
        <p:spPr/>
        <p:txBody>
          <a:bodyPr/>
          <a:lstStyle/>
          <a:p>
            <a:pPr lvl="0"/>
            <a:fld id="{0A39F794-7202-4E3A-AED8-2497AE0D328A}" type="slidenum">
              <a:rPr lang="en-US" noProof="0" smtClean="0"/>
              <a:pPr lvl="0"/>
              <a:t>3</a:t>
            </a:fld>
            <a:endParaRPr lang="en-US" noProof="0" dirty="0"/>
          </a:p>
        </p:txBody>
      </p:sp>
      <p:sp>
        <p:nvSpPr>
          <p:cNvPr id="7" name="TextBox 1">
            <a:extLst>
              <a:ext uri="{FF2B5EF4-FFF2-40B4-BE49-F238E27FC236}">
                <a16:creationId xmlns:a16="http://schemas.microsoft.com/office/drawing/2014/main" id="{F240F7DA-A68D-2960-7A78-B4A92E4BDD19}"/>
              </a:ext>
            </a:extLst>
          </p:cNvPr>
          <p:cNvSpPr txBox="1"/>
          <p:nvPr/>
        </p:nvSpPr>
        <p:spPr>
          <a:xfrm rot="10180806" flipV="1">
            <a:off x="5004065" y="2530020"/>
            <a:ext cx="5751170" cy="1797959"/>
          </a:xfrm>
          <a:prstGeom prst="rect">
            <a:avLst/>
          </a:prstGeom>
          <a:solidFill>
            <a:schemeClr val="bg1">
              <a:alpha val="40000"/>
            </a:schemeClr>
          </a:solidFill>
          <a:ln w="3175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Since many of the island governments have fallen behind in the audit process, the most recently completed and the year currently under audit will be different for each.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Please fill in the fiscal year in each column heading</a:t>
            </a:r>
          </a:p>
        </p:txBody>
      </p:sp>
      <p:sp>
        <p:nvSpPr>
          <p:cNvPr id="9" name="Footer Placeholder 8">
            <a:extLst>
              <a:ext uri="{FF2B5EF4-FFF2-40B4-BE49-F238E27FC236}">
                <a16:creationId xmlns:a16="http://schemas.microsoft.com/office/drawing/2014/main" id="{7D4A31F0-B300-544B-CE6A-584256B44215}"/>
              </a:ext>
            </a:extLst>
          </p:cNvPr>
          <p:cNvSpPr>
            <a:spLocks noGrp="1"/>
          </p:cNvSpPr>
          <p:nvPr>
            <p:ph type="ftr" sz="quarter" idx="11"/>
          </p:nvPr>
        </p:nvSpPr>
        <p:spPr/>
        <p:txBody>
          <a:bodyPr/>
          <a:lstStyle/>
          <a:p>
            <a:r>
              <a:rPr lang="en-US" dirty="0"/>
              <a:t>IGFOA 2023    </a:t>
            </a:r>
            <a:r>
              <a:rPr lang="en-US" dirty="0">
                <a:latin typeface="Lato Light" panose="020B0604020202020204" pitchFamily="34" charset="0"/>
                <a:ea typeface="Lato Light" panose="020B0604020202020204" pitchFamily="34" charset="0"/>
                <a:cs typeface="Lato Light" panose="020B0604020202020204" pitchFamily="34" charset="0"/>
              </a:rPr>
              <a:t>|    May 20-25, 2023</a:t>
            </a:r>
          </a:p>
        </p:txBody>
      </p:sp>
    </p:spTree>
    <p:extLst>
      <p:ext uri="{BB962C8B-B14F-4D97-AF65-F5344CB8AC3E}">
        <p14:creationId xmlns:p14="http://schemas.microsoft.com/office/powerpoint/2010/main" val="401405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A994E2-04C9-14DE-814A-1C51979CDFE0}"/>
              </a:ext>
            </a:extLst>
          </p:cNvPr>
          <p:cNvSpPr>
            <a:spLocks noGrp="1"/>
          </p:cNvSpPr>
          <p:nvPr>
            <p:ph type="title"/>
          </p:nvPr>
        </p:nvSpPr>
        <p:spPr/>
        <p:txBody>
          <a:bodyPr/>
          <a:lstStyle/>
          <a:p>
            <a:r>
              <a:rPr lang="en-US" dirty="0"/>
              <a:t>[GOVT]  - Plan to bring audit up to date</a:t>
            </a:r>
          </a:p>
        </p:txBody>
      </p:sp>
      <p:graphicFrame>
        <p:nvGraphicFramePr>
          <p:cNvPr id="5" name="Table 5">
            <a:extLst>
              <a:ext uri="{FF2B5EF4-FFF2-40B4-BE49-F238E27FC236}">
                <a16:creationId xmlns:a16="http://schemas.microsoft.com/office/drawing/2014/main" id="{8941C54F-654C-CEEB-B3A1-7E23866FBD19}"/>
              </a:ext>
            </a:extLst>
          </p:cNvPr>
          <p:cNvGraphicFramePr>
            <a:graphicFrameLocks noGrp="1"/>
          </p:cNvGraphicFramePr>
          <p:nvPr>
            <p:ph idx="1"/>
            <p:extLst>
              <p:ext uri="{D42A27DB-BD31-4B8C-83A1-F6EECF244321}">
                <p14:modId xmlns:p14="http://schemas.microsoft.com/office/powerpoint/2010/main" val="3612762909"/>
              </p:ext>
            </p:extLst>
          </p:nvPr>
        </p:nvGraphicFramePr>
        <p:xfrm>
          <a:off x="166254" y="996150"/>
          <a:ext cx="11859491" cy="5398600"/>
        </p:xfrm>
        <a:graphic>
          <a:graphicData uri="http://schemas.openxmlformats.org/drawingml/2006/table">
            <a:tbl>
              <a:tblPr firstRow="1" bandRow="1">
                <a:tableStyleId>{7DF18680-E054-41AD-8BC1-D1AEF772440D}</a:tableStyleId>
              </a:tblPr>
              <a:tblGrid>
                <a:gridCol w="5138263">
                  <a:extLst>
                    <a:ext uri="{9D8B030D-6E8A-4147-A177-3AD203B41FA5}">
                      <a16:colId xmlns:a16="http://schemas.microsoft.com/office/drawing/2014/main" val="1296795795"/>
                    </a:ext>
                  </a:extLst>
                </a:gridCol>
                <a:gridCol w="2614599">
                  <a:extLst>
                    <a:ext uri="{9D8B030D-6E8A-4147-A177-3AD203B41FA5}">
                      <a16:colId xmlns:a16="http://schemas.microsoft.com/office/drawing/2014/main" val="3133367417"/>
                    </a:ext>
                  </a:extLst>
                </a:gridCol>
                <a:gridCol w="2063081">
                  <a:extLst>
                    <a:ext uri="{9D8B030D-6E8A-4147-A177-3AD203B41FA5}">
                      <a16:colId xmlns:a16="http://schemas.microsoft.com/office/drawing/2014/main" val="3117993165"/>
                    </a:ext>
                  </a:extLst>
                </a:gridCol>
                <a:gridCol w="2043548">
                  <a:extLst>
                    <a:ext uri="{9D8B030D-6E8A-4147-A177-3AD203B41FA5}">
                      <a16:colId xmlns:a16="http://schemas.microsoft.com/office/drawing/2014/main" val="3223137284"/>
                    </a:ext>
                  </a:extLst>
                </a:gridCol>
              </a:tblGrid>
              <a:tr h="633952">
                <a:tc>
                  <a:txBody>
                    <a:bodyPr/>
                    <a:lstStyle/>
                    <a:p>
                      <a:pPr algn="ctr"/>
                      <a:r>
                        <a:rPr lang="en-US" dirty="0">
                          <a:latin typeface="Lato" panose="020F0502020204030203" pitchFamily="34" charset="0"/>
                          <a:ea typeface="Lato" panose="020F0502020204030203" pitchFamily="34" charset="0"/>
                          <a:cs typeface="Lato" panose="020F0502020204030203" pitchFamily="34" charset="0"/>
                        </a:rPr>
                        <a:t>Audit Tasks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pPr algn="ctr"/>
                      <a:r>
                        <a:rPr lang="en-US" dirty="0">
                          <a:latin typeface="Lato" panose="020F0502020204030203" pitchFamily="34" charset="0"/>
                          <a:ea typeface="Lato" panose="020F0502020204030203" pitchFamily="34" charset="0"/>
                          <a:cs typeface="Lato" panose="020F0502020204030203" pitchFamily="34" charset="0"/>
                        </a:rPr>
                        <a:t>Target completion date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pPr algn="ctr"/>
                      <a:r>
                        <a:rPr lang="en-US" dirty="0">
                          <a:latin typeface="Lato" panose="020F0502020204030203" pitchFamily="34" charset="0"/>
                          <a:ea typeface="Lato" panose="020F0502020204030203" pitchFamily="34" charset="0"/>
                          <a:cs typeface="Lato" panose="020F0502020204030203" pitchFamily="34" charset="0"/>
                        </a:rPr>
                        <a:t>Responsible Party</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pPr algn="ctr"/>
                      <a:r>
                        <a:rPr lang="en-US" dirty="0">
                          <a:latin typeface="Lato" panose="020F0502020204030203" pitchFamily="34" charset="0"/>
                          <a:ea typeface="Lato" panose="020F0502020204030203" pitchFamily="34" charset="0"/>
                          <a:cs typeface="Lato" panose="020F0502020204030203" pitchFamily="34" charset="0"/>
                        </a:rPr>
                        <a:t>Notes</a:t>
                      </a:r>
                    </a:p>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extLst>
                  <a:ext uri="{0D108BD9-81ED-4DB2-BD59-A6C34878D82A}">
                    <a16:rowId xmlns:a16="http://schemas.microsoft.com/office/drawing/2014/main" val="2470226067"/>
                  </a:ext>
                </a:extLst>
              </a:tr>
              <a:tr h="594815">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5453918"/>
                  </a:ext>
                </a:extLst>
              </a:tr>
              <a:tr h="59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957997796"/>
                  </a:ext>
                </a:extLst>
              </a:tr>
              <a:tr h="594815">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8691576"/>
                  </a:ext>
                </a:extLst>
              </a:tr>
              <a:tr h="594815">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219772717"/>
                  </a:ext>
                </a:extLst>
              </a:tr>
              <a:tr h="594815">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5398126"/>
                  </a:ext>
                </a:extLst>
              </a:tr>
              <a:tr h="594815">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725249054"/>
                  </a:ext>
                </a:extLst>
              </a:tr>
              <a:tr h="594815">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7321520"/>
                  </a:ext>
                </a:extLst>
              </a:tr>
              <a:tr h="594815">
                <a:tc>
                  <a:txBody>
                    <a:bodyPr/>
                    <a:lstStyle/>
                    <a:p>
                      <a:endParaRPr lang="en-US"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173525880"/>
                  </a:ext>
                </a:extLst>
              </a:tr>
            </a:tbl>
          </a:graphicData>
        </a:graphic>
      </p:graphicFrame>
      <p:sp>
        <p:nvSpPr>
          <p:cNvPr id="4" name="Slide Number Placeholder 3">
            <a:extLst>
              <a:ext uri="{FF2B5EF4-FFF2-40B4-BE49-F238E27FC236}">
                <a16:creationId xmlns:a16="http://schemas.microsoft.com/office/drawing/2014/main" id="{4F0EE71D-65A8-729A-9163-201CDF5C4CC0}"/>
              </a:ext>
            </a:extLst>
          </p:cNvPr>
          <p:cNvSpPr>
            <a:spLocks noGrp="1"/>
          </p:cNvSpPr>
          <p:nvPr>
            <p:ph type="sldNum" sz="quarter" idx="12"/>
          </p:nvPr>
        </p:nvSpPr>
        <p:spPr/>
        <p:txBody>
          <a:bodyPr/>
          <a:lstStyle/>
          <a:p>
            <a:fld id="{0A39F794-7202-4E3A-AED8-2497AE0D328A}" type="slidenum">
              <a:rPr lang="en-US" smtClean="0"/>
              <a:pPr/>
              <a:t>4</a:t>
            </a:fld>
            <a:endParaRPr lang="en-US" dirty="0"/>
          </a:p>
        </p:txBody>
      </p:sp>
      <p:sp>
        <p:nvSpPr>
          <p:cNvPr id="3" name="Footer Placeholder 2">
            <a:extLst>
              <a:ext uri="{FF2B5EF4-FFF2-40B4-BE49-F238E27FC236}">
                <a16:creationId xmlns:a16="http://schemas.microsoft.com/office/drawing/2014/main" id="{DF598A68-0085-B70C-19DB-555A0304BEF4}"/>
              </a:ext>
            </a:extLst>
          </p:cNvPr>
          <p:cNvSpPr>
            <a:spLocks noGrp="1"/>
          </p:cNvSpPr>
          <p:nvPr>
            <p:ph type="ftr" sz="quarter" idx="11"/>
          </p:nvPr>
        </p:nvSpPr>
        <p:spPr/>
        <p:txBody>
          <a:bodyPr/>
          <a:lstStyle/>
          <a:p>
            <a:r>
              <a:rPr lang="en-US"/>
              <a:t>IGFOA 2023    |    May 20-25, 2023</a:t>
            </a:r>
            <a:endParaRPr lang="en-US" dirty="0"/>
          </a:p>
        </p:txBody>
      </p:sp>
      <p:sp>
        <p:nvSpPr>
          <p:cNvPr id="2" name="TextBox 1">
            <a:extLst>
              <a:ext uri="{FF2B5EF4-FFF2-40B4-BE49-F238E27FC236}">
                <a16:creationId xmlns:a16="http://schemas.microsoft.com/office/drawing/2014/main" id="{E15D0F2C-C53F-603C-5E54-3838D3FD7E6F}"/>
              </a:ext>
            </a:extLst>
          </p:cNvPr>
          <p:cNvSpPr txBox="1"/>
          <p:nvPr/>
        </p:nvSpPr>
        <p:spPr>
          <a:xfrm rot="10479771" flipV="1">
            <a:off x="1665887" y="2012719"/>
            <a:ext cx="9741256" cy="3648888"/>
          </a:xfrm>
          <a:prstGeom prst="rect">
            <a:avLst/>
          </a:prstGeom>
          <a:solidFill>
            <a:schemeClr val="bg1">
              <a:alpha val="40000"/>
            </a:schemeClr>
          </a:solidFill>
          <a:ln w="3175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For those governments which are behind in the audit process, there must be a </a:t>
            </a:r>
            <a:r>
              <a:rPr kumimoji="0" lang="en-US" sz="2000" b="1" i="0" u="sng" strike="noStrike" kern="1200" cap="none" spc="0" normalizeH="0" baseline="0" noProof="0" dirty="0">
                <a:ln>
                  <a:noFill/>
                </a:ln>
                <a:solidFill>
                  <a:srgbClr val="FF0000"/>
                </a:solidFill>
                <a:effectLst/>
                <a:uLnTx/>
                <a:uFillTx/>
                <a:latin typeface="Calibri" panose="020F0502020204030204"/>
                <a:ea typeface="+mn-ea"/>
                <a:cs typeface="+mn-cs"/>
              </a:rPr>
              <a:t>specific targeted realistic</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 plan to catch up</a:t>
            </a:r>
            <a:r>
              <a:rPr lang="en-US" sz="2000" dirty="0">
                <a:solidFill>
                  <a:srgbClr val="FF0000"/>
                </a:solidFill>
                <a:latin typeface="Calibri" panose="020F0502020204030204"/>
              </a:rPr>
              <a:t>.  The steps in this plan should include what accountable actions you expect from the contracted auditors, staff from the major grant departments and the component units.  Do the auditor’s have the necessary staff? What is their communication plan to keep you apprised of the list of their progress, needed schedules, missing documents &amp;  possible findings? Do the departments have a responsible single point of contact for the finance office and the auditors?  Is there a primary audit contact within finance who actually has the time to devote to the audit?  Has your office completed the reconciliations and other schedules always required by the auditors?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This single slide is not enough to record a detailed plan, but you may add additional slides and summarize major steps</a:t>
            </a:r>
          </a:p>
        </p:txBody>
      </p:sp>
    </p:spTree>
    <p:extLst>
      <p:ext uri="{BB962C8B-B14F-4D97-AF65-F5344CB8AC3E}">
        <p14:creationId xmlns:p14="http://schemas.microsoft.com/office/powerpoint/2010/main" val="321962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88DABC-FA50-FEDF-F45C-1DE4BDBC7E6E}"/>
              </a:ext>
            </a:extLst>
          </p:cNvPr>
          <p:cNvSpPr>
            <a:spLocks noGrp="1"/>
          </p:cNvSpPr>
          <p:nvPr>
            <p:ph type="sldNum" sz="quarter" idx="10"/>
          </p:nvPr>
        </p:nvSpPr>
        <p:spPr/>
        <p:txBody>
          <a:bodyPr/>
          <a:lstStyle/>
          <a:p>
            <a:fld id="{0A39F794-7202-4E3A-AED8-2497AE0D328A}" type="slidenum">
              <a:rPr lang="en-US" smtClean="0"/>
              <a:pPr/>
              <a:t>5</a:t>
            </a:fld>
            <a:endParaRPr lang="en-US" dirty="0"/>
          </a:p>
        </p:txBody>
      </p:sp>
      <p:sp>
        <p:nvSpPr>
          <p:cNvPr id="2" name="Footer Placeholder 1">
            <a:extLst>
              <a:ext uri="{FF2B5EF4-FFF2-40B4-BE49-F238E27FC236}">
                <a16:creationId xmlns:a16="http://schemas.microsoft.com/office/drawing/2014/main" id="{FDE399C8-BEB9-2AE6-CAC9-BD5E95823FC4}"/>
              </a:ext>
            </a:extLst>
          </p:cNvPr>
          <p:cNvSpPr>
            <a:spLocks noGrp="1"/>
          </p:cNvSpPr>
          <p:nvPr>
            <p:ph type="ftr" sz="quarter" idx="4294967295"/>
          </p:nvPr>
        </p:nvSpPr>
        <p:spPr>
          <a:xfrm>
            <a:off x="0" y="6440488"/>
            <a:ext cx="4114800" cy="365125"/>
          </a:xfrm>
        </p:spPr>
        <p:txBody>
          <a:bodyPr/>
          <a:lstStyle/>
          <a:p>
            <a:r>
              <a:rPr lang="en-US"/>
              <a:t>IGFOA 2023    </a:t>
            </a:r>
            <a:r>
              <a:rPr lang="en-US">
                <a:latin typeface="Lato Light" panose="020B0604020202020204" pitchFamily="34" charset="0"/>
                <a:ea typeface="Lato Light" panose="020B0604020202020204" pitchFamily="34" charset="0"/>
                <a:cs typeface="Lato Light" panose="020B0604020202020204" pitchFamily="34" charset="0"/>
              </a:rPr>
              <a:t>|    May 20-25, 2023</a:t>
            </a:r>
            <a:endParaRPr lang="en-US" dirty="0">
              <a:latin typeface="Lato Light" panose="020B0604020202020204" pitchFamily="34" charset="0"/>
              <a:ea typeface="Lato Light" panose="020B0604020202020204" pitchFamily="34" charset="0"/>
              <a:cs typeface="Lato Light" panose="020B0604020202020204" pitchFamily="34" charset="0"/>
            </a:endParaRPr>
          </a:p>
        </p:txBody>
      </p:sp>
      <p:sp>
        <p:nvSpPr>
          <p:cNvPr id="5" name="TextBox 4">
            <a:extLst>
              <a:ext uri="{FF2B5EF4-FFF2-40B4-BE49-F238E27FC236}">
                <a16:creationId xmlns:a16="http://schemas.microsoft.com/office/drawing/2014/main" id="{8C438CB7-E443-9029-44CC-B792C2F9BC1A}"/>
              </a:ext>
            </a:extLst>
          </p:cNvPr>
          <p:cNvSpPr txBox="1"/>
          <p:nvPr/>
        </p:nvSpPr>
        <p:spPr>
          <a:xfrm rot="21282212">
            <a:off x="2017054" y="2336865"/>
            <a:ext cx="8023248" cy="1631216"/>
          </a:xfrm>
          <a:prstGeom prst="rect">
            <a:avLst/>
          </a:prstGeom>
          <a:solidFill>
            <a:srgbClr val="F8F8F8">
              <a:alpha val="72157"/>
            </a:srgbClr>
          </a:solidFill>
          <a:ln w="57150">
            <a:solidFill>
              <a:srgbClr val="C00000"/>
            </a:solidFill>
          </a:ln>
        </p:spPr>
        <p:txBody>
          <a:bodyPr wrap="square" rtlCol="0">
            <a:spAutoFit/>
          </a:bodyPr>
          <a:lstStyle/>
          <a:p>
            <a:r>
              <a:rPr lang="en-US" sz="2000" i="1" dirty="0">
                <a:solidFill>
                  <a:srgbClr val="FF0000"/>
                </a:solidFill>
              </a:rPr>
              <a:t>The following slides include your action items from our last meeting at the GFOA in Honolulu, for reference.  Update your progress on the following table</a:t>
            </a:r>
          </a:p>
          <a:p>
            <a:r>
              <a:rPr lang="en-US" sz="2000" i="1" dirty="0">
                <a:solidFill>
                  <a:srgbClr val="FF0000"/>
                </a:solidFill>
              </a:rPr>
              <a:t>Please don’t expect to read all the tasks in your presentation, but highlight one or two where you are making significant progress.</a:t>
            </a:r>
          </a:p>
        </p:txBody>
      </p:sp>
    </p:spTree>
    <p:extLst>
      <p:ext uri="{BB962C8B-B14F-4D97-AF65-F5344CB8AC3E}">
        <p14:creationId xmlns:p14="http://schemas.microsoft.com/office/powerpoint/2010/main" val="49823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57B4-2D63-E09C-CE67-E1AC3AB35FF2}"/>
              </a:ext>
            </a:extLst>
          </p:cNvPr>
          <p:cNvSpPr>
            <a:spLocks noGrp="1"/>
          </p:cNvSpPr>
          <p:nvPr>
            <p:ph type="title"/>
          </p:nvPr>
        </p:nvSpPr>
        <p:spPr/>
        <p:txBody>
          <a:bodyPr>
            <a:normAutofit/>
          </a:bodyPr>
          <a:lstStyle/>
          <a:p>
            <a:r>
              <a:rPr lang="en-US" dirty="0"/>
              <a:t>(your government) Action Plan Progress</a:t>
            </a:r>
          </a:p>
        </p:txBody>
      </p:sp>
      <p:graphicFrame>
        <p:nvGraphicFramePr>
          <p:cNvPr id="5" name="Table 5">
            <a:extLst>
              <a:ext uri="{FF2B5EF4-FFF2-40B4-BE49-F238E27FC236}">
                <a16:creationId xmlns:a16="http://schemas.microsoft.com/office/drawing/2014/main" id="{CDD3F26E-6D07-3AFC-9579-CCA060254293}"/>
              </a:ext>
            </a:extLst>
          </p:cNvPr>
          <p:cNvGraphicFramePr>
            <a:graphicFrameLocks noGrp="1"/>
          </p:cNvGraphicFramePr>
          <p:nvPr>
            <p:ph idx="1"/>
            <p:extLst>
              <p:ext uri="{D42A27DB-BD31-4B8C-83A1-F6EECF244321}">
                <p14:modId xmlns:p14="http://schemas.microsoft.com/office/powerpoint/2010/main" val="4055418402"/>
              </p:ext>
            </p:extLst>
          </p:nvPr>
        </p:nvGraphicFramePr>
        <p:xfrm>
          <a:off x="145256" y="1076499"/>
          <a:ext cx="11901488" cy="5303520"/>
        </p:xfrm>
        <a:graphic>
          <a:graphicData uri="http://schemas.openxmlformats.org/drawingml/2006/table">
            <a:tbl>
              <a:tblPr firstRow="1" bandRow="1">
                <a:tableStyleId>{5C22544A-7EE6-4342-B048-85BDC9FD1C3A}</a:tableStyleId>
              </a:tblPr>
              <a:tblGrid>
                <a:gridCol w="4302909">
                  <a:extLst>
                    <a:ext uri="{9D8B030D-6E8A-4147-A177-3AD203B41FA5}">
                      <a16:colId xmlns:a16="http://schemas.microsoft.com/office/drawing/2014/main" val="251993882"/>
                    </a:ext>
                  </a:extLst>
                </a:gridCol>
                <a:gridCol w="1669119">
                  <a:extLst>
                    <a:ext uri="{9D8B030D-6E8A-4147-A177-3AD203B41FA5}">
                      <a16:colId xmlns:a16="http://schemas.microsoft.com/office/drawing/2014/main" val="198884786"/>
                    </a:ext>
                  </a:extLst>
                </a:gridCol>
                <a:gridCol w="4692209">
                  <a:extLst>
                    <a:ext uri="{9D8B030D-6E8A-4147-A177-3AD203B41FA5}">
                      <a16:colId xmlns:a16="http://schemas.microsoft.com/office/drawing/2014/main" val="3313036765"/>
                    </a:ext>
                  </a:extLst>
                </a:gridCol>
                <a:gridCol w="1237251">
                  <a:extLst>
                    <a:ext uri="{9D8B030D-6E8A-4147-A177-3AD203B41FA5}">
                      <a16:colId xmlns:a16="http://schemas.microsoft.com/office/drawing/2014/main" val="1342918310"/>
                    </a:ext>
                  </a:extLst>
                </a:gridCol>
              </a:tblGrid>
              <a:tr h="694519">
                <a:tc>
                  <a:txBody>
                    <a:bodyPr/>
                    <a:lstStyle/>
                    <a:p>
                      <a:pPr algn="ctr"/>
                      <a:r>
                        <a:rPr lang="en-US" sz="2000" dirty="0">
                          <a:solidFill>
                            <a:schemeClr val="bg1"/>
                          </a:solidFill>
                          <a:latin typeface="Lato ExtraBold" panose="020F0502020204030203" pitchFamily="34" charset="0"/>
                          <a:ea typeface="Lato ExtraBold" panose="020F0502020204030203" pitchFamily="34" charset="0"/>
                          <a:cs typeface="Lato ExtraBold" panose="020F0502020204030203" pitchFamily="34" charset="0"/>
                        </a:rPr>
                        <a:t>Task</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pPr algn="ctr"/>
                      <a:r>
                        <a:rPr lang="en-US" sz="2000" dirty="0">
                          <a:latin typeface="Lato ExtraBold" panose="020F0502020204030203" pitchFamily="34" charset="0"/>
                          <a:ea typeface="Lato ExtraBold" panose="020F0502020204030203" pitchFamily="34" charset="0"/>
                          <a:cs typeface="Lato ExtraBold" panose="020F0502020204030203" pitchFamily="34" charset="0"/>
                        </a:rPr>
                        <a:t>Targeted Time Frame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pPr algn="ctr"/>
                      <a:r>
                        <a:rPr lang="en-US" sz="2000" dirty="0">
                          <a:latin typeface="Lato ExtraBold" panose="020F0502020204030203" pitchFamily="34" charset="0"/>
                          <a:ea typeface="Lato ExtraBold" panose="020F0502020204030203" pitchFamily="34" charset="0"/>
                          <a:cs typeface="Lato ExtraBold" panose="020F0502020204030203" pitchFamily="34" charset="0"/>
                        </a:rPr>
                        <a:t>Progress Notes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r>
                        <a:rPr lang="en-US" dirty="0">
                          <a:latin typeface="Lato ExtraBold" panose="020F0502020204030203" pitchFamily="34" charset="0"/>
                          <a:ea typeface="Lato ExtraBold" panose="020F0502020204030203" pitchFamily="34" charset="0"/>
                          <a:cs typeface="Lato ExtraBold" panose="020F0502020204030203" pitchFamily="34" charset="0"/>
                        </a:rPr>
                        <a:t>Updated time frame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extLst>
                  <a:ext uri="{0D108BD9-81ED-4DB2-BD59-A6C34878D82A}">
                    <a16:rowId xmlns:a16="http://schemas.microsoft.com/office/drawing/2014/main" val="4023370417"/>
                  </a:ext>
                </a:extLst>
              </a:tr>
              <a:tr h="362358">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917069"/>
                  </a:ext>
                </a:extLst>
              </a:tr>
              <a:tr h="362358">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4059771839"/>
                  </a:ext>
                </a:extLst>
              </a:tr>
              <a:tr h="362358">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3331057"/>
                  </a:ext>
                </a:extLst>
              </a:tr>
              <a:tr h="362358">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231972085"/>
                  </a:ext>
                </a:extLst>
              </a:tr>
              <a:tr h="362358">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5375021"/>
                  </a:ext>
                </a:extLst>
              </a:tr>
              <a:tr h="362358">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1913705319"/>
                  </a:ext>
                </a:extLst>
              </a:tr>
              <a:tr h="362358">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2498521"/>
                  </a:ext>
                </a:extLst>
              </a:tr>
              <a:tr h="362358">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2101139189"/>
                  </a:ext>
                </a:extLst>
              </a:tr>
              <a:tr h="362358">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2095203"/>
                  </a:ext>
                </a:extLst>
              </a:tr>
              <a:tr h="362358">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678064909"/>
                  </a:ext>
                </a:extLst>
              </a:tr>
              <a:tr h="362358">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4461922"/>
                  </a:ext>
                </a:extLst>
              </a:tr>
              <a:tr h="362358">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04268840"/>
                  </a:ext>
                </a:extLst>
              </a:tr>
            </a:tbl>
          </a:graphicData>
        </a:graphic>
      </p:graphicFrame>
      <p:sp>
        <p:nvSpPr>
          <p:cNvPr id="4" name="Slide Number Placeholder 3">
            <a:extLst>
              <a:ext uri="{FF2B5EF4-FFF2-40B4-BE49-F238E27FC236}">
                <a16:creationId xmlns:a16="http://schemas.microsoft.com/office/drawing/2014/main" id="{FDA63C77-6CDC-1A0D-282F-B1387829E521}"/>
              </a:ext>
            </a:extLst>
          </p:cNvPr>
          <p:cNvSpPr>
            <a:spLocks noGrp="1"/>
          </p:cNvSpPr>
          <p:nvPr>
            <p:ph type="sldNum" sz="quarter" idx="12"/>
          </p:nvPr>
        </p:nvSpPr>
        <p:spPr/>
        <p:txBody>
          <a:bodyPr/>
          <a:lstStyle/>
          <a:p>
            <a:fld id="{0A39F794-7202-4E3A-AED8-2497AE0D328A}" type="slidenum">
              <a:rPr lang="en-US" smtClean="0"/>
              <a:pPr/>
              <a:t>6</a:t>
            </a:fld>
            <a:endParaRPr lang="en-US" dirty="0"/>
          </a:p>
        </p:txBody>
      </p:sp>
      <p:sp>
        <p:nvSpPr>
          <p:cNvPr id="3" name="Footer Placeholder 2">
            <a:extLst>
              <a:ext uri="{FF2B5EF4-FFF2-40B4-BE49-F238E27FC236}">
                <a16:creationId xmlns:a16="http://schemas.microsoft.com/office/drawing/2014/main" id="{F9BDF75E-1BF7-C893-81DD-AB4F08215C79}"/>
              </a:ext>
            </a:extLst>
          </p:cNvPr>
          <p:cNvSpPr>
            <a:spLocks noGrp="1"/>
          </p:cNvSpPr>
          <p:nvPr>
            <p:ph type="ftr" sz="quarter" idx="11"/>
          </p:nvPr>
        </p:nvSpPr>
        <p:spPr/>
        <p:txBody>
          <a:bodyPr/>
          <a:lstStyle/>
          <a:p>
            <a:r>
              <a:rPr lang="en-US"/>
              <a:t>IGFOA 2023    </a:t>
            </a:r>
            <a:r>
              <a:rPr lang="en-US">
                <a:latin typeface="Lato Light" panose="020B0604020202020204" pitchFamily="34" charset="0"/>
                <a:ea typeface="Lato Light" panose="020B0604020202020204" pitchFamily="34" charset="0"/>
                <a:cs typeface="Lato Light" panose="020B0604020202020204" pitchFamily="34" charset="0"/>
              </a:rPr>
              <a:t>|    May 20-25, 2023</a:t>
            </a:r>
            <a:endParaRPr lang="en-US" dirty="0">
              <a:latin typeface="Lato Light" panose="020B0604020202020204" pitchFamily="34" charset="0"/>
              <a:ea typeface="Lato Light" panose="020B0604020202020204" pitchFamily="34" charset="0"/>
              <a:cs typeface="Lato Light" panose="020B0604020202020204" pitchFamily="34" charset="0"/>
            </a:endParaRPr>
          </a:p>
        </p:txBody>
      </p:sp>
    </p:spTree>
    <p:extLst>
      <p:ext uri="{BB962C8B-B14F-4D97-AF65-F5344CB8AC3E}">
        <p14:creationId xmlns:p14="http://schemas.microsoft.com/office/powerpoint/2010/main" val="58621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38662D-3119-5CEE-BDE7-52E3B53590AA}"/>
              </a:ext>
            </a:extLst>
          </p:cNvPr>
          <p:cNvSpPr>
            <a:spLocks noGrp="1"/>
          </p:cNvSpPr>
          <p:nvPr>
            <p:ph type="sldNum" sz="quarter" idx="10"/>
          </p:nvPr>
        </p:nvSpPr>
        <p:spPr/>
        <p:txBody>
          <a:bodyPr/>
          <a:lstStyle/>
          <a:p>
            <a:fld id="{0A39F794-7202-4E3A-AED8-2497AE0D328A}" type="slidenum">
              <a:rPr lang="en-US" smtClean="0"/>
              <a:pPr/>
              <a:t>7</a:t>
            </a:fld>
            <a:endParaRPr lang="en-US" dirty="0"/>
          </a:p>
        </p:txBody>
      </p:sp>
      <p:graphicFrame>
        <p:nvGraphicFramePr>
          <p:cNvPr id="5" name="Table 4">
            <a:extLst>
              <a:ext uri="{FF2B5EF4-FFF2-40B4-BE49-F238E27FC236}">
                <a16:creationId xmlns:a16="http://schemas.microsoft.com/office/drawing/2014/main" id="{1F687277-D143-AA6B-1E88-DF6C8E0FE667}"/>
              </a:ext>
            </a:extLst>
          </p:cNvPr>
          <p:cNvGraphicFramePr>
            <a:graphicFrameLocks noGrp="1"/>
          </p:cNvGraphicFramePr>
          <p:nvPr>
            <p:extLst>
              <p:ext uri="{D42A27DB-BD31-4B8C-83A1-F6EECF244321}">
                <p14:modId xmlns:p14="http://schemas.microsoft.com/office/powerpoint/2010/main" val="2555495571"/>
              </p:ext>
            </p:extLst>
          </p:nvPr>
        </p:nvGraphicFramePr>
        <p:xfrm>
          <a:off x="50800" y="1092543"/>
          <a:ext cx="12090399" cy="4413350"/>
        </p:xfrm>
        <a:graphic>
          <a:graphicData uri="http://schemas.openxmlformats.org/drawingml/2006/table">
            <a:tbl>
              <a:tblPr>
                <a:tableStyleId>{5C22544A-7EE6-4342-B048-85BDC9FD1C3A}</a:tableStyleId>
              </a:tblPr>
              <a:tblGrid>
                <a:gridCol w="827433">
                  <a:extLst>
                    <a:ext uri="{9D8B030D-6E8A-4147-A177-3AD203B41FA5}">
                      <a16:colId xmlns:a16="http://schemas.microsoft.com/office/drawing/2014/main" val="4022620015"/>
                    </a:ext>
                  </a:extLst>
                </a:gridCol>
                <a:gridCol w="1358472">
                  <a:extLst>
                    <a:ext uri="{9D8B030D-6E8A-4147-A177-3AD203B41FA5}">
                      <a16:colId xmlns:a16="http://schemas.microsoft.com/office/drawing/2014/main" val="501650438"/>
                    </a:ext>
                  </a:extLst>
                </a:gridCol>
                <a:gridCol w="185246">
                  <a:extLst>
                    <a:ext uri="{9D8B030D-6E8A-4147-A177-3AD203B41FA5}">
                      <a16:colId xmlns:a16="http://schemas.microsoft.com/office/drawing/2014/main" val="1835180133"/>
                    </a:ext>
                  </a:extLst>
                </a:gridCol>
                <a:gridCol w="802733">
                  <a:extLst>
                    <a:ext uri="{9D8B030D-6E8A-4147-A177-3AD203B41FA5}">
                      <a16:colId xmlns:a16="http://schemas.microsoft.com/office/drawing/2014/main" val="2289653711"/>
                    </a:ext>
                  </a:extLst>
                </a:gridCol>
                <a:gridCol w="802733">
                  <a:extLst>
                    <a:ext uri="{9D8B030D-6E8A-4147-A177-3AD203B41FA5}">
                      <a16:colId xmlns:a16="http://schemas.microsoft.com/office/drawing/2014/main" val="3360114013"/>
                    </a:ext>
                  </a:extLst>
                </a:gridCol>
                <a:gridCol w="574263">
                  <a:extLst>
                    <a:ext uri="{9D8B030D-6E8A-4147-A177-3AD203B41FA5}">
                      <a16:colId xmlns:a16="http://schemas.microsoft.com/office/drawing/2014/main" val="1918992862"/>
                    </a:ext>
                  </a:extLst>
                </a:gridCol>
                <a:gridCol w="710111">
                  <a:extLst>
                    <a:ext uri="{9D8B030D-6E8A-4147-A177-3AD203B41FA5}">
                      <a16:colId xmlns:a16="http://schemas.microsoft.com/office/drawing/2014/main" val="3811057808"/>
                    </a:ext>
                  </a:extLst>
                </a:gridCol>
                <a:gridCol w="4038366">
                  <a:extLst>
                    <a:ext uri="{9D8B030D-6E8A-4147-A177-3AD203B41FA5}">
                      <a16:colId xmlns:a16="http://schemas.microsoft.com/office/drawing/2014/main" val="217641413"/>
                    </a:ext>
                  </a:extLst>
                </a:gridCol>
                <a:gridCol w="1272023">
                  <a:extLst>
                    <a:ext uri="{9D8B030D-6E8A-4147-A177-3AD203B41FA5}">
                      <a16:colId xmlns:a16="http://schemas.microsoft.com/office/drawing/2014/main" val="4108065608"/>
                    </a:ext>
                  </a:extLst>
                </a:gridCol>
                <a:gridCol w="1519019">
                  <a:extLst>
                    <a:ext uri="{9D8B030D-6E8A-4147-A177-3AD203B41FA5}">
                      <a16:colId xmlns:a16="http://schemas.microsoft.com/office/drawing/2014/main" val="3302400064"/>
                    </a:ext>
                  </a:extLst>
                </a:gridCol>
              </a:tblGrid>
              <a:tr h="310095">
                <a:tc>
                  <a:txBody>
                    <a:bodyPr/>
                    <a:lstStyle/>
                    <a:p>
                      <a:pPr algn="l" fontAlgn="b"/>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gridSpan="3">
                  <a:txBody>
                    <a:bodyPr/>
                    <a:lstStyle/>
                    <a:p>
                      <a:pPr algn="ctr" fontAlgn="b"/>
                      <a:r>
                        <a:rPr lang="en-US" sz="1200" u="none" strike="noStrike" dirty="0">
                          <a:effectLst/>
                        </a:rPr>
                        <a:t>IGFOA ACTION PLAN</a:t>
                      </a:r>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extLst>
                  <a:ext uri="{0D108BD9-81ED-4DB2-BD59-A6C34878D82A}">
                    <a16:rowId xmlns:a16="http://schemas.microsoft.com/office/drawing/2014/main" val="2555883813"/>
                  </a:ext>
                </a:extLst>
              </a:tr>
              <a:tr h="310095">
                <a:tc>
                  <a:txBody>
                    <a:bodyPr/>
                    <a:lstStyle/>
                    <a:p>
                      <a:pPr algn="l" fontAlgn="b"/>
                      <a:r>
                        <a:rPr lang="en-US" sz="1200" u="none" strike="noStrike" dirty="0">
                          <a:effectLst/>
                          <a:highlight>
                            <a:srgbClr val="FFFF00"/>
                          </a:highlight>
                        </a:rPr>
                        <a:t>Jurisdiction: </a:t>
                      </a:r>
                      <a:endParaRPr lang="en-US" sz="1200" b="0" i="0" u="none" strike="noStrike" dirty="0">
                        <a:solidFill>
                          <a:srgbClr val="000000"/>
                        </a:solidFill>
                        <a:effectLst/>
                        <a:highlight>
                          <a:srgbClr val="FFFF00"/>
                        </a:highligh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dirty="0">
                          <a:effectLst/>
                          <a:highlight>
                            <a:srgbClr val="FFFF00"/>
                          </a:highlight>
                        </a:rPr>
                        <a:t>American Samoa</a:t>
                      </a:r>
                      <a:endParaRPr lang="en-US" sz="1200" b="0" i="0" u="none" strike="noStrike" dirty="0">
                        <a:solidFill>
                          <a:srgbClr val="000000"/>
                        </a:solidFill>
                        <a:effectLst/>
                        <a:highlight>
                          <a:srgbClr val="FFFF00"/>
                        </a:highligh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gridSpan="3">
                  <a:txBody>
                    <a:bodyPr/>
                    <a:lstStyle/>
                    <a:p>
                      <a:pPr algn="ctr" fontAlgn="b"/>
                      <a:r>
                        <a:rPr lang="en-US" sz="1200" u="none" strike="noStrike" dirty="0">
                          <a:effectLst/>
                        </a:rPr>
                        <a:t>February 2023 (Honolulu) - May 2023 (Portland, OR)</a:t>
                      </a:r>
                      <a:endParaRPr lang="en-US" sz="1200" b="1"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ctr" fontAlgn="b"/>
                      <a:r>
                        <a:rPr lang="en-US" sz="1200" u="none" strike="noStrike">
                          <a:effectLst/>
                        </a:rPr>
                        <a:t>Page 1 of 1</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extLst>
                  <a:ext uri="{0D108BD9-81ED-4DB2-BD59-A6C34878D82A}">
                    <a16:rowId xmlns:a16="http://schemas.microsoft.com/office/drawing/2014/main" val="2555956243"/>
                  </a:ext>
                </a:extLst>
              </a:tr>
              <a:tr h="310095">
                <a:tc>
                  <a:txBody>
                    <a:bodyPr/>
                    <a:lstStyle/>
                    <a:p>
                      <a:pPr algn="l" fontAlgn="b"/>
                      <a:r>
                        <a:rPr lang="en-US" sz="1200" u="none" strike="noStrike" dirty="0">
                          <a:effectLst/>
                        </a:rPr>
                        <a:t>POC: </a:t>
                      </a:r>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Akenese Lealamanua</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ctr" fontAlgn="b"/>
                      <a:r>
                        <a:rPr lang="en-US" sz="1200" u="none" strike="noStrike">
                          <a:effectLst/>
                        </a:rPr>
                        <a:t>2/16/2023</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extLst>
                  <a:ext uri="{0D108BD9-81ED-4DB2-BD59-A6C34878D82A}">
                    <a16:rowId xmlns:a16="http://schemas.microsoft.com/office/drawing/2014/main" val="3910331808"/>
                  </a:ext>
                </a:extLst>
              </a:tr>
              <a:tr h="223296">
                <a:tc>
                  <a:txBody>
                    <a:bodyPr/>
                    <a:lstStyle/>
                    <a:p>
                      <a:pPr algn="l" fontAlgn="b"/>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extLst>
                  <a:ext uri="{0D108BD9-81ED-4DB2-BD59-A6C34878D82A}">
                    <a16:rowId xmlns:a16="http://schemas.microsoft.com/office/drawing/2014/main" val="1076438872"/>
                  </a:ext>
                </a:extLst>
              </a:tr>
              <a:tr h="698585">
                <a:tc gridSpan="3">
                  <a:txBody>
                    <a:bodyPr/>
                    <a:lstStyle/>
                    <a:p>
                      <a:pPr algn="r" fontAlgn="b"/>
                      <a:r>
                        <a:rPr lang="en-US" sz="1200" u="none" strike="noStrike" dirty="0">
                          <a:effectLst/>
                        </a:rPr>
                        <a:t>FOCUS AREA for improvement:</a:t>
                      </a:r>
                      <a:br>
                        <a:rPr lang="en-US" sz="1200" u="none" strike="noStrike" dirty="0">
                          <a:effectLst/>
                        </a:rPr>
                      </a:br>
                      <a:br>
                        <a:rPr lang="en-US" sz="1200" u="none" strike="noStrike" dirty="0">
                          <a:effectLst/>
                        </a:rPr>
                      </a:br>
                      <a:r>
                        <a:rPr lang="en-US" sz="1200" u="none" strike="noStrike" dirty="0">
                          <a:effectLst/>
                        </a:rPr>
                        <a:t># ___ of ___</a:t>
                      </a:r>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dirty="0">
                          <a:effectLst/>
                        </a:rPr>
                        <a:t>Responsible</a:t>
                      </a:r>
                      <a:br>
                        <a:rPr lang="en-US" sz="1200" u="none" strike="noStrike" dirty="0">
                          <a:effectLst/>
                        </a:rPr>
                      </a:br>
                      <a:r>
                        <a:rPr lang="en-US" sz="1200" u="none" strike="noStrike" dirty="0">
                          <a:effectLst/>
                        </a:rPr>
                        <a:t>Parties</a:t>
                      </a:r>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ctr" fontAlgn="b"/>
                      <a:r>
                        <a:rPr lang="en-US" sz="1200" u="none" strike="noStrike">
                          <a:effectLst/>
                        </a:rPr>
                        <a:t>Financial &amp;</a:t>
                      </a:r>
                      <a:br>
                        <a:rPr lang="en-US" sz="1200" u="none" strike="noStrike">
                          <a:effectLst/>
                        </a:rPr>
                      </a:br>
                      <a:r>
                        <a:rPr lang="en-US" sz="1200" u="none" strike="noStrike">
                          <a:effectLst/>
                        </a:rPr>
                        <a:t>Technical</a:t>
                      </a:r>
                      <a:br>
                        <a:rPr lang="en-US" sz="1200" u="none" strike="noStrike">
                          <a:effectLst/>
                        </a:rPr>
                      </a:br>
                      <a:r>
                        <a:rPr lang="en-US" sz="1200" u="none" strike="noStrike">
                          <a:effectLst/>
                        </a:rPr>
                        <a:t>Support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ctr" fontAlgn="b"/>
                      <a:r>
                        <a:rPr lang="en-US" sz="1200" u="none" strike="noStrike">
                          <a:effectLst/>
                        </a:rPr>
                        <a:t>Timeframe</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extLst>
                  <a:ext uri="{0D108BD9-81ED-4DB2-BD59-A6C34878D82A}">
                    <a16:rowId xmlns:a16="http://schemas.microsoft.com/office/drawing/2014/main" val="3167583012"/>
                  </a:ext>
                </a:extLst>
              </a:tr>
              <a:tr h="44061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dirty="0">
                          <a:effectLst/>
                        </a:rPr>
                        <a:t>Key Tasks:</a:t>
                      </a:r>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gridSpan="4">
                  <a:txBody>
                    <a:bodyPr/>
                    <a:lstStyle/>
                    <a:p>
                      <a:pPr algn="l" fontAlgn="b"/>
                      <a:r>
                        <a:rPr lang="fr-FR" sz="1200" u="none" strike="noStrike">
                          <a:effectLst/>
                        </a:rPr>
                        <a:t>Bank Reconciliation / Grants AR Reconciliation</a:t>
                      </a:r>
                      <a:endParaRPr lang="fr-FR"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Chief Accountant/Assistant Director</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Monthly</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extLst>
                  <a:ext uri="{0D108BD9-81ED-4DB2-BD59-A6C34878D82A}">
                    <a16:rowId xmlns:a16="http://schemas.microsoft.com/office/drawing/2014/main" val="3347767341"/>
                  </a:ext>
                </a:extLst>
              </a:tr>
              <a:tr h="440610">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gridSpan="3">
                  <a:txBody>
                    <a:bodyPr/>
                    <a:lstStyle/>
                    <a:p>
                      <a:pPr algn="l" fontAlgn="b"/>
                      <a:r>
                        <a:rPr lang="en-US" sz="1200" u="none" strike="noStrike">
                          <a:effectLst/>
                        </a:rPr>
                        <a:t>Travel Reimbursement Expense Report</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dirty="0">
                          <a:effectLst/>
                        </a:rPr>
                        <a:t>Chief Accountant/Assistant Director</a:t>
                      </a:r>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From 30 days to 5 days</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extLst>
                  <a:ext uri="{0D108BD9-81ED-4DB2-BD59-A6C34878D82A}">
                    <a16:rowId xmlns:a16="http://schemas.microsoft.com/office/drawing/2014/main" val="1477918081"/>
                  </a:ext>
                </a:extLst>
              </a:tr>
              <a:tr h="419991">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Update SOP</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Chief Accountant / Accountant</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By fiscal year-end</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extLst>
                  <a:ext uri="{0D108BD9-81ED-4DB2-BD59-A6C34878D82A}">
                    <a16:rowId xmlns:a16="http://schemas.microsoft.com/office/drawing/2014/main" val="4207560033"/>
                  </a:ext>
                </a:extLst>
              </a:tr>
              <a:tr h="419991">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gridSpan="4">
                  <a:txBody>
                    <a:bodyPr/>
                    <a:lstStyle/>
                    <a:p>
                      <a:pPr algn="l" fontAlgn="b"/>
                      <a:r>
                        <a:rPr lang="en-US" sz="1200" u="none" strike="noStrike">
                          <a:effectLst/>
                        </a:rPr>
                        <a:t>Clean Encumbrance (At least 1-2 fiscal years)</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rPr>
                        <a:t>Accountant / Budget / Departments</a:t>
                      </a:r>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By fiscal year-end</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extLst>
                  <a:ext uri="{0D108BD9-81ED-4DB2-BD59-A6C34878D82A}">
                    <a16:rowId xmlns:a16="http://schemas.microsoft.com/office/drawing/2014/main" val="1152076510"/>
                  </a:ext>
                </a:extLst>
              </a:tr>
              <a:tr h="419991">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gridSpan="2">
                  <a:txBody>
                    <a:bodyPr/>
                    <a:lstStyle/>
                    <a:p>
                      <a:pPr algn="l" fontAlgn="b"/>
                      <a:r>
                        <a:rPr lang="en-US" sz="1200" u="none" strike="noStrike">
                          <a:effectLst/>
                        </a:rPr>
                        <a:t>Personnel Evaluation</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hMerge="1">
                  <a:txBody>
                    <a:bodyPr/>
                    <a:lstStyle/>
                    <a:p>
                      <a:endParaRPr lang="en-US"/>
                    </a:p>
                  </a:txBody>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Chief Accountant/Assistant Director</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Annual</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extLst>
                  <a:ext uri="{0D108BD9-81ED-4DB2-BD59-A6C34878D82A}">
                    <a16:rowId xmlns:a16="http://schemas.microsoft.com/office/drawing/2014/main" val="2688224896"/>
                  </a:ext>
                </a:extLst>
              </a:tr>
              <a:tr h="419991">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&gt;</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034" marR="5034" marT="5034" marB="0" anchor="b">
                    <a:solidFill>
                      <a:schemeClr val="bg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034" marR="5034" marT="5034" marB="0" anchor="b">
                    <a:solidFill>
                      <a:schemeClr val="bg1"/>
                    </a:solidFill>
                  </a:tcPr>
                </a:tc>
                <a:extLst>
                  <a:ext uri="{0D108BD9-81ED-4DB2-BD59-A6C34878D82A}">
                    <a16:rowId xmlns:a16="http://schemas.microsoft.com/office/drawing/2014/main" val="520597305"/>
                  </a:ext>
                </a:extLst>
              </a:tr>
            </a:tbl>
          </a:graphicData>
        </a:graphic>
      </p:graphicFrame>
    </p:spTree>
    <p:extLst>
      <p:ext uri="{BB962C8B-B14F-4D97-AF65-F5344CB8AC3E}">
        <p14:creationId xmlns:p14="http://schemas.microsoft.com/office/powerpoint/2010/main" val="223012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24FDE9-BE9C-3B37-B024-A92D982C6FCF}"/>
              </a:ext>
            </a:extLst>
          </p:cNvPr>
          <p:cNvSpPr>
            <a:spLocks noGrp="1"/>
          </p:cNvSpPr>
          <p:nvPr>
            <p:ph type="sldNum" sz="quarter" idx="10"/>
          </p:nvPr>
        </p:nvSpPr>
        <p:spPr/>
        <p:txBody>
          <a:bodyPr/>
          <a:lstStyle/>
          <a:p>
            <a:fld id="{0A39F794-7202-4E3A-AED8-2497AE0D328A}" type="slidenum">
              <a:rPr lang="en-US" smtClean="0"/>
              <a:pPr/>
              <a:t>8</a:t>
            </a:fld>
            <a:endParaRPr lang="en-US" dirty="0"/>
          </a:p>
        </p:txBody>
      </p:sp>
      <p:graphicFrame>
        <p:nvGraphicFramePr>
          <p:cNvPr id="3" name="Table 2">
            <a:extLst>
              <a:ext uri="{FF2B5EF4-FFF2-40B4-BE49-F238E27FC236}">
                <a16:creationId xmlns:a16="http://schemas.microsoft.com/office/drawing/2014/main" id="{2BA3105B-586D-00E3-E4EF-E24234F99017}"/>
              </a:ext>
            </a:extLst>
          </p:cNvPr>
          <p:cNvGraphicFramePr>
            <a:graphicFrameLocks noGrp="1"/>
          </p:cNvGraphicFramePr>
          <p:nvPr>
            <p:extLst>
              <p:ext uri="{D42A27DB-BD31-4B8C-83A1-F6EECF244321}">
                <p14:modId xmlns:p14="http://schemas.microsoft.com/office/powerpoint/2010/main" val="4155936787"/>
              </p:ext>
            </p:extLst>
          </p:nvPr>
        </p:nvGraphicFramePr>
        <p:xfrm>
          <a:off x="586509" y="1099128"/>
          <a:ext cx="11018982" cy="5218546"/>
        </p:xfrm>
        <a:graphic>
          <a:graphicData uri="http://schemas.openxmlformats.org/drawingml/2006/table">
            <a:tbl>
              <a:tblPr>
                <a:tableStyleId>{5C22544A-7EE6-4342-B048-85BDC9FD1C3A}</a:tableStyleId>
              </a:tblPr>
              <a:tblGrid>
                <a:gridCol w="294293">
                  <a:extLst>
                    <a:ext uri="{9D8B030D-6E8A-4147-A177-3AD203B41FA5}">
                      <a16:colId xmlns:a16="http://schemas.microsoft.com/office/drawing/2014/main" val="1359064756"/>
                    </a:ext>
                  </a:extLst>
                </a:gridCol>
                <a:gridCol w="1607288">
                  <a:extLst>
                    <a:ext uri="{9D8B030D-6E8A-4147-A177-3AD203B41FA5}">
                      <a16:colId xmlns:a16="http://schemas.microsoft.com/office/drawing/2014/main" val="3297810819"/>
                    </a:ext>
                  </a:extLst>
                </a:gridCol>
                <a:gridCol w="169784">
                  <a:extLst>
                    <a:ext uri="{9D8B030D-6E8A-4147-A177-3AD203B41FA5}">
                      <a16:colId xmlns:a16="http://schemas.microsoft.com/office/drawing/2014/main" val="197434647"/>
                    </a:ext>
                  </a:extLst>
                </a:gridCol>
                <a:gridCol w="735731">
                  <a:extLst>
                    <a:ext uri="{9D8B030D-6E8A-4147-A177-3AD203B41FA5}">
                      <a16:colId xmlns:a16="http://schemas.microsoft.com/office/drawing/2014/main" val="2762189345"/>
                    </a:ext>
                  </a:extLst>
                </a:gridCol>
                <a:gridCol w="1986186">
                  <a:extLst>
                    <a:ext uri="{9D8B030D-6E8A-4147-A177-3AD203B41FA5}">
                      <a16:colId xmlns:a16="http://schemas.microsoft.com/office/drawing/2014/main" val="2793169611"/>
                    </a:ext>
                  </a:extLst>
                </a:gridCol>
                <a:gridCol w="2501771">
                  <a:extLst>
                    <a:ext uri="{9D8B030D-6E8A-4147-A177-3AD203B41FA5}">
                      <a16:colId xmlns:a16="http://schemas.microsoft.com/office/drawing/2014/main" val="3063449350"/>
                    </a:ext>
                  </a:extLst>
                </a:gridCol>
                <a:gridCol w="3723929">
                  <a:extLst>
                    <a:ext uri="{9D8B030D-6E8A-4147-A177-3AD203B41FA5}">
                      <a16:colId xmlns:a16="http://schemas.microsoft.com/office/drawing/2014/main" val="989157117"/>
                    </a:ext>
                  </a:extLst>
                </a:gridCol>
              </a:tblGrid>
              <a:tr h="328854">
                <a:tc>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gridSpan="2">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hMerge="1">
                  <a:txBody>
                    <a:bodyPr/>
                    <a:lstStyle/>
                    <a:p>
                      <a:pPr algn="ctr" fontAlgn="b"/>
                      <a:r>
                        <a:rPr lang="en-US" sz="1200" u="none" strike="noStrike">
                          <a:effectLst/>
                        </a:rPr>
                        <a:t>IGFOA ACTION PLAN</a:t>
                      </a:r>
                      <a:endParaRPr lang="en-US" sz="1200" b="0" i="0" u="none" strike="noStrike">
                        <a:solidFill>
                          <a:srgbClr val="000000"/>
                        </a:solidFill>
                        <a:effectLst/>
                        <a:latin typeface="Bierstadt" panose="020B0004020202020204" pitchFamily="34" charset="0"/>
                      </a:endParaRPr>
                    </a:p>
                  </a:txBody>
                  <a:tcPr marL="4486" marR="4486" marT="4486" marB="0" anchor="b"/>
                </a:tc>
                <a:tc gridSpan="2">
                  <a:txBody>
                    <a:bodyPr/>
                    <a:lstStyle/>
                    <a:p>
                      <a:r>
                        <a:rPr lang="en-US" sz="1400" u="none" strike="noStrike">
                          <a:effectLst/>
                        </a:rPr>
                        <a:t>IGFOA ACTION PLAN</a:t>
                      </a:r>
                      <a:endParaRPr lang="en-US" sz="1400"/>
                    </a:p>
                  </a:txBody>
                  <a:tcPr marL="4486" marR="4486" marT="4486" marB="0" anchor="b">
                    <a:solidFill>
                      <a:schemeClr val="bg1"/>
                    </a:solidFill>
                  </a:tcPr>
                </a:tc>
                <a:tc hMerge="1">
                  <a:txBody>
                    <a:bodyPr/>
                    <a:lstStyle/>
                    <a:p>
                      <a:endParaRPr lang="en-US"/>
                    </a:p>
                  </a:txBody>
                  <a:tcPr/>
                </a:tc>
                <a:extLst>
                  <a:ext uri="{0D108BD9-81ED-4DB2-BD59-A6C34878D82A}">
                    <a16:rowId xmlns:a16="http://schemas.microsoft.com/office/drawing/2014/main" val="2224154802"/>
                  </a:ext>
                </a:extLst>
              </a:tr>
              <a:tr h="328854">
                <a:tc gridSpan="5">
                  <a:txBody>
                    <a:bodyPr/>
                    <a:lstStyle/>
                    <a:p>
                      <a:pPr algn="l" fontAlgn="b"/>
                      <a:r>
                        <a:rPr lang="en-US" sz="1400" u="none" strike="noStrike" dirty="0">
                          <a:effectLst/>
                          <a:highlight>
                            <a:srgbClr val="FFFF00"/>
                          </a:highlight>
                        </a:rPr>
                        <a:t>Jurisdiction:  Chuuk State Government</a:t>
                      </a:r>
                      <a:endParaRPr lang="en-US" sz="1400" b="0" i="0" u="none" strike="noStrike" dirty="0">
                        <a:solidFill>
                          <a:srgbClr val="000000"/>
                        </a:solidFill>
                        <a:effectLst/>
                        <a:highlight>
                          <a:srgbClr val="FFFF00"/>
                        </a:highlight>
                        <a:latin typeface="Bierstadt" panose="020B0004020202020204" pitchFamily="34" charset="0"/>
                      </a:endParaRPr>
                    </a:p>
                  </a:txBody>
                  <a:tcPr marL="4486" marR="4486" marT="4486"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r>
                        <a:rPr lang="en-US" sz="1200" u="none" strike="noStrike">
                          <a:effectLst/>
                        </a:rPr>
                        <a:t>February 2023 (Honolulu) - May 2023 (Portland, OR)</a:t>
                      </a:r>
                      <a:endParaRPr lang="en-US" sz="1200" b="1" i="0" u="none" strike="noStrike">
                        <a:solidFill>
                          <a:srgbClr val="000000"/>
                        </a:solidFill>
                        <a:effectLst/>
                        <a:latin typeface="Bierstadt" panose="020B0004020202020204" pitchFamily="34" charset="0"/>
                      </a:endParaRPr>
                    </a:p>
                  </a:txBody>
                  <a:tcPr marL="4486" marR="4486" marT="4486" marB="0" anchor="b"/>
                </a:tc>
                <a:tc gridSpan="2">
                  <a:txBody>
                    <a:bodyPr/>
                    <a:lstStyle/>
                    <a:p>
                      <a:r>
                        <a:rPr lang="en-US" sz="1400" u="none" strike="noStrike">
                          <a:effectLst/>
                        </a:rPr>
                        <a:t>February 2023 (Honolulu) - May 2023 (Portland, OR)</a:t>
                      </a:r>
                      <a:endParaRPr lang="en-US" sz="1400"/>
                    </a:p>
                  </a:txBody>
                  <a:tcPr marL="4486" marR="4486" marT="4486" marB="0" anchor="b">
                    <a:solidFill>
                      <a:schemeClr val="bg1"/>
                    </a:solidFill>
                  </a:tcPr>
                </a:tc>
                <a:tc hMerge="1">
                  <a:txBody>
                    <a:bodyPr/>
                    <a:lstStyle/>
                    <a:p>
                      <a:endParaRPr lang="en-US"/>
                    </a:p>
                  </a:txBody>
                  <a:tcPr/>
                </a:tc>
                <a:extLst>
                  <a:ext uri="{0D108BD9-81ED-4DB2-BD59-A6C34878D82A}">
                    <a16:rowId xmlns:a16="http://schemas.microsoft.com/office/drawing/2014/main" val="2416017512"/>
                  </a:ext>
                </a:extLst>
              </a:tr>
              <a:tr h="612651">
                <a:tc>
                  <a:txBody>
                    <a:bodyPr/>
                    <a:lstStyle/>
                    <a:p>
                      <a:pPr algn="l" fontAlgn="b"/>
                      <a:r>
                        <a:rPr lang="en-US" sz="1400" u="none" strike="noStrike">
                          <a:effectLst/>
                        </a:rPr>
                        <a:t>POC:</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400" u="none" strike="noStrike">
                          <a:effectLst/>
                        </a:rPr>
                        <a:t>Jonas Paul</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gridSpan="2">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hMerge="1">
                  <a:txBody>
                    <a:bodyPr/>
                    <a:lstStyle/>
                    <a:p>
                      <a:pPr algn="l" fontAlgn="b"/>
                      <a:endParaRPr lang="en-US" sz="1200" b="0" i="0" u="none" strike="noStrike">
                        <a:solidFill>
                          <a:srgbClr val="000000"/>
                        </a:solidFill>
                        <a:effectLst/>
                        <a:latin typeface="Bierstadt" panose="020B0004020202020204" pitchFamily="34" charset="0"/>
                      </a:endParaRPr>
                    </a:p>
                  </a:txBody>
                  <a:tcPr marL="4486" marR="4486" marT="4486" marB="0" anchor="b"/>
                </a:tc>
                <a:tc>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extLst>
                  <a:ext uri="{0D108BD9-81ED-4DB2-BD59-A6C34878D82A}">
                    <a16:rowId xmlns:a16="http://schemas.microsoft.com/office/drawing/2014/main" val="3735488520"/>
                  </a:ext>
                </a:extLst>
              </a:tr>
              <a:tr h="310037">
                <a:tc>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gridSpan="2">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hMerge="1">
                  <a:txBody>
                    <a:bodyPr/>
                    <a:lstStyle/>
                    <a:p>
                      <a:pPr algn="l" fontAlgn="b"/>
                      <a:endParaRPr lang="en-US" sz="1200" b="0" i="0" u="none" strike="noStrike">
                        <a:solidFill>
                          <a:srgbClr val="000000"/>
                        </a:solidFill>
                        <a:effectLst/>
                        <a:latin typeface="Bierstadt" panose="020B0004020202020204" pitchFamily="34" charset="0"/>
                      </a:endParaRPr>
                    </a:p>
                  </a:txBody>
                  <a:tcPr marL="4486" marR="4486" marT="4486" marB="0" anchor="b"/>
                </a:tc>
                <a:tc>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extLst>
                  <a:ext uri="{0D108BD9-81ED-4DB2-BD59-A6C34878D82A}">
                    <a16:rowId xmlns:a16="http://schemas.microsoft.com/office/drawing/2014/main" val="2915051750"/>
                  </a:ext>
                </a:extLst>
              </a:tr>
              <a:tr h="915266">
                <a:tc gridSpan="3">
                  <a:txBody>
                    <a:bodyPr/>
                    <a:lstStyle/>
                    <a:p>
                      <a:pPr algn="r" fontAlgn="b"/>
                      <a:r>
                        <a:rPr lang="en-US" sz="1400" u="none" strike="noStrike">
                          <a:effectLst/>
                        </a:rPr>
                        <a:t>FOCUS AREA for improvement:</a:t>
                      </a:r>
                      <a:br>
                        <a:rPr lang="en-US" sz="1400" u="none" strike="noStrike">
                          <a:effectLst/>
                        </a:rPr>
                      </a:br>
                      <a:br>
                        <a:rPr lang="en-US" sz="1400" u="none" strike="noStrike">
                          <a:effectLst/>
                        </a:rPr>
                      </a:br>
                      <a:r>
                        <a:rPr lang="en-US" sz="1400" u="none" strike="noStrike">
                          <a:effectLst/>
                        </a:rPr>
                        <a:t># 1 of 1</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hMerge="1">
                  <a:txBody>
                    <a:bodyPr/>
                    <a:lstStyle/>
                    <a:p>
                      <a:pPr algn="ctr"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486" marR="4486" marT="4486"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ctr" fontAlgn="b"/>
                      <a:r>
                        <a:rPr lang="en-US" sz="1400" u="none" strike="noStrike">
                          <a:effectLst/>
                        </a:rPr>
                        <a:t>Responsible</a:t>
                      </a:r>
                      <a:br>
                        <a:rPr lang="en-US" sz="1400" u="none" strike="noStrike">
                          <a:effectLst/>
                        </a:rPr>
                      </a:br>
                      <a:r>
                        <a:rPr lang="en-US" sz="1400" u="none" strike="noStrike">
                          <a:effectLst/>
                        </a:rPr>
                        <a:t>Parties</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extLst>
                  <a:ext uri="{0D108BD9-81ED-4DB2-BD59-A6C34878D82A}">
                    <a16:rowId xmlns:a16="http://schemas.microsoft.com/office/drawing/2014/main" val="2926571732"/>
                  </a:ext>
                </a:extLst>
              </a:tr>
              <a:tr h="445401">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400" u="none" strike="noStrike">
                          <a:effectLst/>
                        </a:rPr>
                        <a:t>Key Tasks:</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gridSpan="2">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hMerge="1">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486" marR="4486" marT="4486" marB="0" anchor="b"/>
                </a:tc>
                <a:tc>
                  <a:txBody>
                    <a:bodyPr/>
                    <a:lstStyle/>
                    <a:p>
                      <a:pPr algn="l" fontAlgn="b"/>
                      <a:r>
                        <a:rPr lang="en-US" sz="1400" u="none" strike="noStrike" dirty="0">
                          <a:effectLst/>
                        </a:rPr>
                        <a:t> </a:t>
                      </a:r>
                      <a:endParaRPr lang="en-US" sz="1400" b="0" i="0" u="none" strike="noStrike" dirty="0">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extLst>
                  <a:ext uri="{0D108BD9-81ED-4DB2-BD59-A6C34878D82A}">
                    <a16:rowId xmlns:a16="http://schemas.microsoft.com/office/drawing/2014/main" val="3497874816"/>
                  </a:ext>
                </a:extLst>
              </a:tr>
              <a:tr h="791329">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400" u="none" strike="noStrike">
                          <a:effectLst/>
                        </a:rPr>
                        <a:t>Outstanding Encumbrances</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400" u="none" strike="noStrike">
                          <a:effectLst/>
                        </a:rPr>
                        <a:t>&gt;</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gridSpan="2">
                  <a:txBody>
                    <a:bodyPr/>
                    <a:lstStyle/>
                    <a:p>
                      <a:pPr algn="l" fontAlgn="b"/>
                      <a:r>
                        <a:rPr lang="en-US" sz="1400" u="none" strike="noStrike">
                          <a:effectLst/>
                        </a:rPr>
                        <a:t>Reduction of outdated encumbrances by 10%</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hMerge="1">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486" marR="4486" marT="4486" marB="0" anchor="b"/>
                </a:tc>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400" u="none" strike="noStrike">
                          <a:effectLst/>
                        </a:rPr>
                        <a:t>Finance Advisor (Rene)</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extLst>
                  <a:ext uri="{0D108BD9-81ED-4DB2-BD59-A6C34878D82A}">
                    <a16:rowId xmlns:a16="http://schemas.microsoft.com/office/drawing/2014/main" val="1208583561"/>
                  </a:ext>
                </a:extLst>
              </a:tr>
              <a:tr h="595352">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400" u="none" strike="noStrike">
                          <a:effectLst/>
                        </a:rPr>
                        <a:t>Question Costs</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400" u="none" strike="noStrike">
                          <a:effectLst/>
                        </a:rPr>
                        <a:t>&gt;</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gridSpan="2">
                  <a:txBody>
                    <a:bodyPr/>
                    <a:lstStyle/>
                    <a:p>
                      <a:pPr algn="l" fontAlgn="b"/>
                      <a:r>
                        <a:rPr lang="en-US" sz="1400" u="none" strike="noStrike">
                          <a:effectLst/>
                        </a:rPr>
                        <a:t>Question Costs: Resolution Committee</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hMerge="1">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486" marR="4486" marT="4486" marB="0" anchor="b"/>
                </a:tc>
                <a:tc>
                  <a:txBody>
                    <a:bodyPr/>
                    <a:lstStyle/>
                    <a:p>
                      <a:pPr algn="l" fontAlgn="b"/>
                      <a:r>
                        <a:rPr lang="en-US" sz="1400" u="none" strike="noStrike" dirty="0">
                          <a:effectLst/>
                        </a:rPr>
                        <a:t> </a:t>
                      </a:r>
                      <a:endParaRPr lang="en-US" sz="1400" b="0" i="0" u="none" strike="noStrike" dirty="0">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400" u="none" strike="noStrike">
                          <a:effectLst/>
                        </a:rPr>
                        <a:t>Finance Advisor (Rene)</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extLst>
                  <a:ext uri="{0D108BD9-81ED-4DB2-BD59-A6C34878D82A}">
                    <a16:rowId xmlns:a16="http://schemas.microsoft.com/office/drawing/2014/main" val="1205396498"/>
                  </a:ext>
                </a:extLst>
              </a:tr>
              <a:tr h="445401">
                <a:tc>
                  <a:txBody>
                    <a:bodyPr/>
                    <a:lstStyle/>
                    <a:p>
                      <a:pPr algn="l" fontAlgn="b"/>
                      <a:r>
                        <a:rPr lang="en-US" sz="1400" u="none" strike="noStrike">
                          <a:effectLst/>
                        </a:rPr>
                        <a:t> </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400" u="none" strike="noStrike">
                          <a:effectLst/>
                        </a:rPr>
                        <a:t>FMIS</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400" u="none" strike="noStrike">
                          <a:effectLst/>
                        </a:rPr>
                        <a:t>&gt;</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gridSpan="3">
                  <a:txBody>
                    <a:bodyPr/>
                    <a:lstStyle/>
                    <a:p>
                      <a:pPr algn="l" fontAlgn="b"/>
                      <a:r>
                        <a:rPr lang="en-US" sz="1400" u="none" strike="noStrike">
                          <a:effectLst/>
                        </a:rPr>
                        <a:t>FMIS - RFP - To Complete (RFP)</a:t>
                      </a:r>
                      <a:endParaRPr lang="en-US" sz="14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hMerge="1">
                  <a:txBody>
                    <a:bodyPr/>
                    <a:lstStyle/>
                    <a:p>
                      <a:endParaRPr lang="en-US"/>
                    </a:p>
                  </a:txBody>
                  <a:tcPr/>
                </a:tc>
                <a:tc hMerge="1">
                  <a:txBody>
                    <a:bodyPr/>
                    <a:lstStyle/>
                    <a:p>
                      <a:pPr algn="l" fontAlgn="b"/>
                      <a:endParaRPr lang="en-US" sz="1200" b="0" i="0" u="none" strike="noStrike">
                        <a:solidFill>
                          <a:srgbClr val="000000"/>
                        </a:solidFill>
                        <a:effectLst/>
                        <a:latin typeface="Bierstadt" panose="020B0004020202020204" pitchFamily="34" charset="0"/>
                      </a:endParaRPr>
                    </a:p>
                  </a:txBody>
                  <a:tcPr marL="4486" marR="4486" marT="4486" marB="0" anchor="b"/>
                </a:tc>
                <a:tc>
                  <a:txBody>
                    <a:bodyPr/>
                    <a:lstStyle/>
                    <a:p>
                      <a:pPr algn="l" fontAlgn="b"/>
                      <a:r>
                        <a:rPr lang="en-US" sz="1400" u="none" strike="noStrike" dirty="0">
                          <a:effectLst/>
                        </a:rPr>
                        <a:t>Director / World Bank Representative</a:t>
                      </a:r>
                      <a:endParaRPr lang="en-US" sz="1400" b="0" i="0" u="none" strike="noStrike" dirty="0">
                        <a:solidFill>
                          <a:srgbClr val="000000"/>
                        </a:solidFill>
                        <a:effectLst/>
                        <a:latin typeface="Bierstadt" panose="020B0004020202020204" pitchFamily="34" charset="0"/>
                      </a:endParaRPr>
                    </a:p>
                  </a:txBody>
                  <a:tcPr marL="4486" marR="4486" marT="4486" marB="0" anchor="b">
                    <a:solidFill>
                      <a:schemeClr val="bg1"/>
                    </a:solidFill>
                  </a:tcPr>
                </a:tc>
                <a:extLst>
                  <a:ext uri="{0D108BD9-81ED-4DB2-BD59-A6C34878D82A}">
                    <a16:rowId xmlns:a16="http://schemas.microsoft.com/office/drawing/2014/main" val="4085172494"/>
                  </a:ext>
                </a:extLst>
              </a:tr>
              <a:tr h="445401">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endParaRPr lang="en-US" sz="12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gridSpan="2">
                  <a:txBody>
                    <a:bodyPr/>
                    <a:lstStyle/>
                    <a:p>
                      <a:pPr algn="l" fontAlgn="b"/>
                      <a:r>
                        <a:rPr lang="en-US" sz="1200" u="none" strike="noStrike">
                          <a:effectLst/>
                        </a:rPr>
                        <a:t> </a:t>
                      </a:r>
                      <a:endParaRPr lang="en-US" sz="1200" b="0" i="0" u="none" strike="noStrike">
                        <a:solidFill>
                          <a:srgbClr val="000000"/>
                        </a:solidFill>
                        <a:effectLst/>
                        <a:latin typeface="Bierstadt" panose="020B0004020202020204" pitchFamily="34" charset="0"/>
                      </a:endParaRPr>
                    </a:p>
                  </a:txBody>
                  <a:tcPr marL="4486" marR="4486" marT="4486" marB="0" anchor="b">
                    <a:solidFill>
                      <a:schemeClr val="bg1"/>
                    </a:solidFill>
                  </a:tcPr>
                </a:tc>
                <a:tc hMerge="1">
                  <a:txBody>
                    <a:bodyPr/>
                    <a:lstStyle/>
                    <a:p>
                      <a:pPr algn="l" fontAlgn="b"/>
                      <a:endParaRPr lang="en-US" sz="1200" b="0" i="0" u="none" strike="noStrike">
                        <a:solidFill>
                          <a:srgbClr val="000000"/>
                        </a:solidFill>
                        <a:effectLst/>
                        <a:latin typeface="Bierstadt" panose="020B0004020202020204" pitchFamily="34" charset="0"/>
                      </a:endParaRPr>
                    </a:p>
                  </a:txBody>
                  <a:tcPr marL="4486" marR="4486" marT="4486"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ierstadt" panose="020B0004020202020204" pitchFamily="34" charset="0"/>
                      </a:endParaRPr>
                    </a:p>
                  </a:txBody>
                  <a:tcPr marL="4486" marR="4486" marT="4486" marB="0" anchor="b">
                    <a:solidFill>
                      <a:schemeClr val="bg1"/>
                    </a:solidFill>
                  </a:tcPr>
                </a:tc>
                <a:extLst>
                  <a:ext uri="{0D108BD9-81ED-4DB2-BD59-A6C34878D82A}">
                    <a16:rowId xmlns:a16="http://schemas.microsoft.com/office/drawing/2014/main" val="4089799238"/>
                  </a:ext>
                </a:extLst>
              </a:tr>
            </a:tbl>
          </a:graphicData>
        </a:graphic>
      </p:graphicFrame>
    </p:spTree>
    <p:extLst>
      <p:ext uri="{BB962C8B-B14F-4D97-AF65-F5344CB8AC3E}">
        <p14:creationId xmlns:p14="http://schemas.microsoft.com/office/powerpoint/2010/main" val="7520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61F2E8-9B2F-01BC-EC9F-824E1C5F2E65}"/>
              </a:ext>
            </a:extLst>
          </p:cNvPr>
          <p:cNvSpPr>
            <a:spLocks noGrp="1"/>
          </p:cNvSpPr>
          <p:nvPr>
            <p:ph type="sldNum" sz="quarter" idx="10"/>
          </p:nvPr>
        </p:nvSpPr>
        <p:spPr/>
        <p:txBody>
          <a:bodyPr/>
          <a:lstStyle/>
          <a:p>
            <a:fld id="{0A39F794-7202-4E3A-AED8-2497AE0D328A}" type="slidenum">
              <a:rPr lang="en-US" smtClean="0"/>
              <a:pPr/>
              <a:t>9</a:t>
            </a:fld>
            <a:endParaRPr lang="en-US" dirty="0"/>
          </a:p>
        </p:txBody>
      </p:sp>
      <p:graphicFrame>
        <p:nvGraphicFramePr>
          <p:cNvPr id="3" name="Table 2">
            <a:extLst>
              <a:ext uri="{FF2B5EF4-FFF2-40B4-BE49-F238E27FC236}">
                <a16:creationId xmlns:a16="http://schemas.microsoft.com/office/drawing/2014/main" id="{47047391-40BF-8E1C-9E6F-1CD65C2B6C5D}"/>
              </a:ext>
            </a:extLst>
          </p:cNvPr>
          <p:cNvGraphicFramePr>
            <a:graphicFrameLocks noGrp="1"/>
          </p:cNvGraphicFramePr>
          <p:nvPr>
            <p:extLst>
              <p:ext uri="{D42A27DB-BD31-4B8C-83A1-F6EECF244321}">
                <p14:modId xmlns:p14="http://schemas.microsoft.com/office/powerpoint/2010/main" val="302570927"/>
              </p:ext>
            </p:extLst>
          </p:nvPr>
        </p:nvGraphicFramePr>
        <p:xfrm>
          <a:off x="230910" y="212435"/>
          <a:ext cx="11637818" cy="6192060"/>
        </p:xfrm>
        <a:graphic>
          <a:graphicData uri="http://schemas.openxmlformats.org/drawingml/2006/table">
            <a:tbl>
              <a:tblPr/>
              <a:tblGrid>
                <a:gridCol w="636551">
                  <a:extLst>
                    <a:ext uri="{9D8B030D-6E8A-4147-A177-3AD203B41FA5}">
                      <a16:colId xmlns:a16="http://schemas.microsoft.com/office/drawing/2014/main" val="3958006044"/>
                    </a:ext>
                  </a:extLst>
                </a:gridCol>
                <a:gridCol w="1051694">
                  <a:extLst>
                    <a:ext uri="{9D8B030D-6E8A-4147-A177-3AD203B41FA5}">
                      <a16:colId xmlns:a16="http://schemas.microsoft.com/office/drawing/2014/main" val="98087265"/>
                    </a:ext>
                  </a:extLst>
                </a:gridCol>
                <a:gridCol w="138381">
                  <a:extLst>
                    <a:ext uri="{9D8B030D-6E8A-4147-A177-3AD203B41FA5}">
                      <a16:colId xmlns:a16="http://schemas.microsoft.com/office/drawing/2014/main" val="3229720959"/>
                    </a:ext>
                  </a:extLst>
                </a:gridCol>
                <a:gridCol w="3035150">
                  <a:extLst>
                    <a:ext uri="{9D8B030D-6E8A-4147-A177-3AD203B41FA5}">
                      <a16:colId xmlns:a16="http://schemas.microsoft.com/office/drawing/2014/main" val="1740450452"/>
                    </a:ext>
                  </a:extLst>
                </a:gridCol>
                <a:gridCol w="599649">
                  <a:extLst>
                    <a:ext uri="{9D8B030D-6E8A-4147-A177-3AD203B41FA5}">
                      <a16:colId xmlns:a16="http://schemas.microsoft.com/office/drawing/2014/main" val="3881095484"/>
                    </a:ext>
                  </a:extLst>
                </a:gridCol>
                <a:gridCol w="581200">
                  <a:extLst>
                    <a:ext uri="{9D8B030D-6E8A-4147-A177-3AD203B41FA5}">
                      <a16:colId xmlns:a16="http://schemas.microsoft.com/office/drawing/2014/main" val="1122250736"/>
                    </a:ext>
                  </a:extLst>
                </a:gridCol>
                <a:gridCol w="428980">
                  <a:extLst>
                    <a:ext uri="{9D8B030D-6E8A-4147-A177-3AD203B41FA5}">
                      <a16:colId xmlns:a16="http://schemas.microsoft.com/office/drawing/2014/main" val="2720335562"/>
                    </a:ext>
                  </a:extLst>
                </a:gridCol>
                <a:gridCol w="3035150">
                  <a:extLst>
                    <a:ext uri="{9D8B030D-6E8A-4147-A177-3AD203B41FA5}">
                      <a16:colId xmlns:a16="http://schemas.microsoft.com/office/drawing/2014/main" val="2249489309"/>
                    </a:ext>
                  </a:extLst>
                </a:gridCol>
                <a:gridCol w="1079369">
                  <a:extLst>
                    <a:ext uri="{9D8B030D-6E8A-4147-A177-3AD203B41FA5}">
                      <a16:colId xmlns:a16="http://schemas.microsoft.com/office/drawing/2014/main" val="1216333097"/>
                    </a:ext>
                  </a:extLst>
                </a:gridCol>
                <a:gridCol w="1051694">
                  <a:extLst>
                    <a:ext uri="{9D8B030D-6E8A-4147-A177-3AD203B41FA5}">
                      <a16:colId xmlns:a16="http://schemas.microsoft.com/office/drawing/2014/main" val="3063112954"/>
                    </a:ext>
                  </a:extLst>
                </a:gridCol>
              </a:tblGrid>
              <a:tr h="265883">
                <a:tc>
                  <a:txBody>
                    <a:bodyPr/>
                    <a:lstStyle/>
                    <a:p>
                      <a:pPr algn="l" fontAlgn="b"/>
                      <a:endParaRPr lang="en-US" sz="7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l" fontAlgn="b"/>
                      <a:endParaRPr lang="en-US" sz="1100" b="0" i="0" u="none" strike="noStrike" dirty="0">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gridSpan="3">
                  <a:txBody>
                    <a:bodyPr/>
                    <a:lstStyle/>
                    <a:p>
                      <a:pPr algn="ctr" fontAlgn="b"/>
                      <a:r>
                        <a:rPr lang="en-US" sz="1100" b="0" i="0" u="none" strike="noStrike">
                          <a:solidFill>
                            <a:srgbClr val="000000"/>
                          </a:solidFill>
                          <a:effectLst/>
                          <a:latin typeface="Bierstadt" panose="020B0004020202020204" pitchFamily="34" charset="0"/>
                        </a:rPr>
                        <a:t>IGFOA ACTION PLAN</a:t>
                      </a:r>
                    </a:p>
                  </a:txBody>
                  <a:tcPr marL="4182" marR="4182" marT="4182"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extLst>
                  <a:ext uri="{0D108BD9-81ED-4DB2-BD59-A6C34878D82A}">
                    <a16:rowId xmlns:a16="http://schemas.microsoft.com/office/drawing/2014/main" val="1138213538"/>
                  </a:ext>
                </a:extLst>
              </a:tr>
              <a:tr h="322900">
                <a:tc>
                  <a:txBody>
                    <a:bodyPr/>
                    <a:lstStyle/>
                    <a:p>
                      <a:pPr algn="l" fontAlgn="b"/>
                      <a:r>
                        <a:rPr lang="en-US" sz="700" b="0" i="0" u="none" strike="noStrike">
                          <a:solidFill>
                            <a:srgbClr val="000000"/>
                          </a:solidFill>
                          <a:effectLst/>
                          <a:highlight>
                            <a:srgbClr val="FFFF00"/>
                          </a:highlight>
                          <a:latin typeface="Bierstadt" panose="020B0004020202020204" pitchFamily="34" charset="0"/>
                        </a:rPr>
                        <a:t>Jurisdiction:  </a:t>
                      </a:r>
                    </a:p>
                  </a:txBody>
                  <a:tcPr marL="4182" marR="4182" marT="4182" marB="0" anchor="b">
                    <a:lnL>
                      <a:noFill/>
                    </a:lnL>
                    <a:lnR>
                      <a:noFill/>
                    </a:lnR>
                    <a:lnT>
                      <a:noFill/>
                    </a:lnT>
                    <a:lnB>
                      <a:noFill/>
                    </a:lnB>
                    <a:solidFill>
                      <a:schemeClr val="bg1"/>
                    </a:solidFill>
                  </a:tcPr>
                </a:tc>
                <a:tc gridSpan="3">
                  <a:txBody>
                    <a:bodyPr/>
                    <a:lstStyle/>
                    <a:p>
                      <a:pPr algn="l" fontAlgn="b"/>
                      <a:r>
                        <a:rPr lang="en-US" sz="1100" b="0" i="0" u="sng" strike="noStrike" dirty="0">
                          <a:solidFill>
                            <a:srgbClr val="000000"/>
                          </a:solidFill>
                          <a:effectLst/>
                          <a:highlight>
                            <a:srgbClr val="FFFF00"/>
                          </a:highlight>
                          <a:latin typeface="Bierstadt" panose="020B0004020202020204" pitchFamily="34" charset="0"/>
                        </a:rPr>
                        <a:t>FSM National Government</a:t>
                      </a:r>
                    </a:p>
                  </a:txBody>
                  <a:tcPr marL="4182" marR="4182" marT="4182"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gridSpan="3">
                  <a:txBody>
                    <a:bodyPr/>
                    <a:lstStyle/>
                    <a:p>
                      <a:pPr algn="ctr" fontAlgn="b"/>
                      <a:r>
                        <a:rPr lang="en-US" sz="1100" b="1" i="0" u="none" strike="noStrike">
                          <a:solidFill>
                            <a:srgbClr val="000000"/>
                          </a:solidFill>
                          <a:effectLst/>
                          <a:latin typeface="Bierstadt" panose="020B0004020202020204" pitchFamily="34" charset="0"/>
                        </a:rPr>
                        <a:t>February 2023 (Honolulu) - May 2023 (Portland, OR)</a:t>
                      </a:r>
                    </a:p>
                  </a:txBody>
                  <a:tcPr marL="4182" marR="4182" marT="4182"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Page 1 of 1</a:t>
                      </a:r>
                    </a:p>
                  </a:txBody>
                  <a:tcPr marL="4182" marR="4182" marT="4182" marB="0" anchor="b">
                    <a:lnL>
                      <a:noFill/>
                    </a:lnL>
                    <a:lnR>
                      <a:noFill/>
                    </a:lnR>
                    <a:lnT>
                      <a:noFill/>
                    </a:lnT>
                    <a:lnB>
                      <a:noFill/>
                    </a:lnB>
                    <a:solidFill>
                      <a:schemeClr val="bg1"/>
                    </a:solidFill>
                  </a:tcPr>
                </a:tc>
                <a:extLst>
                  <a:ext uri="{0D108BD9-81ED-4DB2-BD59-A6C34878D82A}">
                    <a16:rowId xmlns:a16="http://schemas.microsoft.com/office/drawing/2014/main" val="3480838777"/>
                  </a:ext>
                </a:extLst>
              </a:tr>
              <a:tr h="265883">
                <a:tc>
                  <a:txBody>
                    <a:bodyPr/>
                    <a:lstStyle/>
                    <a:p>
                      <a:pPr algn="l" fontAlgn="b"/>
                      <a:r>
                        <a:rPr lang="en-US" sz="700" b="0" i="0" u="none" strike="noStrike">
                          <a:solidFill>
                            <a:srgbClr val="000000"/>
                          </a:solidFill>
                          <a:effectLst/>
                          <a:latin typeface="Bierstadt" panose="020B0004020202020204" pitchFamily="34" charset="0"/>
                        </a:rPr>
                        <a:t>POC:</a:t>
                      </a:r>
                    </a:p>
                  </a:txBody>
                  <a:tcPr marL="4182" marR="4182" marT="4182" marB="0" anchor="b">
                    <a:lnL>
                      <a:noFill/>
                    </a:lnL>
                    <a:lnR>
                      <a:noFill/>
                    </a:lnR>
                    <a:lnT>
                      <a:noFill/>
                    </a:lnT>
                    <a:lnB>
                      <a:noFill/>
                    </a:lnB>
                    <a:solidFill>
                      <a:schemeClr val="bg1"/>
                    </a:solidFill>
                  </a:tcPr>
                </a:tc>
                <a:tc gridSpan="3">
                  <a:txBody>
                    <a:bodyPr/>
                    <a:lstStyle/>
                    <a:p>
                      <a:pPr algn="l" fontAlgn="b"/>
                      <a:r>
                        <a:rPr lang="en-US" sz="1100" b="0" i="0" u="none" strike="noStrike" dirty="0">
                          <a:solidFill>
                            <a:srgbClr val="000000"/>
                          </a:solidFill>
                          <a:effectLst/>
                          <a:latin typeface="Bierstadt" panose="020B0004020202020204" pitchFamily="34" charset="0"/>
                        </a:rPr>
                        <a:t>Eugene Amor Secretary of Finance </a:t>
                      </a:r>
                    </a:p>
                  </a:txBody>
                  <a:tcPr marL="4182" marR="4182" marT="4182"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ctr" fontAlgn="b"/>
                      <a:endParaRPr lang="en-US" sz="1100" b="1"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ctr" fontAlgn="b"/>
                      <a:endParaRPr lang="en-US" sz="1100" b="1"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ctr" fontAlgn="b"/>
                      <a:endParaRPr lang="en-US" sz="1100" b="1"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r"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extLst>
                  <a:ext uri="{0D108BD9-81ED-4DB2-BD59-A6C34878D82A}">
                    <a16:rowId xmlns:a16="http://schemas.microsoft.com/office/drawing/2014/main" val="3008287900"/>
                  </a:ext>
                </a:extLst>
              </a:tr>
              <a:tr h="322900">
                <a:tc>
                  <a:txBody>
                    <a:bodyPr/>
                    <a:lstStyle/>
                    <a:p>
                      <a:pPr algn="l" fontAlgn="b"/>
                      <a:r>
                        <a:rPr lang="en-US" sz="700" b="0" i="0" u="none" strike="noStrike">
                          <a:solidFill>
                            <a:srgbClr val="000000"/>
                          </a:solidFill>
                          <a:effectLst/>
                          <a:latin typeface="Bierstadt" panose="020B0004020202020204" pitchFamily="34" charset="0"/>
                        </a:rPr>
                        <a:t>POC:</a:t>
                      </a:r>
                    </a:p>
                  </a:txBody>
                  <a:tcPr marL="4182" marR="4182" marT="4182" marB="0" anchor="b">
                    <a:lnL>
                      <a:noFill/>
                    </a:lnL>
                    <a:lnR>
                      <a:noFill/>
                    </a:lnR>
                    <a:lnT>
                      <a:noFill/>
                    </a:lnT>
                    <a:lnB>
                      <a:noFill/>
                    </a:lnB>
                    <a:solidFill>
                      <a:schemeClr val="bg1"/>
                    </a:solidFill>
                  </a:tcPr>
                </a:tc>
                <a:tc gridSpan="4">
                  <a:txBody>
                    <a:bodyPr/>
                    <a:lstStyle/>
                    <a:p>
                      <a:pPr algn="l" fontAlgn="b"/>
                      <a:r>
                        <a:rPr lang="en-US" sz="1100" b="0" i="0" u="none" strike="noStrike" dirty="0" err="1">
                          <a:solidFill>
                            <a:srgbClr val="000000"/>
                          </a:solidFill>
                          <a:effectLst/>
                          <a:latin typeface="Bierstadt" panose="020B0004020202020204" pitchFamily="34" charset="0"/>
                        </a:rPr>
                        <a:t>Akiama</a:t>
                      </a:r>
                      <a:r>
                        <a:rPr lang="en-US" sz="1100" b="0" i="0" u="none" strike="noStrike" dirty="0">
                          <a:solidFill>
                            <a:srgbClr val="000000"/>
                          </a:solidFill>
                          <a:effectLst/>
                          <a:latin typeface="Bierstadt" panose="020B0004020202020204" pitchFamily="34" charset="0"/>
                        </a:rPr>
                        <a:t> George Assistant Secretary of Finance </a:t>
                      </a:r>
                    </a:p>
                  </a:txBody>
                  <a:tcPr marL="4182" marR="4182" marT="4182"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r" fontAlgn="b"/>
                      <a:r>
                        <a:rPr lang="en-US" sz="1100" b="0" i="0" u="none" strike="noStrike">
                          <a:solidFill>
                            <a:srgbClr val="000000"/>
                          </a:solidFill>
                          <a:effectLst/>
                          <a:latin typeface="Bierstadt" panose="020B0004020202020204" pitchFamily="34" charset="0"/>
                        </a:rPr>
                        <a:t>Draft Date:    02/2023</a:t>
                      </a:r>
                    </a:p>
                  </a:txBody>
                  <a:tcPr marL="4182" marR="4182" marT="4182" marB="0" anchor="b">
                    <a:lnL>
                      <a:noFill/>
                    </a:lnL>
                    <a:lnR>
                      <a:noFill/>
                    </a:lnR>
                    <a:lnT>
                      <a:noFill/>
                    </a:lnT>
                    <a:lnB>
                      <a:noFill/>
                    </a:lnB>
                    <a:solidFill>
                      <a:schemeClr val="bg1"/>
                    </a:solidFill>
                  </a:tcPr>
                </a:tc>
                <a:extLst>
                  <a:ext uri="{0D108BD9-81ED-4DB2-BD59-A6C34878D82A}">
                    <a16:rowId xmlns:a16="http://schemas.microsoft.com/office/drawing/2014/main" val="61114750"/>
                  </a:ext>
                </a:extLst>
              </a:tr>
              <a:tr h="164451">
                <a:tc>
                  <a:txBody>
                    <a:bodyPr/>
                    <a:lstStyle/>
                    <a:p>
                      <a:pPr algn="l" fontAlgn="b"/>
                      <a:endParaRPr lang="en-US" sz="7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Bierstadt" panose="020B0004020202020204" pitchFamily="34" charset="0"/>
                      </a:endParaRPr>
                    </a:p>
                  </a:txBody>
                  <a:tcPr marL="4182" marR="4182" marT="4182"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68103952"/>
                  </a:ext>
                </a:extLst>
              </a:tr>
              <a:tr h="405569">
                <a:tc gridSpan="3">
                  <a:txBody>
                    <a:bodyPr/>
                    <a:lstStyle/>
                    <a:p>
                      <a:pPr algn="r" fontAlgn="b"/>
                      <a:r>
                        <a:rPr lang="en-US" sz="1100" b="0" i="0" u="none" strike="noStrike" dirty="0">
                          <a:solidFill>
                            <a:srgbClr val="000000"/>
                          </a:solidFill>
                          <a:effectLst/>
                          <a:latin typeface="Bierstadt" panose="020B0004020202020204" pitchFamily="34" charset="0"/>
                        </a:rPr>
                        <a:t>FOCUS AREA for improvement:</a:t>
                      </a:r>
                      <a:br>
                        <a:rPr lang="en-US" sz="1100" b="0" i="0" u="none" strike="noStrike" dirty="0">
                          <a:solidFill>
                            <a:srgbClr val="000000"/>
                          </a:solidFill>
                          <a:effectLst/>
                          <a:latin typeface="Bierstadt" panose="020B0004020202020204" pitchFamily="34" charset="0"/>
                        </a:rPr>
                      </a:br>
                      <a:r>
                        <a:rPr lang="en-US" sz="1100" b="0" i="0" u="none" strike="noStrike" dirty="0">
                          <a:solidFill>
                            <a:srgbClr val="000000"/>
                          </a:solidFill>
                          <a:effectLst/>
                          <a:latin typeface="Bierstadt" panose="020B0004020202020204" pitchFamily="34" charset="0"/>
                        </a:rPr>
                        <a:t># ___ of ___</a:t>
                      </a:r>
                    </a:p>
                  </a:txBody>
                  <a:tcPr marL="4182" marR="4182" marT="41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100" b="0" i="0" u="none" strike="noStrike" dirty="0">
                          <a:solidFill>
                            <a:srgbClr val="000000"/>
                          </a:solidFill>
                          <a:effectLst/>
                          <a:latin typeface="Bierstadt" panose="020B00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a:solidFill>
                            <a:srgbClr val="000000"/>
                          </a:solidFill>
                          <a:effectLst/>
                          <a:latin typeface="Bierstadt" panose="020B0004020202020204" pitchFamily="34" charset="0"/>
                        </a:rPr>
                        <a:t>Responsible</a:t>
                      </a:r>
                      <a:br>
                        <a:rPr lang="en-US" sz="1100" b="0" i="0" u="none" strike="noStrike">
                          <a:solidFill>
                            <a:srgbClr val="000000"/>
                          </a:solidFill>
                          <a:effectLst/>
                          <a:latin typeface="Bierstadt" panose="020B0004020202020204" pitchFamily="34" charset="0"/>
                        </a:rPr>
                      </a:br>
                      <a:r>
                        <a:rPr lang="en-US" sz="1100" b="0" i="0" u="none" strike="noStrike">
                          <a:solidFill>
                            <a:srgbClr val="000000"/>
                          </a:solidFill>
                          <a:effectLst/>
                          <a:latin typeface="Bierstadt" panose="020B0004020202020204" pitchFamily="34" charset="0"/>
                        </a:rPr>
                        <a:t>Parties</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Financial &amp;</a:t>
                      </a:r>
                      <a:br>
                        <a:rPr lang="en-US" sz="1100" b="0" i="0" u="none" strike="noStrike">
                          <a:solidFill>
                            <a:srgbClr val="000000"/>
                          </a:solidFill>
                          <a:effectLst/>
                          <a:latin typeface="Bierstadt" panose="020B0004020202020204" pitchFamily="34" charset="0"/>
                        </a:rPr>
                      </a:br>
                      <a:r>
                        <a:rPr lang="en-US" sz="1100" b="0" i="0" u="none" strike="noStrike">
                          <a:solidFill>
                            <a:srgbClr val="000000"/>
                          </a:solidFill>
                          <a:effectLst/>
                          <a:latin typeface="Bierstadt" panose="020B0004020202020204" pitchFamily="34" charset="0"/>
                        </a:rPr>
                        <a:t>Technical</a:t>
                      </a:r>
                      <a:br>
                        <a:rPr lang="en-US" sz="1100" b="0" i="0" u="none" strike="noStrike">
                          <a:solidFill>
                            <a:srgbClr val="000000"/>
                          </a:solidFill>
                          <a:effectLst/>
                          <a:latin typeface="Bierstadt" panose="020B0004020202020204" pitchFamily="34" charset="0"/>
                        </a:rPr>
                      </a:br>
                      <a:r>
                        <a:rPr lang="en-US" sz="1100" b="0" i="0" u="none" strike="noStrike">
                          <a:solidFill>
                            <a:srgbClr val="000000"/>
                          </a:solidFill>
                          <a:effectLst/>
                          <a:latin typeface="Bierstadt" panose="020B0004020202020204" pitchFamily="34" charset="0"/>
                        </a:rPr>
                        <a:t>Support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Timeframe</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93068993"/>
                  </a:ext>
                </a:extLst>
              </a:tr>
              <a:tr h="234073">
                <a:tc rowSpan="4" gridSpan="2">
                  <a:txBody>
                    <a:bodyPr/>
                    <a:lstStyle/>
                    <a:p>
                      <a:pPr algn="ctr" fontAlgn="ctr"/>
                      <a:r>
                        <a:rPr lang="en-US" sz="1100" b="0" i="0" u="none" strike="noStrike">
                          <a:solidFill>
                            <a:srgbClr val="000000"/>
                          </a:solidFill>
                          <a:effectLst/>
                          <a:latin typeface="Bierstadt" panose="020B0004020202020204" pitchFamily="34" charset="0"/>
                        </a:rPr>
                        <a:t>Key Tasks:</a:t>
                      </a:r>
                    </a:p>
                  </a:txBody>
                  <a:tcPr marL="4182" marR="4182" marT="418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h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&gt;</a:t>
                      </a:r>
                    </a:p>
                  </a:txBody>
                  <a:tcPr marL="4182" marR="4182" marT="41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gridSpan="4">
                  <a:txBody>
                    <a:bodyPr/>
                    <a:lstStyle/>
                    <a:p>
                      <a:pPr algn="l" fontAlgn="b"/>
                      <a:r>
                        <a:rPr lang="en-US" sz="1100" b="0" i="0" u="none" strike="noStrike" dirty="0">
                          <a:solidFill>
                            <a:srgbClr val="000000"/>
                          </a:solidFill>
                          <a:effectLst/>
                          <a:latin typeface="Bierstadt" panose="020B0004020202020204" pitchFamily="34" charset="0"/>
                        </a:rPr>
                        <a:t>Complete Bank  Reconciliation</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Deputy Chief of Assistant Secretary</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Local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Monthly</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0890036"/>
                  </a:ext>
                </a:extLst>
              </a:tr>
              <a:tr h="204064">
                <a:tc gridSpan="2" vMerge="1">
                  <a:txBody>
                    <a:bodyPr/>
                    <a:lstStyle/>
                    <a:p>
                      <a:endParaRPr lang="en-US"/>
                    </a:p>
                  </a:txBody>
                  <a:tcPr/>
                </a:tc>
                <a:tc hMerge="1" v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&gt;</a:t>
                      </a:r>
                    </a:p>
                  </a:txBody>
                  <a:tcPr marL="4182" marR="4182" marT="4182"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gridSpan="4">
                  <a:txBody>
                    <a:bodyPr/>
                    <a:lstStyle/>
                    <a:p>
                      <a:pPr algn="l" fontAlgn="b"/>
                      <a:r>
                        <a:rPr lang="en-US" sz="1100" b="0" i="0" u="none" strike="noStrike" dirty="0">
                          <a:solidFill>
                            <a:srgbClr val="000000"/>
                          </a:solidFill>
                          <a:effectLst/>
                          <a:latin typeface="Bierstadt" panose="020B0004020202020204" pitchFamily="34" charset="0"/>
                        </a:rPr>
                        <a:t>Reduce outdated/inactive encumbrance by 10%</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Manager Federal Certification</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Local Fund</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May-23</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4033339"/>
                  </a:ext>
                </a:extLst>
              </a:tr>
              <a:tr h="360112">
                <a:tc gridSpan="2" vMerge="1">
                  <a:txBody>
                    <a:bodyPr/>
                    <a:lstStyle/>
                    <a:p>
                      <a:endParaRPr lang="en-US"/>
                    </a:p>
                  </a:txBody>
                  <a:tcPr/>
                </a:tc>
                <a:tc hMerge="1" v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&gt;</a:t>
                      </a:r>
                    </a:p>
                  </a:txBody>
                  <a:tcPr marL="4182" marR="4182" marT="4182"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gridSpan="4">
                  <a:txBody>
                    <a:bodyPr/>
                    <a:lstStyle/>
                    <a:p>
                      <a:pPr algn="l" fontAlgn="t"/>
                      <a:r>
                        <a:rPr lang="en-US" sz="1100" b="0" i="0" u="none" strike="noStrike">
                          <a:solidFill>
                            <a:srgbClr val="000000"/>
                          </a:solidFill>
                          <a:effectLst/>
                          <a:latin typeface="Bierstadt" panose="020B0004020202020204" pitchFamily="34" charset="0"/>
                        </a:rPr>
                        <a:t>Revive question cost resolution committee and address audit question costs</a:t>
                      </a:r>
                    </a:p>
                  </a:txBody>
                  <a:tcPr marL="4182" marR="4182" marT="41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Bierstadt" panose="020B0004020202020204" pitchFamily="34" charset="0"/>
                        </a:rPr>
                        <a:t>National &amp; State Finance</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Local Fund</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Mar-23</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2608027"/>
                  </a:ext>
                </a:extLst>
              </a:tr>
              <a:tr h="186058">
                <a:tc gridSpan="2" vMerge="1">
                  <a:txBody>
                    <a:bodyPr/>
                    <a:lstStyle/>
                    <a:p>
                      <a:endParaRPr lang="en-US"/>
                    </a:p>
                  </a:txBody>
                  <a:tcPr/>
                </a:tc>
                <a:tc hMerge="1" v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&gt;</a:t>
                      </a:r>
                    </a:p>
                  </a:txBody>
                  <a:tcPr marL="4182" marR="4182" marT="418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gridSpan="4">
                  <a:txBody>
                    <a:bodyPr/>
                    <a:lstStyle/>
                    <a:p>
                      <a:pPr algn="l" fontAlgn="b"/>
                      <a:r>
                        <a:rPr lang="en-US" sz="1100" b="0" i="0" u="none" strike="noStrike">
                          <a:solidFill>
                            <a:srgbClr val="000000"/>
                          </a:solidFill>
                          <a:effectLst/>
                          <a:latin typeface="Bierstadt" panose="020B0004020202020204" pitchFamily="34" charset="0"/>
                        </a:rPr>
                        <a:t>Work on implementation of GASB 87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Bierstadt" panose="020B0004020202020204" pitchFamily="34" charset="0"/>
                        </a:rPr>
                        <a:t>Accounts Payable Manager</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Local Fund</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Sept. 2023</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2248643"/>
                  </a:ext>
                </a:extLst>
              </a:tr>
              <a:tr h="124602">
                <a:tc>
                  <a:txBody>
                    <a:bodyPr/>
                    <a:lstStyle/>
                    <a:p>
                      <a:pPr algn="l" fontAlgn="b"/>
                      <a:endParaRPr lang="en-US" sz="700" b="0" i="0" u="none" strike="noStrike">
                        <a:solidFill>
                          <a:srgbClr val="000000"/>
                        </a:solidFill>
                        <a:effectLst/>
                        <a:latin typeface="Bierstadt" panose="020B0004020202020204" pitchFamily="34" charset="0"/>
                      </a:endParaRP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Bierstadt" panose="020B0004020202020204" pitchFamily="34" charset="0"/>
                      </a:endParaRP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56498584"/>
                  </a:ext>
                </a:extLst>
              </a:tr>
              <a:tr h="0">
                <a:tc gridSpan="3">
                  <a:txBody>
                    <a:bodyPr/>
                    <a:lstStyle/>
                    <a:p>
                      <a:pPr algn="r" fontAlgn="b"/>
                      <a:r>
                        <a:rPr lang="en-US" sz="1100" b="0" i="0" u="none" strike="noStrike" dirty="0">
                          <a:solidFill>
                            <a:srgbClr val="000000"/>
                          </a:solidFill>
                          <a:effectLst/>
                          <a:latin typeface="Bierstadt" panose="020B0004020202020204" pitchFamily="34" charset="0"/>
                        </a:rPr>
                        <a:t>FOCUS AREA for improvement:</a:t>
                      </a:r>
                      <a:br>
                        <a:rPr lang="en-US" sz="1100" b="0" i="0" u="none" strike="noStrike" dirty="0">
                          <a:solidFill>
                            <a:srgbClr val="000000"/>
                          </a:solidFill>
                          <a:effectLst/>
                          <a:latin typeface="Bierstadt" panose="020B0004020202020204" pitchFamily="34" charset="0"/>
                        </a:rPr>
                      </a:br>
                      <a:r>
                        <a:rPr lang="en-US" sz="1100" b="0" i="0" u="none" strike="noStrike" dirty="0">
                          <a:solidFill>
                            <a:srgbClr val="000000"/>
                          </a:solidFill>
                          <a:effectLst/>
                          <a:latin typeface="Bierstadt" panose="020B0004020202020204" pitchFamily="34" charset="0"/>
                        </a:rPr>
                        <a:t># ___ of ___</a:t>
                      </a:r>
                    </a:p>
                  </a:txBody>
                  <a:tcPr marL="4182" marR="4182" marT="41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100" b="0" i="0" u="none" strike="noStrike" dirty="0">
                          <a:solidFill>
                            <a:srgbClr val="000000"/>
                          </a:solidFill>
                          <a:effectLst/>
                          <a:latin typeface="Bierstadt" panose="020B00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rgbClr val="000000"/>
                          </a:solidFill>
                          <a:effectLst/>
                          <a:latin typeface="Bierstadt" panose="020B0004020202020204" pitchFamily="34" charset="0"/>
                        </a:rPr>
                        <a:t>Responsible</a:t>
                      </a:r>
                      <a:br>
                        <a:rPr lang="en-US" sz="1100" b="0" i="0" u="none" strike="noStrike" dirty="0">
                          <a:solidFill>
                            <a:srgbClr val="000000"/>
                          </a:solidFill>
                          <a:effectLst/>
                          <a:latin typeface="Bierstadt" panose="020B0004020202020204" pitchFamily="34" charset="0"/>
                        </a:rPr>
                      </a:br>
                      <a:r>
                        <a:rPr lang="en-US" sz="1100" b="0" i="0" u="none" strike="noStrike" dirty="0">
                          <a:solidFill>
                            <a:srgbClr val="000000"/>
                          </a:solidFill>
                          <a:effectLst/>
                          <a:latin typeface="Bierstadt" panose="020B0004020202020204" pitchFamily="34" charset="0"/>
                        </a:rPr>
                        <a:t>Parties</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Financial &amp;</a:t>
                      </a:r>
                      <a:br>
                        <a:rPr lang="en-US" sz="1100" b="0" i="0" u="none" strike="noStrike">
                          <a:solidFill>
                            <a:srgbClr val="000000"/>
                          </a:solidFill>
                          <a:effectLst/>
                          <a:latin typeface="Bierstadt" panose="020B0004020202020204" pitchFamily="34" charset="0"/>
                        </a:rPr>
                      </a:br>
                      <a:r>
                        <a:rPr lang="en-US" sz="1100" b="0" i="0" u="none" strike="noStrike">
                          <a:solidFill>
                            <a:srgbClr val="000000"/>
                          </a:solidFill>
                          <a:effectLst/>
                          <a:latin typeface="Bierstadt" panose="020B0004020202020204" pitchFamily="34" charset="0"/>
                        </a:rPr>
                        <a:t>Technical</a:t>
                      </a:r>
                      <a:br>
                        <a:rPr lang="en-US" sz="1100" b="0" i="0" u="none" strike="noStrike">
                          <a:solidFill>
                            <a:srgbClr val="000000"/>
                          </a:solidFill>
                          <a:effectLst/>
                          <a:latin typeface="Bierstadt" panose="020B0004020202020204" pitchFamily="34" charset="0"/>
                        </a:rPr>
                      </a:br>
                      <a:r>
                        <a:rPr lang="en-US" sz="1100" b="0" i="0" u="none" strike="noStrike">
                          <a:solidFill>
                            <a:srgbClr val="000000"/>
                          </a:solidFill>
                          <a:effectLst/>
                          <a:latin typeface="Bierstadt" panose="020B0004020202020204" pitchFamily="34" charset="0"/>
                        </a:rPr>
                        <a:t>Support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Timeframe</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2063995"/>
                  </a:ext>
                </a:extLst>
              </a:tr>
              <a:tr h="360112">
                <a:tc rowSpan="4" gridSpan="2">
                  <a:txBody>
                    <a:bodyPr/>
                    <a:lstStyle/>
                    <a:p>
                      <a:pPr algn="ctr" fontAlgn="ctr"/>
                      <a:r>
                        <a:rPr lang="en-US" sz="1100" b="0" i="0" u="none" strike="noStrike">
                          <a:solidFill>
                            <a:srgbClr val="000000"/>
                          </a:solidFill>
                          <a:effectLst/>
                          <a:latin typeface="Bierstadt" panose="020B0004020202020204" pitchFamily="34" charset="0"/>
                        </a:rPr>
                        <a:t>Key Tasks:</a:t>
                      </a:r>
                    </a:p>
                  </a:txBody>
                  <a:tcPr marL="4182" marR="4182" marT="418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h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&gt;</a:t>
                      </a:r>
                    </a:p>
                  </a:txBody>
                  <a:tcPr marL="4182" marR="4182" marT="41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gridSpan="4">
                  <a:txBody>
                    <a:bodyPr/>
                    <a:lstStyle/>
                    <a:p>
                      <a:pPr algn="l" fontAlgn="b"/>
                      <a:r>
                        <a:rPr lang="en-US" sz="1100" b="0" i="0" u="none" strike="noStrike">
                          <a:solidFill>
                            <a:srgbClr val="000000"/>
                          </a:solidFill>
                          <a:effectLst/>
                          <a:latin typeface="Bierstadt" panose="020B0004020202020204" pitchFamily="34" charset="0"/>
                        </a:rPr>
                        <a:t>Send four staff (CTA) to Palau for Peer Learning</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Bierstadt" panose="020B0004020202020204" pitchFamily="34" charset="0"/>
                        </a:rPr>
                        <a:t>Assistant Secretary of CTA</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Local Fund</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April 2023</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02035316"/>
                  </a:ext>
                </a:extLst>
              </a:tr>
              <a:tr h="481351">
                <a:tc gridSpan="2" vMerge="1">
                  <a:txBody>
                    <a:bodyPr/>
                    <a:lstStyle/>
                    <a:p>
                      <a:endParaRPr lang="en-US"/>
                    </a:p>
                  </a:txBody>
                  <a:tcPr/>
                </a:tc>
                <a:tc hMerge="1" v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&gt;</a:t>
                      </a:r>
                    </a:p>
                  </a:txBody>
                  <a:tcPr marL="4182" marR="4182" marT="4182"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gridSpan="3">
                  <a:txBody>
                    <a:bodyPr/>
                    <a:lstStyle/>
                    <a:p>
                      <a:pPr algn="l" fontAlgn="b"/>
                      <a:r>
                        <a:rPr lang="en-US" sz="1100" b="0" i="0" u="none" strike="noStrike">
                          <a:solidFill>
                            <a:srgbClr val="000000"/>
                          </a:solidFill>
                          <a:effectLst/>
                          <a:latin typeface="Bierstadt" panose="020B0004020202020204" pitchFamily="34" charset="0"/>
                        </a:rPr>
                        <a:t>Finalize and issue RFP for FMIS</a:t>
                      </a:r>
                    </a:p>
                  </a:txBody>
                  <a:tcPr marL="4182" marR="4182" marT="41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Project Manager</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Bierstadt" panose="020B0004020202020204" pitchFamily="34" charset="0"/>
                        </a:rPr>
                        <a:t>World Bank/Graduate School USA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May-23</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452671"/>
                  </a:ext>
                </a:extLst>
              </a:tr>
              <a:tr h="180057">
                <a:tc gridSpan="2" vMerge="1">
                  <a:txBody>
                    <a:bodyPr/>
                    <a:lstStyle/>
                    <a:p>
                      <a:endParaRPr lang="en-US"/>
                    </a:p>
                  </a:txBody>
                  <a:tcPr/>
                </a:tc>
                <a:tc hMerge="1" v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&gt;</a:t>
                      </a:r>
                    </a:p>
                  </a:txBody>
                  <a:tcPr marL="4182" marR="4182" marT="4182"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gridSpan="3">
                  <a:txBody>
                    <a:bodyPr/>
                    <a:lstStyle/>
                    <a:p>
                      <a:pPr algn="l" fontAlgn="b"/>
                      <a:r>
                        <a:rPr lang="en-US" sz="1100" b="0" i="0" u="none" strike="noStrike">
                          <a:solidFill>
                            <a:srgbClr val="000000"/>
                          </a:solidFill>
                          <a:effectLst/>
                          <a:latin typeface="Bierstadt" panose="020B0004020202020204" pitchFamily="34" charset="0"/>
                        </a:rPr>
                        <a:t>Conduct employee engagement survey</a:t>
                      </a:r>
                    </a:p>
                  </a:txBody>
                  <a:tcPr marL="4182" marR="4182" marT="41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Treasury/Budget Advisor</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Local Fund</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May-23</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78775245"/>
                  </a:ext>
                </a:extLst>
              </a:tr>
              <a:tr h="360112">
                <a:tc gridSpan="2" vMerge="1">
                  <a:txBody>
                    <a:bodyPr/>
                    <a:lstStyle/>
                    <a:p>
                      <a:endParaRPr lang="en-US"/>
                    </a:p>
                  </a:txBody>
                  <a:tcPr/>
                </a:tc>
                <a:tc hMerge="1" v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&gt;</a:t>
                      </a:r>
                    </a:p>
                  </a:txBody>
                  <a:tcPr marL="4182" marR="4182" marT="418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gridSpan="4">
                  <a:txBody>
                    <a:bodyPr/>
                    <a:lstStyle/>
                    <a:p>
                      <a:pPr algn="l" fontAlgn="t"/>
                      <a:r>
                        <a:rPr lang="en-US" sz="1100" b="0" i="0" u="none" strike="noStrike">
                          <a:solidFill>
                            <a:srgbClr val="000000"/>
                          </a:solidFill>
                          <a:effectLst/>
                          <a:latin typeface="Bierstadt" panose="020B0004020202020204" pitchFamily="34" charset="0"/>
                        </a:rPr>
                        <a:t>Update Federal Grant draw down procedure and conduct training with relevant staff</a:t>
                      </a:r>
                    </a:p>
                  </a:txBody>
                  <a:tcPr marL="4182" marR="4182" marT="41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Grants and Finance Analyst</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Bierstadt" panose="020B0004020202020204" pitchFamily="34" charset="0"/>
                        </a:rPr>
                        <a:t>Local Fund</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April 2023</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43332199"/>
                  </a:ext>
                </a:extLst>
              </a:tr>
              <a:tr h="528166">
                <a:tc gridSpan="3">
                  <a:txBody>
                    <a:bodyPr/>
                    <a:lstStyle/>
                    <a:p>
                      <a:pPr algn="r" fontAlgn="b"/>
                      <a:r>
                        <a:rPr lang="en-US" sz="1100" b="0" i="0" u="none" strike="noStrike" dirty="0">
                          <a:solidFill>
                            <a:srgbClr val="000000"/>
                          </a:solidFill>
                          <a:effectLst/>
                          <a:latin typeface="Bierstadt" panose="020B0004020202020204" pitchFamily="34" charset="0"/>
                        </a:rPr>
                        <a:t>FOCUS AREA for improvement:</a:t>
                      </a:r>
                      <a:br>
                        <a:rPr lang="en-US" sz="1100" b="0" i="0" u="none" strike="noStrike" dirty="0">
                          <a:solidFill>
                            <a:srgbClr val="000000"/>
                          </a:solidFill>
                          <a:effectLst/>
                          <a:latin typeface="Bierstadt" panose="020B0004020202020204" pitchFamily="34" charset="0"/>
                        </a:rPr>
                      </a:br>
                      <a:r>
                        <a:rPr lang="en-US" sz="1100" b="0" i="0" u="none" strike="noStrike" dirty="0">
                          <a:solidFill>
                            <a:srgbClr val="000000"/>
                          </a:solidFill>
                          <a:effectLst/>
                          <a:latin typeface="Bierstadt" panose="020B0004020202020204" pitchFamily="34" charset="0"/>
                        </a:rPr>
                        <a:t># ___ of ___</a:t>
                      </a:r>
                    </a:p>
                  </a:txBody>
                  <a:tcPr marL="4182" marR="4182" marT="41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4">
                  <a:txBody>
                    <a:bodyPr/>
                    <a:lstStyle/>
                    <a:p>
                      <a:pPr algn="ctr" fontAlgn="b"/>
                      <a:r>
                        <a:rPr lang="en-US" sz="1100" b="0" i="0" u="none" strike="noStrike">
                          <a:solidFill>
                            <a:srgbClr val="000000"/>
                          </a:solidFill>
                          <a:effectLst/>
                          <a:latin typeface="Bierstadt" panose="020B00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a:solidFill>
                            <a:srgbClr val="000000"/>
                          </a:solidFill>
                          <a:effectLst/>
                          <a:latin typeface="Bierstadt" panose="020B0004020202020204" pitchFamily="34" charset="0"/>
                        </a:rPr>
                        <a:t>Responsible</a:t>
                      </a:r>
                      <a:br>
                        <a:rPr lang="en-US" sz="1100" b="0" i="0" u="none" strike="noStrike">
                          <a:solidFill>
                            <a:srgbClr val="000000"/>
                          </a:solidFill>
                          <a:effectLst/>
                          <a:latin typeface="Bierstadt" panose="020B0004020202020204" pitchFamily="34" charset="0"/>
                        </a:rPr>
                      </a:br>
                      <a:r>
                        <a:rPr lang="en-US" sz="1100" b="0" i="0" u="none" strike="noStrike">
                          <a:solidFill>
                            <a:srgbClr val="000000"/>
                          </a:solidFill>
                          <a:effectLst/>
                          <a:latin typeface="Bierstadt" panose="020B0004020202020204" pitchFamily="34" charset="0"/>
                        </a:rPr>
                        <a:t>Parties</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Bierstadt" panose="020B0004020202020204" pitchFamily="34" charset="0"/>
                        </a:rPr>
                        <a:t>Financial &amp;</a:t>
                      </a:r>
                      <a:br>
                        <a:rPr lang="en-US" sz="1100" b="0" i="0" u="none" strike="noStrike" dirty="0">
                          <a:solidFill>
                            <a:srgbClr val="000000"/>
                          </a:solidFill>
                          <a:effectLst/>
                          <a:latin typeface="Bierstadt" panose="020B0004020202020204" pitchFamily="34" charset="0"/>
                        </a:rPr>
                      </a:br>
                      <a:r>
                        <a:rPr lang="en-US" sz="1100" b="0" i="0" u="none" strike="noStrike" dirty="0">
                          <a:solidFill>
                            <a:srgbClr val="000000"/>
                          </a:solidFill>
                          <a:effectLst/>
                          <a:latin typeface="Bierstadt" panose="020B0004020202020204" pitchFamily="34" charset="0"/>
                        </a:rPr>
                        <a:t>Technical</a:t>
                      </a:r>
                      <a:br>
                        <a:rPr lang="en-US" sz="1100" b="0" i="0" u="none" strike="noStrike" dirty="0">
                          <a:solidFill>
                            <a:srgbClr val="000000"/>
                          </a:solidFill>
                          <a:effectLst/>
                          <a:latin typeface="Bierstadt" panose="020B0004020202020204" pitchFamily="34" charset="0"/>
                        </a:rPr>
                      </a:br>
                      <a:r>
                        <a:rPr lang="en-US" sz="1100" b="0" i="0" u="none" strike="noStrike" dirty="0">
                          <a:solidFill>
                            <a:srgbClr val="000000"/>
                          </a:solidFill>
                          <a:effectLst/>
                          <a:latin typeface="Bierstadt" panose="020B0004020202020204" pitchFamily="34" charset="0"/>
                        </a:rPr>
                        <a:t>Support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Bierstadt" panose="020B0004020202020204" pitchFamily="34" charset="0"/>
                        </a:rPr>
                        <a:t>Timeframe</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1042749"/>
                  </a:ext>
                </a:extLst>
              </a:tr>
              <a:tr h="180057">
                <a:tc>
                  <a:txBody>
                    <a:bodyPr/>
                    <a:lstStyle/>
                    <a:p>
                      <a:pPr algn="l" fontAlgn="b"/>
                      <a:r>
                        <a:rPr lang="en-US" sz="700" b="0" i="0" u="none" strike="noStrike">
                          <a:solidFill>
                            <a:srgbClr val="000000"/>
                          </a:solidFill>
                          <a:effectLst/>
                          <a:latin typeface="Bierstadt" panose="020B00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Key Tasks:</a:t>
                      </a:r>
                    </a:p>
                  </a:txBody>
                  <a:tcPr marL="4182" marR="4182" marT="4182"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&gt;</a:t>
                      </a:r>
                    </a:p>
                  </a:txBody>
                  <a:tcPr marL="4182" marR="4182" marT="41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GASB 87</a:t>
                      </a:r>
                    </a:p>
                  </a:txBody>
                  <a:tcPr marL="4182" marR="4182" marT="41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Finance</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Bierstadt" panose="020B0004020202020204" pitchFamily="34" charset="0"/>
                        </a:rPr>
                        <a:t>Capacity Building</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2054883"/>
                  </a:ext>
                </a:extLst>
              </a:tr>
              <a:tr h="180057">
                <a:tc>
                  <a:txBody>
                    <a:bodyPr/>
                    <a:lstStyle/>
                    <a:p>
                      <a:pPr algn="l" fontAlgn="b"/>
                      <a:r>
                        <a:rPr lang="en-US" sz="700" b="0" i="0" u="none" strike="noStrike">
                          <a:solidFill>
                            <a:srgbClr val="000000"/>
                          </a:solidFill>
                          <a:effectLst/>
                          <a:latin typeface="Bierstadt" panose="020B00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&gt;</a:t>
                      </a:r>
                    </a:p>
                  </a:txBody>
                  <a:tcPr marL="4182" marR="4182" marT="4182"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gridSpan="2">
                  <a:txBody>
                    <a:bodyPr/>
                    <a:lstStyle/>
                    <a:p>
                      <a:pPr algn="l" fontAlgn="b"/>
                      <a:r>
                        <a:rPr lang="en-US" sz="1100" b="0" i="0" u="none" strike="noStrike">
                          <a:solidFill>
                            <a:srgbClr val="000000"/>
                          </a:solidFill>
                          <a:effectLst/>
                          <a:latin typeface="Bierstadt" panose="020B0004020202020204" pitchFamily="34" charset="0"/>
                        </a:rPr>
                        <a:t>Implementation guidance </a:t>
                      </a:r>
                    </a:p>
                  </a:txBody>
                  <a:tcPr marL="4182" marR="4182" marT="41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Department/Auditor</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Bierstadt" panose="020B00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Bierstadt" panose="020B00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64491235"/>
                  </a:ext>
                </a:extLst>
              </a:tr>
              <a:tr h="180057">
                <a:tc>
                  <a:txBody>
                    <a:bodyPr/>
                    <a:lstStyle/>
                    <a:p>
                      <a:pPr algn="l" fontAlgn="b"/>
                      <a:r>
                        <a:rPr lang="en-US" sz="700" b="0" i="0" u="none" strike="noStrike">
                          <a:solidFill>
                            <a:srgbClr val="000000"/>
                          </a:solidFill>
                          <a:effectLst/>
                          <a:latin typeface="Bierstadt" panose="020B00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Bierstadt" panose="020B0004020202020204" pitchFamily="34" charset="0"/>
                      </a:endParaRPr>
                    </a:p>
                  </a:txBody>
                  <a:tcPr marL="4182" marR="4182" marT="4182" marB="0" anchor="b">
                    <a:lnL>
                      <a:noFill/>
                    </a:lnL>
                    <a:lnR>
                      <a:noFill/>
                    </a:lnR>
                    <a:lnT>
                      <a:noFill/>
                    </a:lnT>
                    <a:lnB>
                      <a:noFill/>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&gt;</a:t>
                      </a:r>
                    </a:p>
                  </a:txBody>
                  <a:tcPr marL="4182" marR="4182" marT="4182"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gridSpan="4">
                  <a:txBody>
                    <a:bodyPr/>
                    <a:lstStyle/>
                    <a:p>
                      <a:pPr algn="l" fontAlgn="b"/>
                      <a:r>
                        <a:rPr lang="en-US" sz="1100" b="0" i="0" u="none" strike="noStrike">
                          <a:solidFill>
                            <a:srgbClr val="000000"/>
                          </a:solidFill>
                          <a:effectLst/>
                          <a:latin typeface="Bierstadt" panose="020B0004020202020204" pitchFamily="34" charset="0"/>
                        </a:rPr>
                        <a:t>Enhancing employee engagement withinDOFA</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Bierstadt" panose="020B00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48751800"/>
                  </a:ext>
                </a:extLst>
              </a:tr>
              <a:tr h="180057">
                <a:tc>
                  <a:txBody>
                    <a:bodyPr/>
                    <a:lstStyle/>
                    <a:p>
                      <a:pPr algn="l" fontAlgn="b"/>
                      <a:r>
                        <a:rPr lang="en-US" sz="700" b="0" i="0" u="none" strike="noStrike">
                          <a:solidFill>
                            <a:srgbClr val="000000"/>
                          </a:solidFill>
                          <a:effectLst/>
                          <a:latin typeface="Bierstadt" panose="020B00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&gt;</a:t>
                      </a:r>
                    </a:p>
                  </a:txBody>
                  <a:tcPr marL="4182" marR="4182" marT="418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gridSpan="2">
                  <a:txBody>
                    <a:bodyPr/>
                    <a:lstStyle/>
                    <a:p>
                      <a:pPr algn="l" fontAlgn="b"/>
                      <a:r>
                        <a:rPr lang="en-US" sz="1100" b="0" i="0" u="none" strike="noStrike">
                          <a:solidFill>
                            <a:srgbClr val="000000"/>
                          </a:solidFill>
                          <a:effectLst/>
                          <a:latin typeface="Bierstadt" panose="020B0004020202020204" pitchFamily="34" charset="0"/>
                        </a:rPr>
                        <a:t>Audit improvement tasks</a:t>
                      </a:r>
                    </a:p>
                  </a:txBody>
                  <a:tcPr marL="4182" marR="4182" marT="41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Auditor, Finance</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Bierstadt" panose="020B00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Bierstadt" panose="020B0004020202020204" pitchFamily="34" charset="0"/>
                        </a:rPr>
                        <a:t> </a:t>
                      </a:r>
                    </a:p>
                  </a:txBody>
                  <a:tcPr marL="4182" marR="4182" marT="41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2155468"/>
                  </a:ext>
                </a:extLst>
              </a:tr>
            </a:tbl>
          </a:graphicData>
        </a:graphic>
      </p:graphicFrame>
    </p:spTree>
    <p:extLst>
      <p:ext uri="{BB962C8B-B14F-4D97-AF65-F5344CB8AC3E}">
        <p14:creationId xmlns:p14="http://schemas.microsoft.com/office/powerpoint/2010/main" val="738473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10281</TotalTime>
  <Words>3535</Words>
  <Application>Microsoft Office PowerPoint</Application>
  <PresentationFormat>Widescreen</PresentationFormat>
  <Paragraphs>966</Paragraphs>
  <Slides>23</Slides>
  <Notes>4</Notes>
  <HiddenSlides>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Bierstadt</vt:lpstr>
      <vt:lpstr>Calibri</vt:lpstr>
      <vt:lpstr>Lato</vt:lpstr>
      <vt:lpstr>Lato ExtraBold</vt:lpstr>
      <vt:lpstr>Lato Light</vt:lpstr>
      <vt:lpstr>Lato SemiBold</vt:lpstr>
      <vt:lpstr>Lato SemiBold</vt:lpstr>
      <vt:lpstr>Office Theme</vt:lpstr>
      <vt:lpstr>[YOUR GOVT]</vt:lpstr>
      <vt:lpstr>PowerPoint Presentation</vt:lpstr>
      <vt:lpstr>[GOVT]  - CURRENT AUDIT STATUS</vt:lpstr>
      <vt:lpstr>[GOVT]  - Plan to bring audit up to date</vt:lpstr>
      <vt:lpstr>PowerPoint Presentation</vt:lpstr>
      <vt:lpstr>(your government) Action Plan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[GOVT]  - Challenges and Accomplishments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Aubuchon</dc:creator>
  <cp:lastModifiedBy>Jason Aubuchon</cp:lastModifiedBy>
  <cp:revision>35</cp:revision>
  <dcterms:created xsi:type="dcterms:W3CDTF">2020-05-12T07:54:14Z</dcterms:created>
  <dcterms:modified xsi:type="dcterms:W3CDTF">2023-04-29T19:19:42Z</dcterms:modified>
</cp:coreProperties>
</file>