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7"/>
  </p:notesMasterIdLst>
  <p:sldIdLst>
    <p:sldId id="426" r:id="rId2"/>
    <p:sldId id="424" r:id="rId3"/>
    <p:sldId id="429" r:id="rId4"/>
    <p:sldId id="400" r:id="rId5"/>
    <p:sldId id="42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3A7B"/>
    <a:srgbClr val="E7F1FA"/>
    <a:srgbClr val="CCE3F5"/>
    <a:srgbClr val="DAF1F2"/>
    <a:srgbClr val="83B4E1"/>
    <a:srgbClr val="0309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1" d="100"/>
          <a:sy n="101" d="100"/>
        </p:scale>
        <p:origin x="9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0C62F-869D-4109-B3FB-A0D21DF07BD4}" type="datetimeFigureOut">
              <a:rPr lang="en-US" smtClean="0"/>
              <a:t>4/17/2025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E08467-067F-4279-AC2D-69623B9C9FB0}" type="slidenum">
              <a:rPr lang="en-US" smtClean="0"/>
              <a:t>‹#›</a:t>
            </a:fld>
            <a:endParaRPr lang="en-US"/>
          </a:p>
        </p:txBody>
      </p:sp>
    </p:spTree>
    <p:extLst>
      <p:ext uri="{BB962C8B-B14F-4D97-AF65-F5344CB8AC3E}">
        <p14:creationId xmlns:p14="http://schemas.microsoft.com/office/powerpoint/2010/main" val="360988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E08467-067F-4279-AC2D-69623B9C9FB0}" type="slidenum">
              <a:rPr lang="en-US" smtClean="0"/>
              <a:t>2</a:t>
            </a:fld>
            <a:endParaRPr lang="en-US"/>
          </a:p>
        </p:txBody>
      </p:sp>
    </p:spTree>
    <p:extLst>
      <p:ext uri="{BB962C8B-B14F-4D97-AF65-F5344CB8AC3E}">
        <p14:creationId xmlns:p14="http://schemas.microsoft.com/office/powerpoint/2010/main" val="19370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A975AC-79A4-4BB7-AD48-B67730919D6A}" type="slidenum">
              <a:rPr lang="en-US" smtClean="0"/>
              <a:pPr/>
              <a:t>4</a:t>
            </a:fld>
            <a:endParaRPr lang="en-US"/>
          </a:p>
        </p:txBody>
      </p:sp>
    </p:spTree>
    <p:extLst>
      <p:ext uri="{BB962C8B-B14F-4D97-AF65-F5344CB8AC3E}">
        <p14:creationId xmlns:p14="http://schemas.microsoft.com/office/powerpoint/2010/main" val="3106424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4/17/2025</a:t>
            </a:fld>
            <a:endParaRPr lang="en-US" dirty="0"/>
          </a:p>
        </p:txBody>
      </p:sp>
      <p:sp>
        <p:nvSpPr>
          <p:cNvPr id="5" name="Footer Placeholder 4"/>
          <p:cNvSpPr>
            <a:spLocks noGrp="1"/>
          </p:cNvSpPr>
          <p:nvPr>
            <p:ph type="ftr" sz="quarter" idx="11"/>
          </p:nvPr>
        </p:nvSpPr>
        <p:spPr/>
        <p:txBody>
          <a:bodyPr/>
          <a:lstStyle/>
          <a:p>
            <a:r>
              <a:rPr lang="en-US"/>
              <a:t>IGFOA 2024    </a:t>
            </a:r>
            <a:r>
              <a:rPr lang="en-US">
                <a:latin typeface="Lato Light" panose="020B0604020202020204" pitchFamily="34" charset="0"/>
                <a:ea typeface="Lato Light" panose="020B0604020202020204" pitchFamily="34" charset="0"/>
                <a:cs typeface="Lato Light" panose="020B0604020202020204" pitchFamily="34" charset="0"/>
              </a:rPr>
              <a:t>June 8 -13, 2024</a:t>
            </a:r>
            <a:endParaRPr lang="en-US" dirty="0">
              <a:latin typeface="Lato Light" panose="020B0604020202020204" pitchFamily="34" charset="0"/>
              <a:ea typeface="Lato Light" panose="020B0604020202020204" pitchFamily="34" charset="0"/>
              <a:cs typeface="Lato Light" panose="020B0604020202020204" pitchFamily="34" charset="0"/>
            </a:endParaRPr>
          </a:p>
        </p:txBody>
      </p:sp>
      <p:sp>
        <p:nvSpPr>
          <p:cNvPr id="6" name="Slide Number Placeholder 5"/>
          <p:cNvSpPr>
            <a:spLocks noGrp="1"/>
          </p:cNvSpPr>
          <p:nvPr>
            <p:ph type="sldNum" sz="quarter" idx="12"/>
          </p:nvPr>
        </p:nvSpPr>
        <p:spPr/>
        <p:txBody>
          <a:bodyPr/>
          <a:lstStyle/>
          <a:p>
            <a:fld id="{0A39F794-7202-4E3A-AED8-2497AE0D328A}"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62915539"/>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4/17/2025</a:t>
            </a:fld>
            <a:endParaRPr lang="en-US" dirty="0"/>
          </a:p>
        </p:txBody>
      </p:sp>
      <p:sp>
        <p:nvSpPr>
          <p:cNvPr id="4" name="Footer Placeholder 3"/>
          <p:cNvSpPr>
            <a:spLocks noGrp="1"/>
          </p:cNvSpPr>
          <p:nvPr>
            <p:ph type="ftr" sz="quarter" idx="11"/>
          </p:nvPr>
        </p:nvSpPr>
        <p:spPr/>
        <p:txBody>
          <a:bodyPr/>
          <a:lstStyle/>
          <a:p>
            <a:r>
              <a:rPr lang="en-US"/>
              <a:t>IGFOA 2024    </a:t>
            </a:r>
            <a:r>
              <a:rPr lang="en-US">
                <a:latin typeface="Lato Light" panose="020B0604020202020204" pitchFamily="34" charset="0"/>
                <a:ea typeface="Lato Light" panose="020B0604020202020204" pitchFamily="34" charset="0"/>
                <a:cs typeface="Lato Light" panose="020B0604020202020204" pitchFamily="34" charset="0"/>
              </a:rPr>
              <a:t>June 8 -13, 2024</a:t>
            </a:r>
            <a:endParaRPr lang="en-US" dirty="0">
              <a:latin typeface="Lato Light" panose="020B0604020202020204" pitchFamily="34" charset="0"/>
              <a:ea typeface="Lato Light" panose="020B0604020202020204" pitchFamily="34" charset="0"/>
              <a:cs typeface="Lato Light" panose="020B0604020202020204" pitchFamily="34" charset="0"/>
            </a:endParaRPr>
          </a:p>
        </p:txBody>
      </p:sp>
      <p:sp>
        <p:nvSpPr>
          <p:cNvPr id="5" name="Slide Number Placeholder 4"/>
          <p:cNvSpPr>
            <a:spLocks noGrp="1"/>
          </p:cNvSpPr>
          <p:nvPr>
            <p:ph type="sldNum" sz="quarter" idx="12"/>
          </p:nvPr>
        </p:nvSpPr>
        <p:spPr/>
        <p:txBody>
          <a:bodyPr/>
          <a:lstStyle/>
          <a:p>
            <a:fld id="{0A39F794-7202-4E3A-AED8-2497AE0D328A}" type="slidenum">
              <a:rPr lang="en-US" smtClean="0"/>
              <a:pPr/>
              <a:t>‹#›</a:t>
            </a:fld>
            <a:endParaRPr lang="en-US" dirty="0"/>
          </a:p>
        </p:txBody>
      </p:sp>
    </p:spTree>
    <p:extLst>
      <p:ext uri="{BB962C8B-B14F-4D97-AF65-F5344CB8AC3E}">
        <p14:creationId xmlns:p14="http://schemas.microsoft.com/office/powerpoint/2010/main" val="298232731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4/17/2025</a:t>
            </a:fld>
            <a:endParaRPr lang="en-US" dirty="0"/>
          </a:p>
        </p:txBody>
      </p:sp>
      <p:sp>
        <p:nvSpPr>
          <p:cNvPr id="5" name="Footer Placeholder 4"/>
          <p:cNvSpPr>
            <a:spLocks noGrp="1"/>
          </p:cNvSpPr>
          <p:nvPr>
            <p:ph type="ftr" sz="quarter" idx="11"/>
          </p:nvPr>
        </p:nvSpPr>
        <p:spPr/>
        <p:txBody>
          <a:bodyPr/>
          <a:lstStyle/>
          <a:p>
            <a:r>
              <a:rPr lang="en-US"/>
              <a:t>IGFOA 2024    </a:t>
            </a:r>
            <a:r>
              <a:rPr lang="en-US">
                <a:latin typeface="Lato Light" panose="020B0604020202020204" pitchFamily="34" charset="0"/>
                <a:ea typeface="Lato Light" panose="020B0604020202020204" pitchFamily="34" charset="0"/>
                <a:cs typeface="Lato Light" panose="020B0604020202020204" pitchFamily="34" charset="0"/>
              </a:rPr>
              <a:t>June 8 -13, 2024</a:t>
            </a:r>
            <a:endParaRPr lang="en-US" dirty="0">
              <a:latin typeface="Lato Light" panose="020B0604020202020204" pitchFamily="34" charset="0"/>
              <a:ea typeface="Lato Light" panose="020B0604020202020204" pitchFamily="34" charset="0"/>
              <a:cs typeface="Lato Light" panose="020B0604020202020204" pitchFamily="34" charset="0"/>
            </a:endParaRPr>
          </a:p>
        </p:txBody>
      </p:sp>
      <p:sp>
        <p:nvSpPr>
          <p:cNvPr id="6" name="Slide Number Placeholder 5"/>
          <p:cNvSpPr>
            <a:spLocks noGrp="1"/>
          </p:cNvSpPr>
          <p:nvPr>
            <p:ph type="sldNum" sz="quarter" idx="12"/>
          </p:nvPr>
        </p:nvSpPr>
        <p:spPr/>
        <p:txBody>
          <a:bodyPr/>
          <a:lstStyle/>
          <a:p>
            <a:fld id="{0A39F794-7202-4E3A-AED8-2497AE0D328A}" type="slidenum">
              <a:rPr lang="en-US" smtClean="0"/>
              <a:pPr/>
              <a:t>‹#›</a:t>
            </a:fld>
            <a:endParaRPr lang="en-US" dirty="0"/>
          </a:p>
        </p:txBody>
      </p:sp>
    </p:spTree>
    <p:extLst>
      <p:ext uri="{BB962C8B-B14F-4D97-AF65-F5344CB8AC3E}">
        <p14:creationId xmlns:p14="http://schemas.microsoft.com/office/powerpoint/2010/main" val="105595412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4/17/2025</a:t>
            </a:fld>
            <a:endParaRPr lang="en-US" dirty="0"/>
          </a:p>
        </p:txBody>
      </p:sp>
      <p:sp>
        <p:nvSpPr>
          <p:cNvPr id="5" name="Footer Placeholder 4"/>
          <p:cNvSpPr>
            <a:spLocks noGrp="1"/>
          </p:cNvSpPr>
          <p:nvPr>
            <p:ph type="ftr" sz="quarter" idx="11"/>
          </p:nvPr>
        </p:nvSpPr>
        <p:spPr/>
        <p:txBody>
          <a:bodyPr/>
          <a:lstStyle/>
          <a:p>
            <a:r>
              <a:rPr lang="en-US"/>
              <a:t>IGFOA 2024    </a:t>
            </a:r>
            <a:r>
              <a:rPr lang="en-US">
                <a:latin typeface="Lato Light" panose="020B0604020202020204" pitchFamily="34" charset="0"/>
                <a:ea typeface="Lato Light" panose="020B0604020202020204" pitchFamily="34" charset="0"/>
                <a:cs typeface="Lato Light" panose="020B0604020202020204" pitchFamily="34" charset="0"/>
              </a:rPr>
              <a:t>June 8 -13, 2024</a:t>
            </a:r>
            <a:endParaRPr lang="en-US" dirty="0">
              <a:latin typeface="Lato Light" panose="020B0604020202020204" pitchFamily="34" charset="0"/>
              <a:ea typeface="Lato Light" panose="020B0604020202020204" pitchFamily="34" charset="0"/>
              <a:cs typeface="Lato Light" panose="020B0604020202020204" pitchFamily="34" charset="0"/>
            </a:endParaRPr>
          </a:p>
        </p:txBody>
      </p:sp>
      <p:sp>
        <p:nvSpPr>
          <p:cNvPr id="6" name="Slide Number Placeholder 5"/>
          <p:cNvSpPr>
            <a:spLocks noGrp="1"/>
          </p:cNvSpPr>
          <p:nvPr>
            <p:ph type="sldNum" sz="quarter" idx="12"/>
          </p:nvPr>
        </p:nvSpPr>
        <p:spPr/>
        <p:txBody>
          <a:bodyPr/>
          <a:lstStyle/>
          <a:p>
            <a:fld id="{0A39F794-7202-4E3A-AED8-2497AE0D328A}"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2814789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4/17/2025</a:t>
            </a:fld>
            <a:endParaRPr lang="en-US" dirty="0"/>
          </a:p>
        </p:txBody>
      </p:sp>
      <p:sp>
        <p:nvSpPr>
          <p:cNvPr id="5" name="Footer Placeholder 4"/>
          <p:cNvSpPr>
            <a:spLocks noGrp="1"/>
          </p:cNvSpPr>
          <p:nvPr>
            <p:ph type="ftr" sz="quarter" idx="11"/>
          </p:nvPr>
        </p:nvSpPr>
        <p:spPr/>
        <p:txBody>
          <a:bodyPr/>
          <a:lstStyle/>
          <a:p>
            <a:r>
              <a:rPr lang="en-US"/>
              <a:t>IGFOA 2024    </a:t>
            </a:r>
            <a:r>
              <a:rPr lang="en-US">
                <a:latin typeface="Lato Light" panose="020B0604020202020204" pitchFamily="34" charset="0"/>
                <a:ea typeface="Lato Light" panose="020B0604020202020204" pitchFamily="34" charset="0"/>
                <a:cs typeface="Lato Light" panose="020B0604020202020204" pitchFamily="34" charset="0"/>
              </a:rPr>
              <a:t>June 8 -13, 2024</a:t>
            </a:r>
            <a:endParaRPr lang="en-US" dirty="0">
              <a:latin typeface="Lato Light" panose="020B0604020202020204" pitchFamily="34" charset="0"/>
              <a:ea typeface="Lato Light" panose="020B0604020202020204" pitchFamily="34" charset="0"/>
              <a:cs typeface="Lato Light" panose="020B0604020202020204" pitchFamily="34" charset="0"/>
            </a:endParaRPr>
          </a:p>
        </p:txBody>
      </p:sp>
      <p:sp>
        <p:nvSpPr>
          <p:cNvPr id="6" name="Slide Number Placeholder 5"/>
          <p:cNvSpPr>
            <a:spLocks noGrp="1"/>
          </p:cNvSpPr>
          <p:nvPr>
            <p:ph type="sldNum" sz="quarter" idx="12"/>
          </p:nvPr>
        </p:nvSpPr>
        <p:spPr/>
        <p:txBody>
          <a:bodyPr/>
          <a:lstStyle/>
          <a:p>
            <a:fld id="{0A39F794-7202-4E3A-AED8-2497AE0D328A}" type="slidenum">
              <a:rPr lang="en-US" smtClean="0"/>
              <a:pPr/>
              <a:t>‹#›</a:t>
            </a:fld>
            <a:endParaRPr lang="en-US" dirty="0"/>
          </a:p>
        </p:txBody>
      </p:sp>
    </p:spTree>
    <p:extLst>
      <p:ext uri="{BB962C8B-B14F-4D97-AF65-F5344CB8AC3E}">
        <p14:creationId xmlns:p14="http://schemas.microsoft.com/office/powerpoint/2010/main" val="3853739566"/>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4/17/2025</a:t>
            </a:fld>
            <a:endParaRPr lang="en-US" dirty="0"/>
          </a:p>
        </p:txBody>
      </p:sp>
      <p:sp>
        <p:nvSpPr>
          <p:cNvPr id="5" name="Footer Placeholder 4"/>
          <p:cNvSpPr>
            <a:spLocks noGrp="1"/>
          </p:cNvSpPr>
          <p:nvPr>
            <p:ph type="ftr" sz="quarter" idx="11"/>
          </p:nvPr>
        </p:nvSpPr>
        <p:spPr/>
        <p:txBody>
          <a:bodyPr/>
          <a:lstStyle/>
          <a:p>
            <a:r>
              <a:rPr lang="en-US"/>
              <a:t>IGFOA 2024    </a:t>
            </a:r>
            <a:r>
              <a:rPr lang="en-US">
                <a:latin typeface="Lato Light" panose="020B0604020202020204" pitchFamily="34" charset="0"/>
                <a:ea typeface="Lato Light" panose="020B0604020202020204" pitchFamily="34" charset="0"/>
                <a:cs typeface="Lato Light" panose="020B0604020202020204" pitchFamily="34" charset="0"/>
              </a:rPr>
              <a:t>June 8 -13, 2024</a:t>
            </a:r>
            <a:endParaRPr lang="en-US" dirty="0">
              <a:latin typeface="Lato Light" panose="020B0604020202020204" pitchFamily="34" charset="0"/>
              <a:ea typeface="Lato Light" panose="020B0604020202020204" pitchFamily="34" charset="0"/>
              <a:cs typeface="Lato Light" panose="020B0604020202020204" pitchFamily="34" charset="0"/>
            </a:endParaRPr>
          </a:p>
        </p:txBody>
      </p:sp>
      <p:sp>
        <p:nvSpPr>
          <p:cNvPr id="6" name="Slide Number Placeholder 5"/>
          <p:cNvSpPr>
            <a:spLocks noGrp="1"/>
          </p:cNvSpPr>
          <p:nvPr>
            <p:ph type="sldNum" sz="quarter" idx="12"/>
          </p:nvPr>
        </p:nvSpPr>
        <p:spPr/>
        <p:txBody>
          <a:bodyPr/>
          <a:lstStyle/>
          <a:p>
            <a:fld id="{0A39F794-7202-4E3A-AED8-2497AE0D328A}"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0454962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4/17/2025</a:t>
            </a:fld>
            <a:endParaRPr lang="en-US" dirty="0"/>
          </a:p>
        </p:txBody>
      </p:sp>
      <p:sp>
        <p:nvSpPr>
          <p:cNvPr id="5" name="Footer Placeholder 4"/>
          <p:cNvSpPr>
            <a:spLocks noGrp="1"/>
          </p:cNvSpPr>
          <p:nvPr>
            <p:ph type="ftr" sz="quarter" idx="11"/>
          </p:nvPr>
        </p:nvSpPr>
        <p:spPr/>
        <p:txBody>
          <a:bodyPr/>
          <a:lstStyle/>
          <a:p>
            <a:r>
              <a:rPr lang="en-US"/>
              <a:t>IGFOA 2024    </a:t>
            </a:r>
            <a:r>
              <a:rPr lang="en-US">
                <a:latin typeface="Lato Light" panose="020B0604020202020204" pitchFamily="34" charset="0"/>
                <a:ea typeface="Lato Light" panose="020B0604020202020204" pitchFamily="34" charset="0"/>
                <a:cs typeface="Lato Light" panose="020B0604020202020204" pitchFamily="34" charset="0"/>
              </a:rPr>
              <a:t>June 8 -13, 2024</a:t>
            </a:r>
            <a:endParaRPr lang="en-US" dirty="0">
              <a:latin typeface="Lato Light" panose="020B0604020202020204" pitchFamily="34" charset="0"/>
              <a:ea typeface="Lato Light" panose="020B0604020202020204" pitchFamily="34" charset="0"/>
              <a:cs typeface="Lato Light" panose="020B0604020202020204" pitchFamily="34" charset="0"/>
            </a:endParaRPr>
          </a:p>
        </p:txBody>
      </p:sp>
      <p:sp>
        <p:nvSpPr>
          <p:cNvPr id="6" name="Slide Number Placeholder 5"/>
          <p:cNvSpPr>
            <a:spLocks noGrp="1"/>
          </p:cNvSpPr>
          <p:nvPr>
            <p:ph type="sldNum" sz="quarter" idx="12"/>
          </p:nvPr>
        </p:nvSpPr>
        <p:spPr/>
        <p:txBody>
          <a:bodyPr/>
          <a:lstStyle/>
          <a:p>
            <a:fld id="{0A39F794-7202-4E3A-AED8-2497AE0D328A}" type="slidenum">
              <a:rPr lang="en-US" smtClean="0"/>
              <a:pPr/>
              <a:t>‹#›</a:t>
            </a:fld>
            <a:endParaRPr lang="en-US" dirty="0"/>
          </a:p>
        </p:txBody>
      </p:sp>
    </p:spTree>
    <p:extLst>
      <p:ext uri="{BB962C8B-B14F-4D97-AF65-F5344CB8AC3E}">
        <p14:creationId xmlns:p14="http://schemas.microsoft.com/office/powerpoint/2010/main" val="98939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82192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1076086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E3CE8C5-7F05-4A85-961A-169FF3E486B7}"/>
              </a:ext>
            </a:extLst>
          </p:cNvPr>
          <p:cNvSpPr>
            <a:spLocks noGrp="1"/>
          </p:cNvSpPr>
          <p:nvPr>
            <p:ph type="sldNum" sz="quarter" idx="12"/>
          </p:nvPr>
        </p:nvSpPr>
        <p:spPr>
          <a:xfrm>
            <a:off x="10587736" y="5866277"/>
            <a:ext cx="1142245" cy="669925"/>
          </a:xfrm>
        </p:spPr>
        <p:txBody>
          <a:bodyPr/>
          <a:lstStyle>
            <a:lvl1pPr>
              <a:defRPr sz="2000">
                <a:solidFill>
                  <a:schemeClr val="tx1"/>
                </a:solidFill>
              </a:defRPr>
            </a:lvl1pPr>
          </a:lstStyle>
          <a:p>
            <a:fld id="{0A39F794-7202-4E3A-AED8-2497AE0D328A}" type="slidenum">
              <a:rPr lang="en-US" smtClean="0"/>
              <a:pPr/>
              <a:t>‹#›</a:t>
            </a:fld>
            <a:endParaRPr lang="en-US" dirty="0"/>
          </a:p>
        </p:txBody>
      </p:sp>
      <p:graphicFrame>
        <p:nvGraphicFramePr>
          <p:cNvPr id="3" name="Table 6">
            <a:extLst>
              <a:ext uri="{FF2B5EF4-FFF2-40B4-BE49-F238E27FC236}">
                <a16:creationId xmlns:a16="http://schemas.microsoft.com/office/drawing/2014/main" id="{2E094863-AC90-3E4E-F4E6-CE4F20CD5B2E}"/>
              </a:ext>
            </a:extLst>
          </p:cNvPr>
          <p:cNvGraphicFramePr>
            <a:graphicFrameLocks noGrp="1"/>
          </p:cNvGraphicFramePr>
          <p:nvPr userDrawn="1">
            <p:extLst>
              <p:ext uri="{D42A27DB-BD31-4B8C-83A1-F6EECF244321}">
                <p14:modId xmlns:p14="http://schemas.microsoft.com/office/powerpoint/2010/main" val="1645187395"/>
              </p:ext>
            </p:extLst>
          </p:nvPr>
        </p:nvGraphicFramePr>
        <p:xfrm>
          <a:off x="0" y="-1"/>
          <a:ext cx="12192000" cy="3429001"/>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4098943051"/>
                    </a:ext>
                  </a:extLst>
                </a:gridCol>
                <a:gridCol w="6096000">
                  <a:extLst>
                    <a:ext uri="{9D8B030D-6E8A-4147-A177-3AD203B41FA5}">
                      <a16:colId xmlns:a16="http://schemas.microsoft.com/office/drawing/2014/main" val="1444842750"/>
                    </a:ext>
                  </a:extLst>
                </a:gridCol>
              </a:tblGrid>
              <a:tr h="3429001">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2B3A7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3B894F"/>
                    </a:solidFill>
                  </a:tcPr>
                </a:tc>
                <a:extLst>
                  <a:ext uri="{0D108BD9-81ED-4DB2-BD59-A6C34878D82A}">
                    <a16:rowId xmlns:a16="http://schemas.microsoft.com/office/drawing/2014/main" val="1250973884"/>
                  </a:ext>
                </a:extLst>
              </a:tr>
            </a:tbl>
          </a:graphicData>
        </a:graphic>
      </p:graphicFrame>
      <p:sp>
        <p:nvSpPr>
          <p:cNvPr id="2" name="Title Placeholder 1">
            <a:extLst>
              <a:ext uri="{FF2B5EF4-FFF2-40B4-BE49-F238E27FC236}">
                <a16:creationId xmlns:a16="http://schemas.microsoft.com/office/drawing/2014/main" id="{F5E792A7-5EDB-D2B6-B1EA-F8209AD85AEA}"/>
              </a:ext>
            </a:extLst>
          </p:cNvPr>
          <p:cNvSpPr>
            <a:spLocks noGrp="1"/>
          </p:cNvSpPr>
          <p:nvPr>
            <p:ph type="title" hasCustomPrompt="1"/>
          </p:nvPr>
        </p:nvSpPr>
        <p:spPr>
          <a:xfrm>
            <a:off x="1652587" y="3935168"/>
            <a:ext cx="8886825" cy="1931109"/>
          </a:xfrm>
          <a:prstGeom prst="rect">
            <a:avLst/>
          </a:prstGeom>
          <a:noFill/>
        </p:spPr>
        <p:txBody>
          <a:bodyPr vert="horz" lIns="274320" tIns="45720" rIns="91440" bIns="45720" rtlCol="0" anchor="ctr">
            <a:normAutofit/>
          </a:bodyPr>
          <a:lstStyle>
            <a:lvl1pPr algn="ctr">
              <a:defRPr>
                <a:latin typeface="Lato ExtraBold" panose="020F0502020204030203" pitchFamily="34" charset="0"/>
                <a:ea typeface="Lato ExtraBold" panose="020F0502020204030203" pitchFamily="34" charset="0"/>
                <a:cs typeface="Lato ExtraBold" panose="020F0502020204030203" pitchFamily="34" charset="0"/>
              </a:defRPr>
            </a:lvl1pPr>
          </a:lstStyle>
          <a:p>
            <a:r>
              <a:rPr lang="en-US" dirty="0"/>
              <a:t>Your Government</a:t>
            </a:r>
          </a:p>
        </p:txBody>
      </p:sp>
      <p:pic>
        <p:nvPicPr>
          <p:cNvPr id="10" name="Picture 9" descr="A picture containing text, clipart&#10;&#10;Description automatically generated">
            <a:extLst>
              <a:ext uri="{FF2B5EF4-FFF2-40B4-BE49-F238E27FC236}">
                <a16:creationId xmlns:a16="http://schemas.microsoft.com/office/drawing/2014/main" id="{093AC646-1866-8477-D03A-12681B2FE6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88620" y="919684"/>
            <a:ext cx="3448050" cy="1320070"/>
          </a:xfrm>
          <a:prstGeom prst="rect">
            <a:avLst/>
          </a:prstGeom>
        </p:spPr>
      </p:pic>
      <p:pic>
        <p:nvPicPr>
          <p:cNvPr id="12" name="Picture 11" descr="Icon&#10;&#10;Description automatically generated">
            <a:extLst>
              <a:ext uri="{FF2B5EF4-FFF2-40B4-BE49-F238E27FC236}">
                <a16:creationId xmlns:a16="http://schemas.microsoft.com/office/drawing/2014/main" id="{9584F315-E106-D307-482E-966A312D6C0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24937" y="714375"/>
            <a:ext cx="566191" cy="566191"/>
          </a:xfrm>
          <a:prstGeom prst="rect">
            <a:avLst/>
          </a:prstGeom>
        </p:spPr>
      </p:pic>
      <p:sp>
        <p:nvSpPr>
          <p:cNvPr id="13" name="TextBox 12">
            <a:extLst>
              <a:ext uri="{FF2B5EF4-FFF2-40B4-BE49-F238E27FC236}">
                <a16:creationId xmlns:a16="http://schemas.microsoft.com/office/drawing/2014/main" id="{AE095AAA-619A-6406-6706-E309F6E738DE}"/>
              </a:ext>
            </a:extLst>
          </p:cNvPr>
          <p:cNvSpPr txBox="1"/>
          <p:nvPr userDrawn="1"/>
        </p:nvSpPr>
        <p:spPr>
          <a:xfrm>
            <a:off x="6998139" y="1471722"/>
            <a:ext cx="4419800" cy="1077218"/>
          </a:xfrm>
          <a:prstGeom prst="rect">
            <a:avLst/>
          </a:prstGeom>
          <a:noFill/>
        </p:spPr>
        <p:txBody>
          <a:bodyPr wrap="none" rtlCol="0">
            <a:spAutoFit/>
          </a:bodyPr>
          <a:lstStyle/>
          <a:p>
            <a:pPr algn="ctr"/>
            <a:r>
              <a:rPr lang="en-US" sz="3200" dirty="0">
                <a:solidFill>
                  <a:schemeClr val="bg1"/>
                </a:solidFill>
                <a:latin typeface="Lato SemiBold" panose="020F0502020204030203" pitchFamily="34" charset="0"/>
                <a:ea typeface="Lato SemiBold" panose="020F0502020204030203" pitchFamily="34" charset="0"/>
                <a:cs typeface="Lato SemiBold" panose="020F0502020204030203" pitchFamily="34" charset="0"/>
              </a:rPr>
              <a:t>April 30 &amp; May 1, 2025</a:t>
            </a:r>
          </a:p>
          <a:p>
            <a:pPr algn="ctr"/>
            <a:r>
              <a:rPr lang="en-US" sz="3200" dirty="0">
                <a:solidFill>
                  <a:schemeClr val="bg1"/>
                </a:solidFill>
                <a:latin typeface="Lato SemiBold" panose="020F0502020204030203" pitchFamily="34" charset="0"/>
                <a:ea typeface="Lato SemiBold" panose="020F0502020204030203" pitchFamily="34" charset="0"/>
                <a:cs typeface="Lato SemiBold" panose="020F0502020204030203" pitchFamily="34" charset="0"/>
              </a:rPr>
              <a:t>Virtual</a:t>
            </a:r>
            <a:endParaRPr lang="en-US" sz="32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4" name="Footer Placeholder 3">
            <a:extLst>
              <a:ext uri="{FF2B5EF4-FFF2-40B4-BE49-F238E27FC236}">
                <a16:creationId xmlns:a16="http://schemas.microsoft.com/office/drawing/2014/main" id="{F6B1267F-69C7-6C65-74BF-FB4337EA59F1}"/>
              </a:ext>
            </a:extLst>
          </p:cNvPr>
          <p:cNvSpPr>
            <a:spLocks noGrp="1"/>
          </p:cNvSpPr>
          <p:nvPr>
            <p:ph type="ftr" sz="quarter" idx="3"/>
          </p:nvPr>
        </p:nvSpPr>
        <p:spPr>
          <a:xfrm>
            <a:off x="937995" y="6467737"/>
            <a:ext cx="4114800" cy="365125"/>
          </a:xfrm>
          <a:prstGeom prst="rect">
            <a:avLst/>
          </a:prstGeom>
        </p:spPr>
        <p:txBody>
          <a:bodyPr vert="horz" lIns="91440" tIns="45720" rIns="91440" bIns="45720" rtlCol="0" anchor="ctr"/>
          <a:lstStyle>
            <a:lvl1pPr algn="l">
              <a:defRPr sz="1600">
                <a:solidFill>
                  <a:schemeClr val="tx1"/>
                </a:solidFill>
                <a:latin typeface="Lato SemiBold" panose="020F0502020204030203" pitchFamily="34" charset="0"/>
                <a:ea typeface="Lato SemiBold" panose="020F0502020204030203" pitchFamily="34" charset="0"/>
                <a:cs typeface="Lato SemiBold" panose="020F0502020204030203" pitchFamily="34" charset="0"/>
              </a:defRPr>
            </a:lvl1pPr>
          </a:lstStyle>
          <a:p>
            <a:r>
              <a:rPr lang="en-US" dirty="0"/>
              <a:t>IGFOA 2024    </a:t>
            </a:r>
            <a:r>
              <a:rPr lang="en-US" dirty="0">
                <a:latin typeface="Lato Light" panose="020B0604020202020204" pitchFamily="34" charset="0"/>
                <a:ea typeface="Lato Light" panose="020B0604020202020204" pitchFamily="34" charset="0"/>
                <a:cs typeface="Lato Light" panose="020B0604020202020204" pitchFamily="34" charset="0"/>
              </a:rPr>
              <a:t>June 8 -13, 2024</a:t>
            </a:r>
          </a:p>
        </p:txBody>
      </p:sp>
    </p:spTree>
    <p:extLst>
      <p:ext uri="{BB962C8B-B14F-4D97-AF65-F5344CB8AC3E}">
        <p14:creationId xmlns:p14="http://schemas.microsoft.com/office/powerpoint/2010/main" val="503493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55F8981-5F98-4585-9FD2-3743918EB0B2}"/>
              </a:ext>
            </a:extLst>
          </p:cNvPr>
          <p:cNvSpPr>
            <a:spLocks noGrp="1"/>
          </p:cNvSpPr>
          <p:nvPr>
            <p:ph type="sldNum" sz="quarter" idx="10"/>
          </p:nvPr>
        </p:nvSpPr>
        <p:spPr/>
        <p:txBody>
          <a:bodyPr/>
          <a:lstStyle/>
          <a:p>
            <a:fld id="{0A39F794-7202-4E3A-AED8-2497AE0D328A}" type="slidenum">
              <a:rPr lang="en-US" smtClean="0"/>
              <a:pPr/>
              <a:t>‹#›</a:t>
            </a:fld>
            <a:endParaRPr lang="en-US" dirty="0"/>
          </a:p>
        </p:txBody>
      </p:sp>
    </p:spTree>
    <p:extLst>
      <p:ext uri="{BB962C8B-B14F-4D97-AF65-F5344CB8AC3E}">
        <p14:creationId xmlns:p14="http://schemas.microsoft.com/office/powerpoint/2010/main" val="2482009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78860" y="5867400"/>
            <a:ext cx="1142245" cy="669925"/>
          </a:xfrm>
        </p:spPr>
        <p:txBody>
          <a:bodyPr/>
          <a:lstStyle>
            <a:lvl1pPr>
              <a:defRPr sz="2000">
                <a:solidFill>
                  <a:schemeClr val="tx1"/>
                </a:solidFill>
              </a:defRPr>
            </a:lvl1pPr>
          </a:lstStyle>
          <a:p>
            <a:fld id="{0A39F794-7202-4E3A-AED8-2497AE0D328A}" type="slidenum">
              <a:rPr lang="en-US" smtClean="0"/>
              <a:pPr/>
              <a:t>‹#›</a:t>
            </a:fld>
            <a:endParaRPr lang="en-US" dirty="0"/>
          </a:p>
        </p:txBody>
      </p:sp>
      <p:sp>
        <p:nvSpPr>
          <p:cNvPr id="7" name="Footer Placeholder 3">
            <a:extLst>
              <a:ext uri="{FF2B5EF4-FFF2-40B4-BE49-F238E27FC236}">
                <a16:creationId xmlns:a16="http://schemas.microsoft.com/office/drawing/2014/main" id="{C7D93615-644C-C98D-A394-C984052F1DB2}"/>
              </a:ext>
            </a:extLst>
          </p:cNvPr>
          <p:cNvSpPr txBox="1">
            <a:spLocks/>
          </p:cNvSpPr>
          <p:nvPr userDrawn="1"/>
        </p:nvSpPr>
        <p:spPr>
          <a:xfrm>
            <a:off x="947139" y="6492875"/>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600" kern="1200">
                <a:solidFill>
                  <a:schemeClr val="bg1"/>
                </a:solidFill>
                <a:latin typeface="Lato SemiBold" panose="020F0502020204030203" pitchFamily="34" charset="0"/>
                <a:ea typeface="Lato SemiBold" panose="020F0502020204030203" pitchFamily="34" charset="0"/>
                <a:cs typeface="Lato SemiBold" panose="020F050202020403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IGFOA 2025   </a:t>
            </a:r>
            <a:r>
              <a:rPr lang="en-US" dirty="0">
                <a:solidFill>
                  <a:schemeClr val="tx1"/>
                </a:solidFill>
                <a:latin typeface="Lato Light" panose="020B0604020202020204" pitchFamily="34" charset="0"/>
                <a:ea typeface="Lato Light" panose="020B0604020202020204" pitchFamily="34" charset="0"/>
                <a:cs typeface="Lato Light" panose="020B0604020202020204" pitchFamily="34" charset="0"/>
              </a:rPr>
              <a:t>April 30-May 1, 2025</a:t>
            </a:r>
          </a:p>
        </p:txBody>
      </p:sp>
    </p:spTree>
    <p:extLst>
      <p:ext uri="{BB962C8B-B14F-4D97-AF65-F5344CB8AC3E}">
        <p14:creationId xmlns:p14="http://schemas.microsoft.com/office/powerpoint/2010/main" val="42713501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3600" y="274638"/>
            <a:ext cx="9753600" cy="665162"/>
          </a:xfrm>
        </p:spPr>
        <p:txBody>
          <a:bodyPr/>
          <a:lstStyle/>
          <a:p>
            <a:r>
              <a:rPr lang="en-US" dirty="0"/>
              <a:t>CLICK TO EDIT MASTER TITLE STYLE</a:t>
            </a:r>
          </a:p>
        </p:txBody>
      </p:sp>
      <p:sp>
        <p:nvSpPr>
          <p:cNvPr id="7" name="Text Placeholder 6"/>
          <p:cNvSpPr>
            <a:spLocks noGrp="1"/>
          </p:cNvSpPr>
          <p:nvPr>
            <p:ph type="body" sz="quarter" idx="13"/>
          </p:nvPr>
        </p:nvSpPr>
        <p:spPr>
          <a:xfrm>
            <a:off x="914400" y="838200"/>
            <a:ext cx="7213600" cy="406400"/>
          </a:xfrm>
        </p:spPr>
        <p:txBody>
          <a:bodyPr>
            <a:noAutofit/>
          </a:bodyPr>
          <a:lstStyle>
            <a:lvl1pPr marL="0" indent="0">
              <a:buNone/>
              <a:defRPr sz="1600"/>
            </a:lvl1pPr>
          </a:lstStyle>
          <a:p>
            <a:pPr lvl="0"/>
            <a:r>
              <a:rPr lang="en-US" dirty="0"/>
              <a:t>Click to edit Master text</a:t>
            </a:r>
          </a:p>
        </p:txBody>
      </p:sp>
      <p:sp>
        <p:nvSpPr>
          <p:cNvPr id="3" name="Footer Placeholder 3">
            <a:extLst>
              <a:ext uri="{FF2B5EF4-FFF2-40B4-BE49-F238E27FC236}">
                <a16:creationId xmlns:a16="http://schemas.microsoft.com/office/drawing/2014/main" id="{D04DF49C-7DB7-7BCD-7AF6-915106531FEB}"/>
              </a:ext>
            </a:extLst>
          </p:cNvPr>
          <p:cNvSpPr>
            <a:spLocks noGrp="1"/>
          </p:cNvSpPr>
          <p:nvPr>
            <p:ph type="ftr" sz="quarter" idx="3"/>
          </p:nvPr>
        </p:nvSpPr>
        <p:spPr>
          <a:xfrm>
            <a:off x="937995" y="6467737"/>
            <a:ext cx="4114800" cy="365125"/>
          </a:xfrm>
          <a:prstGeom prst="rect">
            <a:avLst/>
          </a:prstGeom>
        </p:spPr>
        <p:txBody>
          <a:bodyPr vert="horz" lIns="91440" tIns="45720" rIns="91440" bIns="45720" rtlCol="0" anchor="ctr"/>
          <a:lstStyle>
            <a:lvl1pPr algn="l">
              <a:defRPr sz="1600">
                <a:solidFill>
                  <a:schemeClr val="bg1"/>
                </a:solidFill>
                <a:latin typeface="Lato SemiBold" panose="020F0502020204030203" pitchFamily="34" charset="0"/>
                <a:ea typeface="Lato SemiBold" panose="020F0502020204030203" pitchFamily="34" charset="0"/>
                <a:cs typeface="Lato SemiBold" panose="020F0502020204030203" pitchFamily="34" charset="0"/>
              </a:defRPr>
            </a:lvl1pPr>
          </a:lstStyle>
          <a:p>
            <a:r>
              <a:rPr lang="en-US" dirty="0"/>
              <a:t>IGFOA 2024    </a:t>
            </a:r>
            <a:r>
              <a:rPr lang="en-US" dirty="0">
                <a:latin typeface="Lato Light" panose="020B0604020202020204" pitchFamily="34" charset="0"/>
                <a:ea typeface="Lato Light" panose="020B0604020202020204" pitchFamily="34" charset="0"/>
                <a:cs typeface="Lato Light" panose="020B0604020202020204" pitchFamily="34" charset="0"/>
              </a:rPr>
              <a:t>June 8 -13, 2024</a:t>
            </a:r>
          </a:p>
        </p:txBody>
      </p:sp>
    </p:spTree>
    <p:extLst>
      <p:ext uri="{BB962C8B-B14F-4D97-AF65-F5344CB8AC3E}">
        <p14:creationId xmlns:p14="http://schemas.microsoft.com/office/powerpoint/2010/main" val="26312250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3600" y="274638"/>
            <a:ext cx="9753600" cy="665162"/>
          </a:xfrm>
        </p:spPr>
        <p:txBody>
          <a:bodyPr/>
          <a:lstStyle/>
          <a:p>
            <a:r>
              <a:rPr lang="en-US" dirty="0"/>
              <a:t>CLICK TO EDIT MASTER TITLE STYLE</a:t>
            </a:r>
          </a:p>
        </p:txBody>
      </p:sp>
      <p:sp>
        <p:nvSpPr>
          <p:cNvPr id="7" name="Text Placeholder 6"/>
          <p:cNvSpPr>
            <a:spLocks noGrp="1"/>
          </p:cNvSpPr>
          <p:nvPr>
            <p:ph type="body" sz="quarter" idx="13"/>
          </p:nvPr>
        </p:nvSpPr>
        <p:spPr>
          <a:xfrm>
            <a:off x="914400" y="838200"/>
            <a:ext cx="7213600" cy="406400"/>
          </a:xfrm>
        </p:spPr>
        <p:txBody>
          <a:bodyPr>
            <a:noAutofit/>
          </a:bodyPr>
          <a:lstStyle>
            <a:lvl1pPr marL="0" indent="0">
              <a:buNone/>
              <a:defRPr sz="1600"/>
            </a:lvl1pPr>
          </a:lstStyle>
          <a:p>
            <a:pPr lvl="0"/>
            <a:r>
              <a:rPr lang="en-US" dirty="0"/>
              <a:t>Click to edit Master text</a:t>
            </a:r>
          </a:p>
        </p:txBody>
      </p:sp>
      <p:sp>
        <p:nvSpPr>
          <p:cNvPr id="3" name="Footer Placeholder 3">
            <a:extLst>
              <a:ext uri="{FF2B5EF4-FFF2-40B4-BE49-F238E27FC236}">
                <a16:creationId xmlns:a16="http://schemas.microsoft.com/office/drawing/2014/main" id="{83DE4F52-5254-1749-EA12-D994098A6480}"/>
              </a:ext>
            </a:extLst>
          </p:cNvPr>
          <p:cNvSpPr>
            <a:spLocks noGrp="1"/>
          </p:cNvSpPr>
          <p:nvPr>
            <p:ph type="ftr" sz="quarter" idx="3"/>
          </p:nvPr>
        </p:nvSpPr>
        <p:spPr>
          <a:xfrm>
            <a:off x="937995" y="6467737"/>
            <a:ext cx="4114800" cy="365125"/>
          </a:xfrm>
          <a:prstGeom prst="rect">
            <a:avLst/>
          </a:prstGeom>
        </p:spPr>
        <p:txBody>
          <a:bodyPr vert="horz" lIns="91440" tIns="45720" rIns="91440" bIns="45720" rtlCol="0" anchor="ctr"/>
          <a:lstStyle>
            <a:lvl1pPr algn="l">
              <a:defRPr sz="1600">
                <a:solidFill>
                  <a:schemeClr val="bg1"/>
                </a:solidFill>
                <a:latin typeface="Lato SemiBold" panose="020F0502020204030203" pitchFamily="34" charset="0"/>
                <a:ea typeface="Lato SemiBold" panose="020F0502020204030203" pitchFamily="34" charset="0"/>
                <a:cs typeface="Lato SemiBold" panose="020F0502020204030203" pitchFamily="34" charset="0"/>
              </a:defRPr>
            </a:lvl1pPr>
          </a:lstStyle>
          <a:p>
            <a:r>
              <a:rPr lang="en-US" dirty="0"/>
              <a:t>IGFOA 2024    </a:t>
            </a:r>
            <a:r>
              <a:rPr lang="en-US" dirty="0">
                <a:latin typeface="Lato Light" panose="020B0604020202020204" pitchFamily="34" charset="0"/>
                <a:ea typeface="Lato Light" panose="020B0604020202020204" pitchFamily="34" charset="0"/>
                <a:cs typeface="Lato Light" panose="020B0604020202020204" pitchFamily="34" charset="0"/>
              </a:rPr>
              <a:t>June 8 -13, 2024</a:t>
            </a:r>
          </a:p>
        </p:txBody>
      </p:sp>
    </p:spTree>
    <p:extLst>
      <p:ext uri="{BB962C8B-B14F-4D97-AF65-F5344CB8AC3E}">
        <p14:creationId xmlns:p14="http://schemas.microsoft.com/office/powerpoint/2010/main" val="4265289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3600" y="274638"/>
            <a:ext cx="9753600" cy="665162"/>
          </a:xfrm>
        </p:spPr>
        <p:txBody>
          <a:bodyPr/>
          <a:lstStyle/>
          <a:p>
            <a:r>
              <a:rPr lang="en-US" dirty="0"/>
              <a:t>CLICK TO EDIT MASTER TITLE STYLE</a:t>
            </a:r>
          </a:p>
        </p:txBody>
      </p:sp>
      <p:sp>
        <p:nvSpPr>
          <p:cNvPr id="7" name="Text Placeholder 6"/>
          <p:cNvSpPr>
            <a:spLocks noGrp="1"/>
          </p:cNvSpPr>
          <p:nvPr>
            <p:ph type="body" sz="quarter" idx="13"/>
          </p:nvPr>
        </p:nvSpPr>
        <p:spPr>
          <a:xfrm>
            <a:off x="914400" y="838200"/>
            <a:ext cx="7213600" cy="406400"/>
          </a:xfrm>
        </p:spPr>
        <p:txBody>
          <a:bodyPr>
            <a:noAutofit/>
          </a:bodyPr>
          <a:lstStyle>
            <a:lvl1pPr marL="0" indent="0">
              <a:buNone/>
              <a:defRPr sz="1600"/>
            </a:lvl1pPr>
          </a:lstStyle>
          <a:p>
            <a:pPr lvl="0"/>
            <a:r>
              <a:rPr lang="en-US" dirty="0"/>
              <a:t>Click to edit Master text</a:t>
            </a:r>
          </a:p>
        </p:txBody>
      </p:sp>
      <p:sp>
        <p:nvSpPr>
          <p:cNvPr id="3" name="Footer Placeholder 3">
            <a:extLst>
              <a:ext uri="{FF2B5EF4-FFF2-40B4-BE49-F238E27FC236}">
                <a16:creationId xmlns:a16="http://schemas.microsoft.com/office/drawing/2014/main" id="{9B5B9A9B-B88A-BFB4-18ED-21242BB72A5E}"/>
              </a:ext>
            </a:extLst>
          </p:cNvPr>
          <p:cNvSpPr>
            <a:spLocks noGrp="1"/>
          </p:cNvSpPr>
          <p:nvPr>
            <p:ph type="ftr" sz="quarter" idx="3"/>
          </p:nvPr>
        </p:nvSpPr>
        <p:spPr>
          <a:xfrm>
            <a:off x="937995" y="6467737"/>
            <a:ext cx="4114800" cy="365125"/>
          </a:xfrm>
          <a:prstGeom prst="rect">
            <a:avLst/>
          </a:prstGeom>
        </p:spPr>
        <p:txBody>
          <a:bodyPr vert="horz" lIns="91440" tIns="45720" rIns="91440" bIns="45720" rtlCol="0" anchor="ctr"/>
          <a:lstStyle>
            <a:lvl1pPr algn="l">
              <a:defRPr sz="1600">
                <a:solidFill>
                  <a:schemeClr val="bg1"/>
                </a:solidFill>
                <a:latin typeface="Lato SemiBold" panose="020F0502020204030203" pitchFamily="34" charset="0"/>
                <a:ea typeface="Lato SemiBold" panose="020F0502020204030203" pitchFamily="34" charset="0"/>
                <a:cs typeface="Lato SemiBold" panose="020F0502020204030203" pitchFamily="34" charset="0"/>
              </a:defRPr>
            </a:lvl1pPr>
          </a:lstStyle>
          <a:p>
            <a:r>
              <a:rPr lang="en-US" dirty="0"/>
              <a:t>IGFOA 2024    </a:t>
            </a:r>
            <a:r>
              <a:rPr lang="en-US" dirty="0">
                <a:latin typeface="Lato Light" panose="020B0604020202020204" pitchFamily="34" charset="0"/>
                <a:ea typeface="Lato Light" panose="020B0604020202020204" pitchFamily="34" charset="0"/>
                <a:cs typeface="Lato Light" panose="020B0604020202020204" pitchFamily="34" charset="0"/>
              </a:rPr>
              <a:t>June 8 -13, 2024</a:t>
            </a:r>
          </a:p>
        </p:txBody>
      </p:sp>
    </p:spTree>
    <p:extLst>
      <p:ext uri="{BB962C8B-B14F-4D97-AF65-F5344CB8AC3E}">
        <p14:creationId xmlns:p14="http://schemas.microsoft.com/office/powerpoint/2010/main" val="39653636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3600" y="274638"/>
            <a:ext cx="9753600" cy="665162"/>
          </a:xfrm>
        </p:spPr>
        <p:txBody>
          <a:bodyPr/>
          <a:lstStyle/>
          <a:p>
            <a:r>
              <a:rPr lang="en-US" dirty="0"/>
              <a:t>CLICK TO EDIT MASTER TITLE STYLE</a:t>
            </a:r>
          </a:p>
        </p:txBody>
      </p:sp>
      <p:sp>
        <p:nvSpPr>
          <p:cNvPr id="7" name="Text Placeholder 6"/>
          <p:cNvSpPr>
            <a:spLocks noGrp="1"/>
          </p:cNvSpPr>
          <p:nvPr>
            <p:ph type="body" sz="quarter" idx="13"/>
          </p:nvPr>
        </p:nvSpPr>
        <p:spPr>
          <a:xfrm>
            <a:off x="914400" y="838200"/>
            <a:ext cx="7213600" cy="406400"/>
          </a:xfrm>
        </p:spPr>
        <p:txBody>
          <a:bodyPr>
            <a:noAutofit/>
          </a:bodyPr>
          <a:lstStyle>
            <a:lvl1pPr marL="0" indent="0">
              <a:buNone/>
              <a:defRPr sz="1600"/>
            </a:lvl1pPr>
          </a:lstStyle>
          <a:p>
            <a:pPr lvl="0"/>
            <a:r>
              <a:rPr lang="en-US" dirty="0"/>
              <a:t>Click to edit Master text</a:t>
            </a:r>
          </a:p>
        </p:txBody>
      </p:sp>
      <p:sp>
        <p:nvSpPr>
          <p:cNvPr id="3" name="Footer Placeholder 3">
            <a:extLst>
              <a:ext uri="{FF2B5EF4-FFF2-40B4-BE49-F238E27FC236}">
                <a16:creationId xmlns:a16="http://schemas.microsoft.com/office/drawing/2014/main" id="{A8C76AC9-BCF0-2602-FD7D-BF2A0A694865}"/>
              </a:ext>
            </a:extLst>
          </p:cNvPr>
          <p:cNvSpPr>
            <a:spLocks noGrp="1"/>
          </p:cNvSpPr>
          <p:nvPr>
            <p:ph type="ftr" sz="quarter" idx="3"/>
          </p:nvPr>
        </p:nvSpPr>
        <p:spPr>
          <a:xfrm>
            <a:off x="937995" y="6467737"/>
            <a:ext cx="4114800" cy="365125"/>
          </a:xfrm>
          <a:prstGeom prst="rect">
            <a:avLst/>
          </a:prstGeom>
        </p:spPr>
        <p:txBody>
          <a:bodyPr vert="horz" lIns="91440" tIns="45720" rIns="91440" bIns="45720" rtlCol="0" anchor="ctr"/>
          <a:lstStyle>
            <a:lvl1pPr algn="l">
              <a:defRPr sz="1600">
                <a:solidFill>
                  <a:schemeClr val="bg1"/>
                </a:solidFill>
                <a:latin typeface="Lato SemiBold" panose="020F0502020204030203" pitchFamily="34" charset="0"/>
                <a:ea typeface="Lato SemiBold" panose="020F0502020204030203" pitchFamily="34" charset="0"/>
                <a:cs typeface="Lato SemiBold" panose="020F0502020204030203" pitchFamily="34" charset="0"/>
              </a:defRPr>
            </a:lvl1pPr>
          </a:lstStyle>
          <a:p>
            <a:r>
              <a:rPr lang="en-US" dirty="0"/>
              <a:t>IGFOA 2024    </a:t>
            </a:r>
            <a:r>
              <a:rPr lang="en-US" dirty="0">
                <a:latin typeface="Lato Light" panose="020B0604020202020204" pitchFamily="34" charset="0"/>
                <a:ea typeface="Lato Light" panose="020B0604020202020204" pitchFamily="34" charset="0"/>
                <a:cs typeface="Lato Light" panose="020B0604020202020204" pitchFamily="34" charset="0"/>
              </a:rPr>
              <a:t>June 8 -13, 2024</a:t>
            </a:r>
          </a:p>
        </p:txBody>
      </p:sp>
    </p:spTree>
    <p:extLst>
      <p:ext uri="{BB962C8B-B14F-4D97-AF65-F5344CB8AC3E}">
        <p14:creationId xmlns:p14="http://schemas.microsoft.com/office/powerpoint/2010/main" val="621560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39F794-7202-4E3A-AED8-2497AE0D328A}" type="slidenum">
              <a:rPr lang="en-US" smtClean="0"/>
              <a:t>‹#›</a:t>
            </a:fld>
            <a:endParaRPr lang="en-US"/>
          </a:p>
        </p:txBody>
      </p:sp>
      <p:sp>
        <p:nvSpPr>
          <p:cNvPr id="7" name="Footer Placeholder 3">
            <a:extLst>
              <a:ext uri="{FF2B5EF4-FFF2-40B4-BE49-F238E27FC236}">
                <a16:creationId xmlns:a16="http://schemas.microsoft.com/office/drawing/2014/main" id="{AFB96C6A-E4D6-FC91-C87C-188248212538}"/>
              </a:ext>
            </a:extLst>
          </p:cNvPr>
          <p:cNvSpPr txBox="1">
            <a:spLocks/>
          </p:cNvSpPr>
          <p:nvPr userDrawn="1"/>
        </p:nvSpPr>
        <p:spPr>
          <a:xfrm>
            <a:off x="1524000" y="6356349"/>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600" kern="1200">
                <a:solidFill>
                  <a:schemeClr val="bg1"/>
                </a:solidFill>
                <a:latin typeface="Lato SemiBold" panose="020F0502020204030203" pitchFamily="34" charset="0"/>
                <a:ea typeface="Lato SemiBold" panose="020F0502020204030203" pitchFamily="34" charset="0"/>
                <a:cs typeface="Lato SemiBold" panose="020F050202020403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IGFOA 2024    </a:t>
            </a:r>
            <a:r>
              <a:rPr lang="en-US" dirty="0">
                <a:latin typeface="Lato Light" panose="020B0604020202020204" pitchFamily="34" charset="0"/>
                <a:ea typeface="Lato Light" panose="020B0604020202020204" pitchFamily="34" charset="0"/>
                <a:cs typeface="Lato Light" panose="020B0604020202020204" pitchFamily="34" charset="0"/>
              </a:rPr>
              <a:t>June 8 -13, 2024</a:t>
            </a:r>
          </a:p>
        </p:txBody>
      </p:sp>
    </p:spTree>
    <p:extLst>
      <p:ext uri="{BB962C8B-B14F-4D97-AF65-F5344CB8AC3E}">
        <p14:creationId xmlns:p14="http://schemas.microsoft.com/office/powerpoint/2010/main" val="2091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IGFOA 2024    </a:t>
            </a:r>
            <a:r>
              <a:rPr lang="en-US">
                <a:latin typeface="Lato Light" panose="020B0604020202020204" pitchFamily="34" charset="0"/>
                <a:ea typeface="Lato Light" panose="020B0604020202020204" pitchFamily="34" charset="0"/>
                <a:cs typeface="Lato Light" panose="020B0604020202020204" pitchFamily="34" charset="0"/>
              </a:rPr>
              <a:t>June 8 -13, 2024</a:t>
            </a:r>
            <a:endParaRPr lang="en-US" dirty="0">
              <a:latin typeface="Lato Light" panose="020B0604020202020204" pitchFamily="34" charset="0"/>
              <a:ea typeface="Lato Light" panose="020B0604020202020204" pitchFamily="34" charset="0"/>
              <a:cs typeface="Lato Light" panose="020B0604020202020204" pitchFamily="34" charset="0"/>
            </a:endParaRPr>
          </a:p>
        </p:txBody>
      </p:sp>
      <p:sp>
        <p:nvSpPr>
          <p:cNvPr id="7" name="Slide Number Placeholder 6"/>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331992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IGFOA 2024    </a:t>
            </a:r>
            <a:r>
              <a:rPr lang="en-US">
                <a:latin typeface="Lato Light" panose="020B0604020202020204" pitchFamily="34" charset="0"/>
                <a:ea typeface="Lato Light" panose="020B0604020202020204" pitchFamily="34" charset="0"/>
                <a:cs typeface="Lato Light" panose="020B0604020202020204" pitchFamily="34" charset="0"/>
              </a:rPr>
              <a:t>June 8 -13, 2024</a:t>
            </a:r>
            <a:endParaRPr lang="en-US" dirty="0">
              <a:latin typeface="Lato Light" panose="020B0604020202020204" pitchFamily="34" charset="0"/>
              <a:ea typeface="Lato Light" panose="020B0604020202020204" pitchFamily="34" charset="0"/>
              <a:cs typeface="Lato Light" panose="020B0604020202020204" pitchFamily="34" charset="0"/>
            </a:endParaRPr>
          </a:p>
        </p:txBody>
      </p:sp>
      <p:sp>
        <p:nvSpPr>
          <p:cNvPr id="9" name="Slide Number Placeholder 8"/>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403504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IGFOA 2024    </a:t>
            </a:r>
            <a:r>
              <a:rPr lang="en-US">
                <a:latin typeface="Lato Light" panose="020B0604020202020204" pitchFamily="34" charset="0"/>
                <a:ea typeface="Lato Light" panose="020B0604020202020204" pitchFamily="34" charset="0"/>
                <a:cs typeface="Lato Light" panose="020B0604020202020204" pitchFamily="34" charset="0"/>
              </a:rPr>
              <a:t>June 8 -13, 2024</a:t>
            </a:r>
            <a:endParaRPr lang="en-US" dirty="0">
              <a:latin typeface="Lato Light" panose="020B0604020202020204" pitchFamily="34" charset="0"/>
              <a:ea typeface="Lato Light" panose="020B0604020202020204" pitchFamily="34" charset="0"/>
              <a:cs typeface="Lato Light" panose="020B0604020202020204" pitchFamily="34" charset="0"/>
            </a:endParaRPr>
          </a:p>
        </p:txBody>
      </p:sp>
      <p:sp>
        <p:nvSpPr>
          <p:cNvPr id="5" name="Slide Number Placeholder 4"/>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3788651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39F794-7202-4E3A-AED8-2497AE0D328A}" type="slidenum">
              <a:rPr lang="en-US" smtClean="0"/>
              <a:pPr/>
              <a:t>‹#›</a:t>
            </a:fld>
            <a:endParaRPr lang="en-US" dirty="0"/>
          </a:p>
        </p:txBody>
      </p:sp>
    </p:spTree>
    <p:extLst>
      <p:ext uri="{BB962C8B-B14F-4D97-AF65-F5344CB8AC3E}">
        <p14:creationId xmlns:p14="http://schemas.microsoft.com/office/powerpoint/2010/main" val="432893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39F794-7202-4E3A-AED8-2497AE0D328A}" type="slidenum">
              <a:rPr lang="en-US" smtClean="0"/>
              <a:pPr/>
              <a:t>‹#›</a:t>
            </a:fld>
            <a:endParaRPr lang="en-US"/>
          </a:p>
        </p:txBody>
      </p:sp>
    </p:spTree>
    <p:extLst>
      <p:ext uri="{BB962C8B-B14F-4D97-AF65-F5344CB8AC3E}">
        <p14:creationId xmlns:p14="http://schemas.microsoft.com/office/powerpoint/2010/main" val="252253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IGFOA 2024    </a:t>
            </a:r>
            <a:r>
              <a:rPr lang="en-US">
                <a:latin typeface="Lato Light" panose="020B0604020202020204" pitchFamily="34" charset="0"/>
                <a:ea typeface="Lato Light" panose="020B0604020202020204" pitchFamily="34" charset="0"/>
                <a:cs typeface="Lato Light" panose="020B0604020202020204" pitchFamily="34" charset="0"/>
              </a:rPr>
              <a:t>June 8 -13, 2024</a:t>
            </a:r>
            <a:endParaRPr lang="en-US" dirty="0">
              <a:latin typeface="Lato Light" panose="020B0604020202020204" pitchFamily="34" charset="0"/>
              <a:ea typeface="Lato Light" panose="020B0604020202020204" pitchFamily="34" charset="0"/>
              <a:cs typeface="Lato Light" panose="020B0604020202020204" pitchFamily="34" charset="0"/>
            </a:endParaRPr>
          </a:p>
        </p:txBody>
      </p:sp>
      <p:sp>
        <p:nvSpPr>
          <p:cNvPr id="7" name="Slide Number Placeholder 6"/>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1517556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BFF807B-8CEC-4BEF-BFFC-8CEB42D393D6}" type="datetimeFigureOut">
              <a:rPr lang="en-US" smtClean="0"/>
              <a:t>4/17/2025</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D0BB10A-1FBF-43B6-885A-A0B8C9F93DD2}" type="slidenum">
              <a:rPr lang="en-US" smtClean="0"/>
              <a:t>‹#›</a:t>
            </a:fld>
            <a:endParaRPr lang="en-US"/>
          </a:p>
        </p:txBody>
      </p:sp>
      <p:sp>
        <p:nvSpPr>
          <p:cNvPr id="13" name="Rectangle 12">
            <a:extLst>
              <a:ext uri="{FF2B5EF4-FFF2-40B4-BE49-F238E27FC236}">
                <a16:creationId xmlns:a16="http://schemas.microsoft.com/office/drawing/2014/main" id="{44C5C3A5-A683-C93D-169B-BD90B0216099}"/>
              </a:ext>
            </a:extLst>
          </p:cNvPr>
          <p:cNvSpPr/>
          <p:nvPr userDrawn="1"/>
        </p:nvSpPr>
        <p:spPr>
          <a:xfrm>
            <a:off x="0" y="0"/>
            <a:ext cx="1916991" cy="826209"/>
          </a:xfrm>
          <a:prstGeom prst="rect">
            <a:avLst/>
          </a:prstGeom>
          <a:solidFill>
            <a:srgbClr val="2B3A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picture containing text, clipart&#10;&#10;Description automatically generated">
            <a:extLst>
              <a:ext uri="{FF2B5EF4-FFF2-40B4-BE49-F238E27FC236}">
                <a16:creationId xmlns:a16="http://schemas.microsoft.com/office/drawing/2014/main" id="{47DB0158-1199-5D6E-843A-AC2B33A6BE8D}"/>
              </a:ext>
            </a:extLst>
          </p:cNvPr>
          <p:cNvPicPr>
            <a:picLocks noChangeAspect="1"/>
          </p:cNvPicPr>
          <p:nvPr userDrawn="1"/>
        </p:nvPicPr>
        <p:blipFill>
          <a:blip r:embed="rId25">
            <a:extLst>
              <a:ext uri="{28A0092B-C50C-407E-A947-70E740481C1C}">
                <a14:useLocalDpi xmlns:a14="http://schemas.microsoft.com/office/drawing/2010/main" val="0"/>
              </a:ext>
            </a:extLst>
          </a:blip>
          <a:stretch>
            <a:fillRect/>
          </a:stretch>
        </p:blipFill>
        <p:spPr>
          <a:xfrm>
            <a:off x="116035" y="67362"/>
            <a:ext cx="1684921" cy="645064"/>
          </a:xfrm>
          <a:prstGeom prst="rect">
            <a:avLst/>
          </a:prstGeom>
        </p:spPr>
      </p:pic>
    </p:spTree>
    <p:extLst>
      <p:ext uri="{BB962C8B-B14F-4D97-AF65-F5344CB8AC3E}">
        <p14:creationId xmlns:p14="http://schemas.microsoft.com/office/powerpoint/2010/main" val="2621942625"/>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62" r:id="rId18"/>
    <p:sldLayoutId id="2147483668" r:id="rId19"/>
    <p:sldLayoutId id="2147483673" r:id="rId20"/>
    <p:sldLayoutId id="2147483674" r:id="rId21"/>
    <p:sldLayoutId id="2147483675" r:id="rId22"/>
    <p:sldLayoutId id="2147483676" r:id="rId23"/>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itiviti.org/performeters" TargetMode="Externa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9A994E2-04C9-14DE-814A-1C51979CDFE0}"/>
              </a:ext>
            </a:extLst>
          </p:cNvPr>
          <p:cNvSpPr>
            <a:spLocks noGrp="1"/>
          </p:cNvSpPr>
          <p:nvPr>
            <p:ph type="title"/>
          </p:nvPr>
        </p:nvSpPr>
        <p:spPr>
          <a:xfrm>
            <a:off x="2138108" y="1"/>
            <a:ext cx="8440752" cy="813816"/>
          </a:xfrm>
        </p:spPr>
        <p:txBody>
          <a:bodyPr>
            <a:normAutofit fontScale="90000"/>
          </a:bodyPr>
          <a:lstStyle/>
          <a:p>
            <a:r>
              <a:rPr lang="en-US" dirty="0">
                <a:highlight>
                  <a:srgbClr val="FFFF00"/>
                </a:highlight>
              </a:rPr>
              <a:t>Your GOVT </a:t>
            </a:r>
            <a:r>
              <a:rPr lang="en-US" dirty="0"/>
              <a:t> -  COMPLETED AUDIT STATUS</a:t>
            </a:r>
          </a:p>
        </p:txBody>
      </p:sp>
      <p:graphicFrame>
        <p:nvGraphicFramePr>
          <p:cNvPr id="5" name="Table 5">
            <a:extLst>
              <a:ext uri="{FF2B5EF4-FFF2-40B4-BE49-F238E27FC236}">
                <a16:creationId xmlns:a16="http://schemas.microsoft.com/office/drawing/2014/main" id="{8941C54F-654C-CEEB-B3A1-7E23866FBD19}"/>
              </a:ext>
            </a:extLst>
          </p:cNvPr>
          <p:cNvGraphicFramePr>
            <a:graphicFrameLocks noGrp="1"/>
          </p:cNvGraphicFramePr>
          <p:nvPr>
            <p:ph idx="1"/>
            <p:extLst>
              <p:ext uri="{D42A27DB-BD31-4B8C-83A1-F6EECF244321}">
                <p14:modId xmlns:p14="http://schemas.microsoft.com/office/powerpoint/2010/main" val="4180237611"/>
              </p:ext>
            </p:extLst>
          </p:nvPr>
        </p:nvGraphicFramePr>
        <p:xfrm>
          <a:off x="239688" y="1053754"/>
          <a:ext cx="11712625" cy="5246182"/>
        </p:xfrm>
        <a:graphic>
          <a:graphicData uri="http://schemas.openxmlformats.org/drawingml/2006/table">
            <a:tbl>
              <a:tblPr firstRow="1" bandRow="1">
                <a:tableStyleId>{69CF1AB2-1976-4502-BF36-3FF5EA218861}</a:tableStyleId>
              </a:tblPr>
              <a:tblGrid>
                <a:gridCol w="486783">
                  <a:extLst>
                    <a:ext uri="{9D8B030D-6E8A-4147-A177-3AD203B41FA5}">
                      <a16:colId xmlns:a16="http://schemas.microsoft.com/office/drawing/2014/main" val="209563097"/>
                    </a:ext>
                  </a:extLst>
                </a:gridCol>
                <a:gridCol w="6379522">
                  <a:extLst>
                    <a:ext uri="{9D8B030D-6E8A-4147-A177-3AD203B41FA5}">
                      <a16:colId xmlns:a16="http://schemas.microsoft.com/office/drawing/2014/main" val="1296795795"/>
                    </a:ext>
                  </a:extLst>
                </a:gridCol>
                <a:gridCol w="1499616">
                  <a:extLst>
                    <a:ext uri="{9D8B030D-6E8A-4147-A177-3AD203B41FA5}">
                      <a16:colId xmlns:a16="http://schemas.microsoft.com/office/drawing/2014/main" val="3368147755"/>
                    </a:ext>
                  </a:extLst>
                </a:gridCol>
                <a:gridCol w="3346704">
                  <a:extLst>
                    <a:ext uri="{9D8B030D-6E8A-4147-A177-3AD203B41FA5}">
                      <a16:colId xmlns:a16="http://schemas.microsoft.com/office/drawing/2014/main" val="3223137284"/>
                    </a:ext>
                  </a:extLst>
                </a:gridCol>
              </a:tblGrid>
              <a:tr h="519014">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2B3A7B"/>
                    </a:solidFill>
                  </a:tcPr>
                </a:tc>
                <a:tc>
                  <a:txBody>
                    <a:bodyPr/>
                    <a:lstStyle/>
                    <a:p>
                      <a:pPr algn="ctr"/>
                      <a:r>
                        <a:rPr lang="en-US" dirty="0">
                          <a:solidFill>
                            <a:schemeClr val="tx1"/>
                          </a:solidFill>
                        </a:rPr>
                        <a:t>AUDIT STATUS </a:t>
                      </a:r>
                      <a:endParaRPr lang="en-US" dirty="0">
                        <a:solidFill>
                          <a:schemeClr val="tx1"/>
                        </a:solidFill>
                        <a:latin typeface="Lato ExtraBold" panose="020F0502020204030203" pitchFamily="34" charset="0"/>
                        <a:ea typeface="Lato ExtraBold" panose="020F0502020204030203" pitchFamily="34" charset="0"/>
                        <a:cs typeface="Lato ExtraBold"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2B3A7B"/>
                    </a:solidFill>
                  </a:tcPr>
                </a:tc>
                <a:tc>
                  <a:txBody>
                    <a:bodyPr/>
                    <a:lstStyle/>
                    <a:p>
                      <a:pPr algn="ctr"/>
                      <a:endParaRPr lang="en-US" dirty="0">
                        <a:solidFill>
                          <a:schemeClr val="tx1"/>
                        </a:solidFill>
                        <a:latin typeface="Lato ExtraBold" panose="020F0502020204030203" pitchFamily="34" charset="0"/>
                        <a:ea typeface="Lato ExtraBold" panose="020F0502020204030203" pitchFamily="34" charset="0"/>
                        <a:cs typeface="Lato ExtraBold"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2B3A7B"/>
                    </a:solidFill>
                  </a:tcPr>
                </a:tc>
                <a:tc>
                  <a:txBody>
                    <a:bodyPr/>
                    <a:lstStyle/>
                    <a:p>
                      <a:pPr algn="ctr"/>
                      <a:r>
                        <a:rPr lang="en-US" dirty="0">
                          <a:solidFill>
                            <a:schemeClr val="tx1"/>
                          </a:solidFill>
                        </a:rPr>
                        <a:t>COMMENTS</a:t>
                      </a:r>
                      <a:endParaRPr lang="en-US" dirty="0">
                        <a:solidFill>
                          <a:schemeClr val="tx1"/>
                        </a:solidFill>
                        <a:latin typeface="Lato ExtraBold" panose="020F0502020204030203" pitchFamily="34" charset="0"/>
                        <a:ea typeface="Lato ExtraBold" panose="020F0502020204030203" pitchFamily="34" charset="0"/>
                        <a:cs typeface="Lato ExtraBold"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2B3A7B"/>
                    </a:solidFill>
                  </a:tcPr>
                </a:tc>
                <a:extLst>
                  <a:ext uri="{0D108BD9-81ED-4DB2-BD59-A6C34878D82A}">
                    <a16:rowId xmlns:a16="http://schemas.microsoft.com/office/drawing/2014/main" val="2470226067"/>
                  </a:ext>
                </a:extLst>
              </a:tr>
              <a:tr h="408753">
                <a:tc>
                  <a:txBody>
                    <a:bodyPr/>
                    <a:lstStyle/>
                    <a:p>
                      <a:r>
                        <a:rPr lang="en-US" b="1" dirty="0"/>
                        <a:t>1</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r>
                        <a:rPr lang="en-US" b="1" dirty="0"/>
                        <a:t>What FY is your most recently completed audit?</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extLst>
                  <a:ext uri="{0D108BD9-81ED-4DB2-BD59-A6C34878D82A}">
                    <a16:rowId xmlns:a16="http://schemas.microsoft.com/office/drawing/2014/main" val="106633763"/>
                  </a:ext>
                </a:extLst>
              </a:tr>
              <a:tr h="588748">
                <a:tc>
                  <a:txBody>
                    <a:bodyPr/>
                    <a:lstStyle/>
                    <a:p>
                      <a:r>
                        <a:rPr lang="en-US" b="1" dirty="0"/>
                        <a:t>2</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r>
                        <a:rPr lang="en-US" b="1" dirty="0"/>
                        <a:t>Date completed and submitted to audit clearing house</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extLst>
                  <a:ext uri="{0D108BD9-81ED-4DB2-BD59-A6C34878D82A}">
                    <a16:rowId xmlns:a16="http://schemas.microsoft.com/office/drawing/2014/main" val="665398126"/>
                  </a:ext>
                </a:extLst>
              </a:tr>
              <a:tr h="530839">
                <a:tc>
                  <a:txBody>
                    <a:bodyPr/>
                    <a:lstStyle/>
                    <a:p>
                      <a:r>
                        <a:rPr lang="en-US" b="1" dirty="0"/>
                        <a:t>3</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r>
                        <a:rPr lang="en-US" b="1" dirty="0"/>
                        <a:t># of Federal qualifications for completed audit</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extLst>
                  <a:ext uri="{0D108BD9-81ED-4DB2-BD59-A6C34878D82A}">
                    <a16:rowId xmlns:a16="http://schemas.microsoft.com/office/drawing/2014/main" val="3725249054"/>
                  </a:ext>
                </a:extLst>
              </a:tr>
              <a:tr h="511535">
                <a:tc>
                  <a:txBody>
                    <a:bodyPr/>
                    <a:lstStyle/>
                    <a:p>
                      <a:r>
                        <a:rPr lang="en-US" b="1" dirty="0"/>
                        <a:t>4</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r>
                        <a:rPr lang="en-US" b="1" dirty="0"/>
                        <a:t># of Financial qualifications for completed audit</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extLst>
                  <a:ext uri="{0D108BD9-81ED-4DB2-BD59-A6C34878D82A}">
                    <a16:rowId xmlns:a16="http://schemas.microsoft.com/office/drawing/2014/main" val="2107321520"/>
                  </a:ext>
                </a:extLst>
              </a:tr>
              <a:tr h="675613">
                <a:tc>
                  <a:txBody>
                    <a:bodyPr/>
                    <a:lstStyle/>
                    <a:p>
                      <a:r>
                        <a:rPr lang="en-US" b="1" dirty="0"/>
                        <a:t>5</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r>
                        <a:rPr lang="en-US" b="1" dirty="0"/>
                        <a:t># of Component Unit qualifications for completed the completed audit</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extLst>
                  <a:ext uri="{0D108BD9-81ED-4DB2-BD59-A6C34878D82A}">
                    <a16:rowId xmlns:a16="http://schemas.microsoft.com/office/drawing/2014/main" val="3173525880"/>
                  </a:ext>
                </a:extLst>
              </a:tr>
              <a:tr h="1833806">
                <a:tc>
                  <a:txBody>
                    <a:bodyPr/>
                    <a:lstStyle/>
                    <a:p>
                      <a:r>
                        <a:rPr lang="en-US" b="1" dirty="0"/>
                        <a:t>6</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endParaRPr lang="en-US" b="1" dirty="0"/>
                    </a:p>
                    <a:p>
                      <a:r>
                        <a:rPr lang="en-US" b="1" dirty="0"/>
                        <a:t>What was the greatest challenge or lesson learned during this audit?</a:t>
                      </a:r>
                    </a:p>
                    <a:p>
                      <a:endParaRPr lang="en-US" b="1" dirty="0"/>
                    </a:p>
                    <a:p>
                      <a:endParaRPr lang="en-US" b="1" dirty="0"/>
                    </a:p>
                    <a:p>
                      <a:endParaRPr lang="en-US" b="1" dirty="0"/>
                    </a:p>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gridSpan="2">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hMerge="1">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tc>
                <a:extLst>
                  <a:ext uri="{0D108BD9-81ED-4DB2-BD59-A6C34878D82A}">
                    <a16:rowId xmlns:a16="http://schemas.microsoft.com/office/drawing/2014/main" val="836852697"/>
                  </a:ext>
                </a:extLst>
              </a:tr>
            </a:tbl>
          </a:graphicData>
        </a:graphic>
      </p:graphicFrame>
      <p:sp>
        <p:nvSpPr>
          <p:cNvPr id="4" name="Slide Number Placeholder 3">
            <a:extLst>
              <a:ext uri="{FF2B5EF4-FFF2-40B4-BE49-F238E27FC236}">
                <a16:creationId xmlns:a16="http://schemas.microsoft.com/office/drawing/2014/main" id="{4F0EE71D-65A8-729A-9163-201CDF5C4CC0}"/>
              </a:ext>
            </a:extLst>
          </p:cNvPr>
          <p:cNvSpPr>
            <a:spLocks noGrp="1"/>
          </p:cNvSpPr>
          <p:nvPr>
            <p:ph type="sldNum" sz="quarter" idx="12"/>
          </p:nvPr>
        </p:nvSpPr>
        <p:spPr>
          <a:xfrm>
            <a:off x="-230852" y="6188075"/>
            <a:ext cx="1142245" cy="6699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A39F794-7202-4E3A-AED8-2497AE0D328A}" type="slidenum">
              <a:rPr kumimoji="0" lang="en-US" sz="1600" b="1" i="0" u="none" strike="noStrike" kern="1200" cap="none" spc="0" normalizeH="0" baseline="0" noProof="0" smtClean="0">
                <a:ln>
                  <a:noFill/>
                </a:ln>
                <a:solidFill>
                  <a:prstClr val="white"/>
                </a:solidFill>
                <a:effectLst/>
                <a:uLnTx/>
                <a:uFillTx/>
                <a:latin typeface="Lato SemiBold" panose="020F0502020204030203" pitchFamily="34" charset="0"/>
                <a:ea typeface="Lato SemiBold" panose="020F0502020204030203" pitchFamily="34" charset="0"/>
                <a:cs typeface="Lato SemiBold" panose="020F0502020204030203"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600" b="1" i="0" u="none" strike="noStrike" kern="1200" cap="none" spc="0" normalizeH="0" baseline="0" noProof="0" dirty="0">
              <a:ln>
                <a:noFill/>
              </a:ln>
              <a:solidFill>
                <a:prstClr val="white"/>
              </a:solidFill>
              <a:effectLst/>
              <a:uLnTx/>
              <a:uFillTx/>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2" name="TextBox 1">
            <a:extLst>
              <a:ext uri="{FF2B5EF4-FFF2-40B4-BE49-F238E27FC236}">
                <a16:creationId xmlns:a16="http://schemas.microsoft.com/office/drawing/2014/main" id="{EB4CE7F3-2CC3-45E3-49BB-DE78F10F82D4}"/>
              </a:ext>
            </a:extLst>
          </p:cNvPr>
          <p:cNvSpPr txBox="1"/>
          <p:nvPr/>
        </p:nvSpPr>
        <p:spPr>
          <a:xfrm rot="10322521" flipV="1">
            <a:off x="7760429" y="3675395"/>
            <a:ext cx="3402730" cy="1754326"/>
          </a:xfrm>
          <a:prstGeom prst="rect">
            <a:avLst/>
          </a:prstGeom>
          <a:solidFill>
            <a:schemeClr val="tx1"/>
          </a:solidFill>
        </p:spPr>
        <p:txBody>
          <a:bodyPr wrap="square" rtlCol="0">
            <a:spAutoFit/>
          </a:bodyPr>
          <a:lstStyle/>
          <a:p>
            <a:r>
              <a:rPr lang="en-US" dirty="0">
                <a:solidFill>
                  <a:srgbClr val="FF0000"/>
                </a:solidFill>
              </a:rPr>
              <a:t>Unless your government issued the audit after our December meeting in Honolulu, this slide will be the same as your December presentation</a:t>
            </a:r>
          </a:p>
        </p:txBody>
      </p:sp>
    </p:spTree>
    <p:extLst>
      <p:ext uri="{BB962C8B-B14F-4D97-AF65-F5344CB8AC3E}">
        <p14:creationId xmlns:p14="http://schemas.microsoft.com/office/powerpoint/2010/main" val="4099522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9A994E2-04C9-14DE-814A-1C51979CDFE0}"/>
              </a:ext>
            </a:extLst>
          </p:cNvPr>
          <p:cNvSpPr>
            <a:spLocks noGrp="1"/>
          </p:cNvSpPr>
          <p:nvPr>
            <p:ph type="title"/>
          </p:nvPr>
        </p:nvSpPr>
        <p:spPr>
          <a:xfrm>
            <a:off x="2734056" y="1"/>
            <a:ext cx="8203628" cy="786384"/>
          </a:xfrm>
        </p:spPr>
        <p:txBody>
          <a:bodyPr>
            <a:normAutofit fontScale="90000"/>
          </a:bodyPr>
          <a:lstStyle/>
          <a:p>
            <a:r>
              <a:rPr lang="en-US" dirty="0">
                <a:highlight>
                  <a:srgbClr val="FFFF00"/>
                </a:highlight>
              </a:rPr>
              <a:t>Your GOVT</a:t>
            </a:r>
            <a:r>
              <a:rPr lang="en-US" dirty="0"/>
              <a:t>  - CURRENT AUDIT STATUS</a:t>
            </a:r>
          </a:p>
        </p:txBody>
      </p:sp>
      <p:graphicFrame>
        <p:nvGraphicFramePr>
          <p:cNvPr id="5" name="Table 5">
            <a:extLst>
              <a:ext uri="{FF2B5EF4-FFF2-40B4-BE49-F238E27FC236}">
                <a16:creationId xmlns:a16="http://schemas.microsoft.com/office/drawing/2014/main" id="{8941C54F-654C-CEEB-B3A1-7E23866FBD19}"/>
              </a:ext>
            </a:extLst>
          </p:cNvPr>
          <p:cNvGraphicFramePr>
            <a:graphicFrameLocks noGrp="1"/>
          </p:cNvGraphicFramePr>
          <p:nvPr>
            <p:ph idx="1"/>
            <p:extLst>
              <p:ext uri="{D42A27DB-BD31-4B8C-83A1-F6EECF244321}">
                <p14:modId xmlns:p14="http://schemas.microsoft.com/office/powerpoint/2010/main" val="1434093600"/>
              </p:ext>
            </p:extLst>
          </p:nvPr>
        </p:nvGraphicFramePr>
        <p:xfrm>
          <a:off x="233202" y="1014985"/>
          <a:ext cx="11725595" cy="5373637"/>
        </p:xfrm>
        <a:graphic>
          <a:graphicData uri="http://schemas.openxmlformats.org/drawingml/2006/table">
            <a:tbl>
              <a:tblPr firstRow="1" bandRow="1">
                <a:tableStyleId>{5C22544A-7EE6-4342-B048-85BDC9FD1C3A}</a:tableStyleId>
              </a:tblPr>
              <a:tblGrid>
                <a:gridCol w="371793">
                  <a:extLst>
                    <a:ext uri="{9D8B030D-6E8A-4147-A177-3AD203B41FA5}">
                      <a16:colId xmlns:a16="http://schemas.microsoft.com/office/drawing/2014/main" val="209563097"/>
                    </a:ext>
                  </a:extLst>
                </a:gridCol>
                <a:gridCol w="5000277">
                  <a:extLst>
                    <a:ext uri="{9D8B030D-6E8A-4147-A177-3AD203B41FA5}">
                      <a16:colId xmlns:a16="http://schemas.microsoft.com/office/drawing/2014/main" val="1296795795"/>
                    </a:ext>
                  </a:extLst>
                </a:gridCol>
                <a:gridCol w="319278">
                  <a:extLst>
                    <a:ext uri="{9D8B030D-6E8A-4147-A177-3AD203B41FA5}">
                      <a16:colId xmlns:a16="http://schemas.microsoft.com/office/drawing/2014/main" val="1727933854"/>
                    </a:ext>
                  </a:extLst>
                </a:gridCol>
                <a:gridCol w="6034247">
                  <a:extLst>
                    <a:ext uri="{9D8B030D-6E8A-4147-A177-3AD203B41FA5}">
                      <a16:colId xmlns:a16="http://schemas.microsoft.com/office/drawing/2014/main" val="3117993165"/>
                    </a:ext>
                  </a:extLst>
                </a:gridCol>
              </a:tblGrid>
              <a:tr h="518501">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2B3A7B"/>
                    </a:solidFill>
                  </a:tcPr>
                </a:tc>
                <a:tc>
                  <a:txBody>
                    <a:bodyPr/>
                    <a:lstStyle/>
                    <a:p>
                      <a:pPr algn="ctr"/>
                      <a:r>
                        <a:rPr lang="en-US" dirty="0"/>
                        <a:t>AUDIT STATUS</a:t>
                      </a:r>
                      <a:endParaRPr lang="en-US" dirty="0">
                        <a:latin typeface="Lato ExtraBold" panose="020F0502020204030203" pitchFamily="34" charset="0"/>
                        <a:ea typeface="Lato ExtraBold" panose="020F0502020204030203" pitchFamily="34" charset="0"/>
                        <a:cs typeface="Lato ExtraBold"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2B3A7B"/>
                    </a:solidFill>
                  </a:tcPr>
                </a:tc>
                <a:tc>
                  <a:txBody>
                    <a:bodyPr/>
                    <a:lstStyle/>
                    <a:p>
                      <a:pPr algn="ctr"/>
                      <a:endParaRPr lang="en-US" dirty="0">
                        <a:latin typeface="Lato ExtraBold" panose="020F0502020204030203" pitchFamily="34" charset="0"/>
                        <a:ea typeface="Lato ExtraBold" panose="020F0502020204030203" pitchFamily="34" charset="0"/>
                        <a:cs typeface="Lato ExtraBold"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2B3A7B"/>
                    </a:solidFill>
                  </a:tcPr>
                </a:tc>
                <a:tc>
                  <a:txBody>
                    <a:bodyPr/>
                    <a:lstStyle/>
                    <a:p>
                      <a:pPr algn="ctr"/>
                      <a:r>
                        <a:rPr lang="en-US" dirty="0"/>
                        <a:t>COMMENTS</a:t>
                      </a:r>
                      <a:endParaRPr lang="en-US" dirty="0">
                        <a:latin typeface="Lato ExtraBold" panose="020F0502020204030203" pitchFamily="34" charset="0"/>
                        <a:ea typeface="Lato ExtraBold" panose="020F0502020204030203" pitchFamily="34" charset="0"/>
                        <a:cs typeface="Lato ExtraBold"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2B3A7B"/>
                    </a:solidFill>
                  </a:tcPr>
                </a:tc>
                <a:extLst>
                  <a:ext uri="{0D108BD9-81ED-4DB2-BD59-A6C34878D82A}">
                    <a16:rowId xmlns:a16="http://schemas.microsoft.com/office/drawing/2014/main" val="2470226067"/>
                  </a:ext>
                </a:extLst>
              </a:tr>
              <a:tr h="907377">
                <a:tc>
                  <a:txBody>
                    <a:bodyPr/>
                    <a:lstStyle/>
                    <a:p>
                      <a:r>
                        <a:rPr lang="en-US" b="1" dirty="0"/>
                        <a:t>1</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Which fiscal year is currently under audit?  When did field work begin?</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extLst>
                  <a:ext uri="{0D108BD9-81ED-4DB2-BD59-A6C34878D82A}">
                    <a16:rowId xmlns:a16="http://schemas.microsoft.com/office/drawing/2014/main" val="2221171356"/>
                  </a:ext>
                </a:extLst>
              </a:tr>
              <a:tr h="518501">
                <a:tc>
                  <a:txBody>
                    <a:bodyPr/>
                    <a:lstStyle/>
                    <a:p>
                      <a:r>
                        <a:rPr lang="en-US" b="1" dirty="0">
                          <a:latin typeface="Lato" panose="020F0502020204030203" pitchFamily="34" charset="0"/>
                          <a:ea typeface="Lato" panose="020F0502020204030203" pitchFamily="34" charset="0"/>
                          <a:cs typeface="Lato" panose="020F0502020204030203" pitchFamily="34" charset="0"/>
                        </a:rPr>
                        <a:t>2</a:t>
                      </a: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What is the expected completion date?</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extLst>
                  <a:ext uri="{0D108BD9-81ED-4DB2-BD59-A6C34878D82A}">
                    <a16:rowId xmlns:a16="http://schemas.microsoft.com/office/drawing/2014/main" val="3053416295"/>
                  </a:ext>
                </a:extLst>
              </a:tr>
              <a:tr h="907377">
                <a:tc>
                  <a:txBody>
                    <a:bodyPr/>
                    <a:lstStyle/>
                    <a:p>
                      <a:r>
                        <a:rPr lang="en-US" b="1" dirty="0"/>
                        <a:t>3</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List the major reconciliations still outstanding  </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extLst>
                  <a:ext uri="{0D108BD9-81ED-4DB2-BD59-A6C34878D82A}">
                    <a16:rowId xmlns:a16="http://schemas.microsoft.com/office/drawing/2014/main" val="1585453918"/>
                  </a:ext>
                </a:extLst>
              </a:tr>
              <a:tr h="9073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4</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 of component units on schedule &amp; # behind</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extLst>
                  <a:ext uri="{0D108BD9-81ED-4DB2-BD59-A6C34878D82A}">
                    <a16:rowId xmlns:a16="http://schemas.microsoft.com/office/drawing/2014/main" val="3957997796"/>
                  </a:ext>
                </a:extLst>
              </a:tr>
              <a:tr h="522001">
                <a:tc>
                  <a:txBody>
                    <a:bodyPr/>
                    <a:lstStyle/>
                    <a:p>
                      <a:r>
                        <a:rPr lang="en-US" b="1" dirty="0"/>
                        <a:t>5</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r>
                        <a:rPr lang="en-US" b="1" dirty="0"/>
                        <a:t>Date of your current approved extension</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extLst>
                  <a:ext uri="{0D108BD9-81ED-4DB2-BD59-A6C34878D82A}">
                    <a16:rowId xmlns:a16="http://schemas.microsoft.com/office/drawing/2014/main" val="638691576"/>
                  </a:ext>
                </a:extLst>
              </a:tr>
              <a:tr h="1092503">
                <a:tc>
                  <a:txBody>
                    <a:bodyPr/>
                    <a:lstStyle/>
                    <a:p>
                      <a:r>
                        <a:rPr lang="en-US" b="1" dirty="0"/>
                        <a:t>6</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What are your major challenges to completion?</a:t>
                      </a: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gridSpan="2">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tcPr>
                </a:tc>
                <a:tc hMerge="1">
                  <a:txBody>
                    <a:bodyPr/>
                    <a:lstStyle/>
                    <a:p>
                      <a:pPr algn="ctr"/>
                      <a:endParaRPr lang="en-US" dirty="0">
                        <a:latin typeface="Lato" panose="020F0502020204030203" pitchFamily="34" charset="0"/>
                        <a:ea typeface="Lato" panose="020F0502020204030203" pitchFamily="34" charset="0"/>
                        <a:cs typeface="Lato" panose="020F0502020204030203" pitchFamily="34" charset="0"/>
                      </a:endParaRPr>
                    </a:p>
                  </a:txBody>
                  <a:tcPr anchor="ctr"/>
                </a:tc>
                <a:extLst>
                  <a:ext uri="{0D108BD9-81ED-4DB2-BD59-A6C34878D82A}">
                    <a16:rowId xmlns:a16="http://schemas.microsoft.com/office/drawing/2014/main" val="219772717"/>
                  </a:ext>
                </a:extLst>
              </a:tr>
            </a:tbl>
          </a:graphicData>
        </a:graphic>
      </p:graphicFrame>
      <p:sp>
        <p:nvSpPr>
          <p:cNvPr id="4" name="Slide Number Placeholder 3">
            <a:extLst>
              <a:ext uri="{FF2B5EF4-FFF2-40B4-BE49-F238E27FC236}">
                <a16:creationId xmlns:a16="http://schemas.microsoft.com/office/drawing/2014/main" id="{4F0EE71D-65A8-729A-9163-201CDF5C4CC0}"/>
              </a:ext>
            </a:extLst>
          </p:cNvPr>
          <p:cNvSpPr>
            <a:spLocks noGrp="1"/>
          </p:cNvSpPr>
          <p:nvPr>
            <p:ph type="sldNum" sz="quarter" idx="12"/>
          </p:nvPr>
        </p:nvSpPr>
        <p:spPr>
          <a:xfrm>
            <a:off x="0" y="6388623"/>
            <a:ext cx="445546" cy="469377"/>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A39F794-7202-4E3A-AED8-2497AE0D328A}" type="slidenum">
              <a:rPr kumimoji="0" lang="en-US" sz="1600" b="1" i="0" u="none" strike="noStrike" kern="1200" cap="none" spc="0" normalizeH="0" baseline="0" noProof="0" smtClean="0">
                <a:ln>
                  <a:noFill/>
                </a:ln>
                <a:solidFill>
                  <a:prstClr val="white"/>
                </a:solidFill>
                <a:effectLst/>
                <a:uLnTx/>
                <a:uFillTx/>
                <a:latin typeface="Lato SemiBold" panose="020F0502020204030203" pitchFamily="34" charset="0"/>
                <a:ea typeface="Lato SemiBold" panose="020F0502020204030203" pitchFamily="34" charset="0"/>
                <a:cs typeface="Lato SemiBold" panose="020F0502020204030203"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600" b="1" i="0" u="none" strike="noStrike" kern="1200" cap="none" spc="0" normalizeH="0" baseline="0" noProof="0" dirty="0">
              <a:ln>
                <a:noFill/>
              </a:ln>
              <a:solidFill>
                <a:prstClr val="white"/>
              </a:solidFill>
              <a:effectLst/>
              <a:uLnTx/>
              <a:uFillTx/>
              <a:latin typeface="Lato SemiBold" panose="020F0502020204030203" pitchFamily="34" charset="0"/>
              <a:ea typeface="Lato SemiBold" panose="020F0502020204030203" pitchFamily="34" charset="0"/>
              <a:cs typeface="Lato SemiBold" panose="020F0502020204030203" pitchFamily="34" charset="0"/>
            </a:endParaRPr>
          </a:p>
        </p:txBody>
      </p:sp>
    </p:spTree>
    <p:extLst>
      <p:ext uri="{BB962C8B-B14F-4D97-AF65-F5344CB8AC3E}">
        <p14:creationId xmlns:p14="http://schemas.microsoft.com/office/powerpoint/2010/main" val="3167741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3DD408-517A-51F2-215A-7B9EF1BB7278}"/>
              </a:ext>
            </a:extLst>
          </p:cNvPr>
          <p:cNvSpPr>
            <a:spLocks noGrp="1"/>
          </p:cNvSpPr>
          <p:nvPr>
            <p:ph type="title"/>
          </p:nvPr>
        </p:nvSpPr>
        <p:spPr>
          <a:xfrm>
            <a:off x="1935019" y="173038"/>
            <a:ext cx="9753600" cy="665162"/>
          </a:xfrm>
        </p:spPr>
        <p:txBody>
          <a:bodyPr>
            <a:normAutofit fontScale="90000"/>
          </a:bodyPr>
          <a:lstStyle/>
          <a:p>
            <a:r>
              <a:rPr lang="en-US" dirty="0">
                <a:highlight>
                  <a:srgbClr val="FFFF00"/>
                </a:highlight>
              </a:rPr>
              <a:t>Your Govt </a:t>
            </a:r>
            <a:r>
              <a:rPr lang="en-US" dirty="0"/>
              <a:t>- audit timeliness </a:t>
            </a:r>
            <a:r>
              <a:rPr lang="en-US" dirty="0" err="1"/>
              <a:t>fy</a:t>
            </a:r>
            <a:r>
              <a:rPr lang="en-US" dirty="0"/>
              <a:t> 2010-2022</a:t>
            </a:r>
          </a:p>
        </p:txBody>
      </p:sp>
      <p:sp>
        <p:nvSpPr>
          <p:cNvPr id="6" name="TextBox 5">
            <a:extLst>
              <a:ext uri="{FF2B5EF4-FFF2-40B4-BE49-F238E27FC236}">
                <a16:creationId xmlns:a16="http://schemas.microsoft.com/office/drawing/2014/main" id="{542FCAEE-2C6F-B61E-7FAC-343110CE62BB}"/>
              </a:ext>
            </a:extLst>
          </p:cNvPr>
          <p:cNvSpPr txBox="1"/>
          <p:nvPr/>
        </p:nvSpPr>
        <p:spPr>
          <a:xfrm>
            <a:off x="2753610" y="2145842"/>
            <a:ext cx="6523348" cy="2308324"/>
          </a:xfrm>
          <a:prstGeom prst="rect">
            <a:avLst/>
          </a:prstGeom>
          <a:noFill/>
        </p:spPr>
        <p:txBody>
          <a:bodyPr wrap="square" rtlCol="0">
            <a:spAutoFit/>
          </a:bodyPr>
          <a:lstStyle/>
          <a:p>
            <a:r>
              <a:rPr lang="en-US" dirty="0"/>
              <a:t>Provide a graph of your audit completion dates from FY2010 through your most current audit.  If you need help calculating, you may use the data from your AFTER analysis on the latest Performeter (available at </a:t>
            </a:r>
            <a:r>
              <a:rPr lang="en-US" b="1" dirty="0">
                <a:solidFill>
                  <a:srgbClr val="FFFF00"/>
                </a:solidFill>
                <a:hlinkClick r:id="rId2">
                  <a:extLst>
                    <a:ext uri="{A12FA001-AC4F-418D-AE19-62706E023703}">
                      <ahyp:hlinkClr xmlns:ahyp="http://schemas.microsoft.com/office/drawing/2018/hyperlinkcolor" val="tx"/>
                    </a:ext>
                  </a:extLst>
                </a:hlinkClick>
              </a:rPr>
              <a:t>https://pitiviti.org/performeters</a:t>
            </a:r>
            <a:r>
              <a:rPr lang="en-US" b="1" dirty="0">
                <a:solidFill>
                  <a:srgbClr val="FFFF00"/>
                </a:solidFill>
              </a:rPr>
              <a:t> </a:t>
            </a:r>
            <a:r>
              <a:rPr lang="en-US" dirty="0"/>
              <a:t>The Performeter has the number of months after fiscal year end that the audit was issued.  Subtract 9 from that number to report the number of months late.  </a:t>
            </a:r>
            <a:endParaRPr lang="en-US" dirty="0">
              <a:solidFill>
                <a:srgbClr val="FFFF00"/>
              </a:solidFill>
            </a:endParaRPr>
          </a:p>
        </p:txBody>
      </p:sp>
    </p:spTree>
    <p:extLst>
      <p:ext uri="{BB962C8B-B14F-4D97-AF65-F5344CB8AC3E}">
        <p14:creationId xmlns:p14="http://schemas.microsoft.com/office/powerpoint/2010/main" val="3498440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25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420910738"/>
              </p:ext>
            </p:extLst>
          </p:nvPr>
        </p:nvGraphicFramePr>
        <p:xfrm>
          <a:off x="77601" y="1047750"/>
          <a:ext cx="12036795" cy="5153024"/>
        </p:xfrm>
        <a:graphic>
          <a:graphicData uri="http://schemas.openxmlformats.org/drawingml/2006/table">
            <a:tbl>
              <a:tblPr/>
              <a:tblGrid>
                <a:gridCol w="2142142">
                  <a:extLst>
                    <a:ext uri="{9D8B030D-6E8A-4147-A177-3AD203B41FA5}">
                      <a16:colId xmlns:a16="http://schemas.microsoft.com/office/drawing/2014/main" val="714596921"/>
                    </a:ext>
                  </a:extLst>
                </a:gridCol>
                <a:gridCol w="1013466">
                  <a:extLst>
                    <a:ext uri="{9D8B030D-6E8A-4147-A177-3AD203B41FA5}">
                      <a16:colId xmlns:a16="http://schemas.microsoft.com/office/drawing/2014/main" val="43302198"/>
                    </a:ext>
                  </a:extLst>
                </a:gridCol>
                <a:gridCol w="1013466">
                  <a:extLst>
                    <a:ext uri="{9D8B030D-6E8A-4147-A177-3AD203B41FA5}">
                      <a16:colId xmlns:a16="http://schemas.microsoft.com/office/drawing/2014/main" val="3933597139"/>
                    </a:ext>
                  </a:extLst>
                </a:gridCol>
                <a:gridCol w="1013466">
                  <a:extLst>
                    <a:ext uri="{9D8B030D-6E8A-4147-A177-3AD203B41FA5}">
                      <a16:colId xmlns:a16="http://schemas.microsoft.com/office/drawing/2014/main" val="3232363198"/>
                    </a:ext>
                  </a:extLst>
                </a:gridCol>
                <a:gridCol w="1013466">
                  <a:extLst>
                    <a:ext uri="{9D8B030D-6E8A-4147-A177-3AD203B41FA5}">
                      <a16:colId xmlns:a16="http://schemas.microsoft.com/office/drawing/2014/main" val="2052021029"/>
                    </a:ext>
                  </a:extLst>
                </a:gridCol>
                <a:gridCol w="1013466">
                  <a:extLst>
                    <a:ext uri="{9D8B030D-6E8A-4147-A177-3AD203B41FA5}">
                      <a16:colId xmlns:a16="http://schemas.microsoft.com/office/drawing/2014/main" val="340690022"/>
                    </a:ext>
                  </a:extLst>
                </a:gridCol>
                <a:gridCol w="1695000">
                  <a:extLst>
                    <a:ext uri="{9D8B030D-6E8A-4147-A177-3AD203B41FA5}">
                      <a16:colId xmlns:a16="http://schemas.microsoft.com/office/drawing/2014/main" val="2537683929"/>
                    </a:ext>
                  </a:extLst>
                </a:gridCol>
                <a:gridCol w="2352677">
                  <a:extLst>
                    <a:ext uri="{9D8B030D-6E8A-4147-A177-3AD203B41FA5}">
                      <a16:colId xmlns:a16="http://schemas.microsoft.com/office/drawing/2014/main" val="3477356085"/>
                    </a:ext>
                  </a:extLst>
                </a:gridCol>
                <a:gridCol w="779646">
                  <a:extLst>
                    <a:ext uri="{9D8B030D-6E8A-4147-A177-3AD203B41FA5}">
                      <a16:colId xmlns:a16="http://schemas.microsoft.com/office/drawing/2014/main" val="3205246338"/>
                    </a:ext>
                  </a:extLst>
                </a:gridCol>
              </a:tblGrid>
              <a:tr h="631736">
                <a:tc>
                  <a:txBody>
                    <a:bodyPr/>
                    <a:lstStyle/>
                    <a:p>
                      <a:pPr algn="l" rtl="0" fontAlgn="ctr"/>
                      <a:endParaRPr lang="en-US" sz="1800" b="0" i="0" u="none" strike="noStrike" dirty="0">
                        <a:solidFill>
                          <a:schemeClr val="tx1"/>
                        </a:solidFill>
                        <a:effectLst/>
                        <a:latin typeface="Lato ExtraBold" panose="020F0502020204030203" pitchFamily="34" charset="0"/>
                        <a:ea typeface="Lato ExtraBold" panose="020F0502020204030203" pitchFamily="34" charset="0"/>
                        <a:cs typeface="Lato ExtraBold" panose="020F0502020204030203" pitchFamily="34" charset="0"/>
                      </a:endParaRPr>
                    </a:p>
                  </a:txBody>
                  <a:tcPr marL="114300"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2B3A7B"/>
                    </a:solidFill>
                  </a:tcPr>
                </a:tc>
                <a:tc>
                  <a:txBody>
                    <a:bodyPr/>
                    <a:lstStyle/>
                    <a:p>
                      <a:pPr algn="ctr" fontAlgn="ctr"/>
                      <a:r>
                        <a:rPr lang="en-US" sz="1800" b="0" i="0" u="none" strike="noStrike" dirty="0">
                          <a:solidFill>
                            <a:schemeClr val="tx1"/>
                          </a:solidFill>
                          <a:effectLst/>
                          <a:latin typeface="Lato ExtraBold" panose="020F0502020204030203" pitchFamily="34" charset="0"/>
                          <a:ea typeface="Lato ExtraBold" panose="020F0502020204030203" pitchFamily="34" charset="0"/>
                          <a:cs typeface="Lato ExtraBold" panose="020F0502020204030203" pitchFamily="34" charset="0"/>
                        </a:rPr>
                        <a:t>Target</a:t>
                      </a:r>
                    </a:p>
                  </a:txBody>
                  <a:tcPr marL="6350"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2B3A7B"/>
                    </a:solidFill>
                  </a:tcPr>
                </a:tc>
                <a:tc>
                  <a:txBody>
                    <a:bodyPr/>
                    <a:lstStyle/>
                    <a:p>
                      <a:pPr algn="ctr"/>
                      <a:r>
                        <a:rPr lang="en-US" sz="1800" b="0" i="0" u="none" strike="noStrike" dirty="0">
                          <a:solidFill>
                            <a:schemeClr val="tx1"/>
                          </a:solidFill>
                          <a:effectLst/>
                          <a:latin typeface="Lato ExtraBold" panose="020F0502020204030203" pitchFamily="34" charset="0"/>
                          <a:ea typeface="Lato ExtraBold" panose="020F0502020204030203" pitchFamily="34" charset="0"/>
                          <a:cs typeface="Lato ExtraBold" panose="020F0502020204030203" pitchFamily="34" charset="0"/>
                        </a:rPr>
                        <a:t>Period</a:t>
                      </a:r>
                      <a:endParaRPr lang="en-US" sz="1800" dirty="0">
                        <a:solidFill>
                          <a:schemeClr val="tx1"/>
                        </a:solidFill>
                      </a:endParaRPr>
                    </a:p>
                  </a:txBody>
                  <a:tcPr marL="6350"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2B3A7B"/>
                    </a:solidFill>
                  </a:tcPr>
                </a:tc>
                <a:tc>
                  <a:txBody>
                    <a:bodyPr/>
                    <a:lstStyle/>
                    <a:p>
                      <a:pPr marL="0" algn="ctr" defTabSz="914400" rtl="0" eaLnBrk="1" latinLnBrk="0" hangingPunct="1"/>
                      <a:r>
                        <a:rPr lang="en-US" sz="1800" b="0" i="0" u="none" strike="noStrike" kern="1200" dirty="0">
                          <a:solidFill>
                            <a:schemeClr val="tx1"/>
                          </a:solidFill>
                          <a:effectLst/>
                          <a:latin typeface="Lato ExtraBold" panose="020F0502020204030203" pitchFamily="34" charset="0"/>
                          <a:ea typeface="Lato ExtraBold" panose="020F0502020204030203" pitchFamily="34" charset="0"/>
                          <a:cs typeface="Lato ExtraBold" panose="020F0502020204030203" pitchFamily="34" charset="0"/>
                        </a:rPr>
                        <a:t> Sept 24</a:t>
                      </a:r>
                    </a:p>
                  </a:txBody>
                  <a:tcPr marL="0" marR="0" marT="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2B3A7B"/>
                    </a:solidFill>
                  </a:tcPr>
                </a:tc>
                <a:tc>
                  <a:txBody>
                    <a:bodyPr/>
                    <a:lstStyle/>
                    <a:p>
                      <a:pPr marL="0" algn="ctr" defTabSz="914400" rtl="0" eaLnBrk="1" fontAlgn="b" latinLnBrk="0" hangingPunct="1"/>
                      <a:r>
                        <a:rPr lang="en-US" sz="1800" b="0" i="0" u="none" strike="noStrike" kern="1200" dirty="0">
                          <a:solidFill>
                            <a:schemeClr val="tx1"/>
                          </a:solidFill>
                          <a:effectLst/>
                          <a:latin typeface="Lato ExtraBold" panose="020F0502020204030203" pitchFamily="34" charset="0"/>
                          <a:ea typeface="Lato ExtraBold" panose="020F0502020204030203" pitchFamily="34" charset="0"/>
                          <a:cs typeface="Lato ExtraBold" panose="020F0502020204030203" pitchFamily="34" charset="0"/>
                        </a:rPr>
                        <a:t>Dec 24</a:t>
                      </a:r>
                    </a:p>
                  </a:txBody>
                  <a:tcPr marL="6350"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2B3A7B"/>
                    </a:solidFill>
                  </a:tcPr>
                </a:tc>
                <a:tc>
                  <a:txBody>
                    <a:bodyPr/>
                    <a:lstStyle/>
                    <a:p>
                      <a:pPr marL="0" algn="ctr" defTabSz="914400" rtl="0" eaLnBrk="1" fontAlgn="b" latinLnBrk="0" hangingPunct="1"/>
                      <a:r>
                        <a:rPr lang="en-US" sz="1800" b="0" i="0" u="none" strike="noStrike" kern="1200" dirty="0">
                          <a:solidFill>
                            <a:schemeClr val="tx1"/>
                          </a:solidFill>
                          <a:effectLst/>
                          <a:latin typeface="Lato ExtraBold" panose="020F0502020204030203" pitchFamily="34" charset="0"/>
                          <a:ea typeface="Lato ExtraBold" panose="020F0502020204030203" pitchFamily="34" charset="0"/>
                          <a:cs typeface="Lato ExtraBold" panose="020F0502020204030203" pitchFamily="34" charset="0"/>
                        </a:rPr>
                        <a:t>Jan 25</a:t>
                      </a:r>
                    </a:p>
                  </a:txBody>
                  <a:tcPr marL="6350"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2B3A7B"/>
                    </a:solidFill>
                  </a:tcPr>
                </a:tc>
                <a:tc>
                  <a:txBody>
                    <a:bodyPr/>
                    <a:lstStyle/>
                    <a:p>
                      <a:pPr algn="ctr" fontAlgn="b"/>
                      <a:r>
                        <a:rPr lang="en-US" sz="1800" b="0" i="0" u="none" strike="noStrike" dirty="0">
                          <a:solidFill>
                            <a:schemeClr val="tx1"/>
                          </a:solidFill>
                          <a:effectLst/>
                          <a:latin typeface="Lato ExtraBold" panose="020F0502020204030203" pitchFamily="34" charset="0"/>
                          <a:ea typeface="Lato ExtraBold" panose="020F0502020204030203" pitchFamily="34" charset="0"/>
                          <a:cs typeface="Lato ExtraBold" panose="020F0502020204030203" pitchFamily="34" charset="0"/>
                        </a:rPr>
                        <a:t>Trend</a:t>
                      </a:r>
                    </a:p>
                  </a:txBody>
                  <a:tcPr marL="6350"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2B3A7B"/>
                    </a:solidFill>
                  </a:tcPr>
                </a:tc>
                <a:tc>
                  <a:txBody>
                    <a:bodyPr/>
                    <a:lstStyle/>
                    <a:p>
                      <a:pPr algn="ctr" fontAlgn="b"/>
                      <a:r>
                        <a:rPr lang="en-US" sz="1800" b="0" i="0" u="none" strike="noStrike" dirty="0">
                          <a:solidFill>
                            <a:schemeClr val="tx1"/>
                          </a:solidFill>
                          <a:effectLst/>
                          <a:latin typeface="Lato ExtraBold" panose="020F0502020204030203" pitchFamily="34" charset="0"/>
                          <a:ea typeface="Lato ExtraBold" panose="020F0502020204030203" pitchFamily="34" charset="0"/>
                          <a:cs typeface="Lato ExtraBold" panose="020F0502020204030203" pitchFamily="34" charset="0"/>
                        </a:rPr>
                        <a:t>Notes</a:t>
                      </a:r>
                    </a:p>
                  </a:txBody>
                  <a:tcPr marL="6350"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2B3A7B"/>
                    </a:solidFill>
                  </a:tcPr>
                </a:tc>
                <a:tc>
                  <a:txBody>
                    <a:bodyPr/>
                    <a:lstStyle/>
                    <a:p>
                      <a:pPr algn="ctr" fontAlgn="b"/>
                      <a:r>
                        <a:rPr lang="en-US" sz="1800" b="0" i="0" u="none" strike="noStrike" dirty="0">
                          <a:solidFill>
                            <a:schemeClr val="tx1"/>
                          </a:solidFill>
                          <a:effectLst/>
                          <a:latin typeface="Lato ExtraBold" panose="020F0502020204030203" pitchFamily="34" charset="0"/>
                          <a:ea typeface="Lato ExtraBold" panose="020F0502020204030203" pitchFamily="34" charset="0"/>
                          <a:cs typeface="Lato ExtraBold" panose="020F0502020204030203" pitchFamily="34" charset="0"/>
                        </a:rPr>
                        <a:t>Audit issue?</a:t>
                      </a:r>
                    </a:p>
                  </a:txBody>
                  <a:tcPr marL="6350"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2B3A7B"/>
                    </a:solidFill>
                  </a:tcPr>
                </a:tc>
                <a:extLst>
                  <a:ext uri="{0D108BD9-81ED-4DB2-BD59-A6C34878D82A}">
                    <a16:rowId xmlns:a16="http://schemas.microsoft.com/office/drawing/2014/main" val="1667600466"/>
                  </a:ext>
                </a:extLst>
              </a:tr>
              <a:tr h="1507096">
                <a:tc>
                  <a:txBody>
                    <a:bodyPr/>
                    <a:lstStyle/>
                    <a:p>
                      <a:pPr algn="l" rtl="0" fontAlgn="ctr"/>
                      <a:r>
                        <a:rPr lang="en-US" sz="1800" b="0" i="0" u="none" strike="noStrike" dirty="0">
                          <a:solidFill>
                            <a:schemeClr val="tx1"/>
                          </a:solidFill>
                          <a:effectLst/>
                          <a:latin typeface="Lato ExtraBold" panose="020F0502020204030203" pitchFamily="34" charset="0"/>
                          <a:ea typeface="Lato ExtraBold" panose="020F0502020204030203" pitchFamily="34" charset="0"/>
                          <a:cs typeface="Lato ExtraBold" panose="020F0502020204030203" pitchFamily="34" charset="0"/>
                        </a:rPr>
                        <a:t>Reduction in overdue travel advances </a:t>
                      </a:r>
                    </a:p>
                  </a:txBody>
                  <a:tcPr marL="114300"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2B3A7B"/>
                    </a:solidFill>
                  </a:tcPr>
                </a:tc>
                <a:tc>
                  <a:txBody>
                    <a:bodyPr/>
                    <a:lstStyle/>
                    <a:p>
                      <a:pPr algn="l" rtl="0" fontAlgn="ctr"/>
                      <a:r>
                        <a:rPr lang="en-US" sz="1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 reduction in overdue advances</a:t>
                      </a:r>
                      <a:endParaRPr lang="en-US" sz="1800" b="0" i="0" u="none" strike="noStrike" dirty="0">
                        <a:solidFill>
                          <a:schemeClr val="tx1"/>
                        </a:solidFill>
                        <a:effectLst/>
                        <a:latin typeface="Lato ExtraBold" panose="020F0502020204030203" pitchFamily="34" charset="0"/>
                        <a:ea typeface="Lato ExtraBold" panose="020F0502020204030203" pitchFamily="34" charset="0"/>
                        <a:cs typeface="Lato ExtraBold" panose="020F0502020204030203" pitchFamily="34" charset="0"/>
                      </a:endParaRPr>
                    </a:p>
                  </a:txBody>
                  <a:tcPr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pPr algn="ctr" fontAlgn="ctr"/>
                      <a:r>
                        <a:rPr lang="en-US" sz="1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Monthly</a:t>
                      </a:r>
                    </a:p>
                  </a:txBody>
                  <a:tcPr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pPr algn="ctr" fontAlgn="ctr"/>
                      <a:endParaRPr lang="en-US" sz="1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txBody>
                  <a:tcPr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pPr algn="ctr" fontAlgn="ctr"/>
                      <a:endParaRPr lang="en-US" sz="1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txBody>
                  <a:tcPr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pPr algn="ctr" fontAlgn="ctr"/>
                      <a:r>
                        <a:rPr lang="en-US" sz="16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 </a:t>
                      </a:r>
                      <a:endParaRPr lang="en-US" sz="1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txBody>
                  <a:tcPr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pPr algn="ctr" fontAlgn="ctr"/>
                      <a:r>
                        <a:rPr lang="en-US" sz="16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 </a:t>
                      </a:r>
                      <a:endParaRPr lang="en-US" sz="1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txBody>
                  <a:tcPr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pPr algn="ctr" fontAlgn="ctr"/>
                      <a:r>
                        <a:rPr lang="en-US" sz="16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 </a:t>
                      </a:r>
                    </a:p>
                  </a:txBody>
                  <a:tcPr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pPr algn="ctr" fontAlgn="ctr"/>
                      <a:r>
                        <a:rPr lang="en-US" sz="16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 </a:t>
                      </a:r>
                    </a:p>
                  </a:txBody>
                  <a:tcPr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extLst>
                  <a:ext uri="{0D108BD9-81ED-4DB2-BD59-A6C34878D82A}">
                    <a16:rowId xmlns:a16="http://schemas.microsoft.com/office/drawing/2014/main" val="2378454358"/>
                  </a:ext>
                </a:extLst>
              </a:tr>
              <a:tr h="1507096">
                <a:tc>
                  <a:txBody>
                    <a:bodyPr/>
                    <a:lstStyle/>
                    <a:p>
                      <a:pPr algn="l" rtl="0" fontAlgn="ctr"/>
                      <a:r>
                        <a:rPr lang="en-US" sz="1800" b="0" i="0" u="none" strike="noStrike" dirty="0">
                          <a:solidFill>
                            <a:schemeClr val="tx1"/>
                          </a:solidFill>
                          <a:effectLst/>
                          <a:latin typeface="Lato ExtraBold" panose="020F0502020204030203" pitchFamily="34" charset="0"/>
                          <a:ea typeface="Lato ExtraBold" panose="020F0502020204030203" pitchFamily="34" charset="0"/>
                          <a:cs typeface="Lato ExtraBold" panose="020F0502020204030203" pitchFamily="34" charset="0"/>
                        </a:rPr>
                        <a:t>General Fund Bank Reconciliations completed on a timely basis</a:t>
                      </a:r>
                    </a:p>
                  </a:txBody>
                  <a:tcPr marL="114300"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2B3A7B"/>
                    </a:solidFill>
                  </a:tcPr>
                </a:tc>
                <a:tc>
                  <a:txBody>
                    <a:bodyPr/>
                    <a:lstStyle/>
                    <a:p>
                      <a:pPr algn="l" rtl="0" fontAlgn="ctr"/>
                      <a:r>
                        <a:rPr lang="en-US" sz="1400" b="0"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rPr>
                        <a:t>___days after month end </a:t>
                      </a:r>
                      <a:endParaRPr lang="en-US" sz="1800" b="0" i="0" u="none" strike="noStrike" dirty="0">
                        <a:solidFill>
                          <a:schemeClr val="bg1"/>
                        </a:solidFill>
                        <a:effectLst/>
                        <a:latin typeface="Lato ExtraBold" panose="020F0502020204030203" pitchFamily="34" charset="0"/>
                        <a:ea typeface="Lato ExtraBold" panose="020F0502020204030203" pitchFamily="34" charset="0"/>
                        <a:cs typeface="Lato ExtraBold" panose="020F0502020204030203" pitchFamily="34" charset="0"/>
                      </a:endParaRPr>
                    </a:p>
                  </a:txBody>
                  <a:tcPr marR="0" marT="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E7F1FA"/>
                    </a:solidFill>
                  </a:tcPr>
                </a:tc>
                <a:tc>
                  <a:txBody>
                    <a:bodyPr/>
                    <a:lstStyle/>
                    <a:p>
                      <a:pPr algn="ctr"/>
                      <a:r>
                        <a:rPr lang="en-US" sz="1400" b="0"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rPr>
                        <a:t> Monthly</a:t>
                      </a:r>
                      <a:endParaRPr lang="en-US" dirty="0">
                        <a:solidFill>
                          <a:schemeClr val="bg1"/>
                        </a:solidFill>
                      </a:endParaRPr>
                    </a:p>
                  </a:txBody>
                  <a:tcPr marR="0" marT="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E7F1FA"/>
                    </a:solidFill>
                  </a:tcPr>
                </a:tc>
                <a:tc>
                  <a:txBody>
                    <a:bodyPr/>
                    <a:lstStyle/>
                    <a:p>
                      <a:endParaRPr lang="en-US" sz="1400" b="0"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endParaRPr>
                    </a:p>
                  </a:txBody>
                  <a:tcPr marR="0" marT="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E7F1FA"/>
                    </a:solidFill>
                  </a:tcPr>
                </a:tc>
                <a:tc>
                  <a:txBody>
                    <a:bodyPr/>
                    <a:lstStyle/>
                    <a:p>
                      <a:endParaRPr lang="en-US" dirty="0">
                        <a:solidFill>
                          <a:schemeClr val="bg1"/>
                        </a:solidFill>
                      </a:endParaRPr>
                    </a:p>
                  </a:txBody>
                  <a:tcPr marR="0" marT="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E7F1FA"/>
                    </a:solidFill>
                  </a:tcPr>
                </a:tc>
                <a:tc>
                  <a:txBody>
                    <a:bodyPr/>
                    <a:lstStyle/>
                    <a:p>
                      <a:endParaRPr lang="en-US" dirty="0">
                        <a:solidFill>
                          <a:schemeClr val="bg1"/>
                        </a:solidFill>
                      </a:endParaRPr>
                    </a:p>
                  </a:txBody>
                  <a:tcPr marR="0" marT="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E7F1FA"/>
                    </a:solidFill>
                  </a:tcPr>
                </a:tc>
                <a:tc>
                  <a:txBody>
                    <a:bodyPr/>
                    <a:lstStyle/>
                    <a:p>
                      <a:r>
                        <a:rPr lang="en-US" sz="1600" b="0"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rPr>
                        <a:t> </a:t>
                      </a:r>
                      <a:endParaRPr lang="en-US" dirty="0">
                        <a:solidFill>
                          <a:schemeClr val="bg1"/>
                        </a:solidFill>
                      </a:endParaRPr>
                    </a:p>
                  </a:txBody>
                  <a:tcPr marR="0" marT="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E7F1FA"/>
                    </a:solidFill>
                  </a:tcPr>
                </a:tc>
                <a:tc>
                  <a:txBody>
                    <a:bodyPr/>
                    <a:lstStyle/>
                    <a:p>
                      <a:pPr algn="l" fontAlgn="ctr"/>
                      <a:r>
                        <a:rPr lang="en-US" sz="1600" b="0"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rPr>
                        <a:t> </a:t>
                      </a:r>
                    </a:p>
                  </a:txBody>
                  <a:tcPr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E7F1FA"/>
                    </a:solidFill>
                  </a:tcPr>
                </a:tc>
                <a:tc>
                  <a:txBody>
                    <a:bodyPr/>
                    <a:lstStyle/>
                    <a:p>
                      <a:pPr algn="ctr" fontAlgn="b"/>
                      <a:r>
                        <a:rPr lang="en-US" sz="1600" b="0"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rPr>
                        <a:t> </a:t>
                      </a:r>
                    </a:p>
                  </a:txBody>
                  <a:tcPr marR="6350" marT="6350" marB="0" anchor="b">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E7F1FA"/>
                    </a:solidFill>
                  </a:tcPr>
                </a:tc>
                <a:extLst>
                  <a:ext uri="{0D108BD9-81ED-4DB2-BD59-A6C34878D82A}">
                    <a16:rowId xmlns:a16="http://schemas.microsoft.com/office/drawing/2014/main" val="3128538303"/>
                  </a:ext>
                </a:extLst>
              </a:tr>
              <a:tr h="1507096">
                <a:tc>
                  <a:txBody>
                    <a:bodyPr/>
                    <a:lstStyle/>
                    <a:p>
                      <a:pPr algn="l" rtl="0" fontAlgn="ctr"/>
                      <a:r>
                        <a:rPr lang="en-US" sz="1800" b="0" i="0" u="none" strike="noStrike" dirty="0">
                          <a:solidFill>
                            <a:schemeClr val="tx1"/>
                          </a:solidFill>
                          <a:effectLst/>
                          <a:latin typeface="Lato ExtraBold" panose="020F0502020204030203" pitchFamily="34" charset="0"/>
                          <a:ea typeface="Lato ExtraBold" panose="020F0502020204030203" pitchFamily="34" charset="0"/>
                          <a:cs typeface="Lato ExtraBold" panose="020F0502020204030203" pitchFamily="34" charset="0"/>
                        </a:rPr>
                        <a:t>Reduction in invalid, outdated encumbrances</a:t>
                      </a:r>
                    </a:p>
                  </a:txBody>
                  <a:tcPr marL="114300"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solidFill>
                      <a:srgbClr val="2B3A7B"/>
                    </a:solidFill>
                  </a:tcPr>
                </a:tc>
                <a:tc>
                  <a:txBody>
                    <a:bodyPr/>
                    <a:lstStyle/>
                    <a:p>
                      <a:pPr algn="l" rtl="0" fontAlgn="ctr"/>
                      <a:r>
                        <a:rPr lang="en-US" sz="1400" b="0"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rPr>
                        <a:t>0% invalid encumbrances</a:t>
                      </a:r>
                      <a:endParaRPr lang="en-US" sz="1800" b="0" i="0" u="none" strike="noStrike" dirty="0">
                        <a:solidFill>
                          <a:schemeClr val="bg1"/>
                        </a:solidFill>
                        <a:effectLst/>
                        <a:latin typeface="Lato ExtraBold" panose="020F0502020204030203" pitchFamily="34" charset="0"/>
                        <a:ea typeface="Lato ExtraBold" panose="020F0502020204030203" pitchFamily="34" charset="0"/>
                        <a:cs typeface="Lato ExtraBold" panose="020F0502020204030203" pitchFamily="34" charset="0"/>
                      </a:endParaRPr>
                    </a:p>
                  </a:txBody>
                  <a:tcPr marR="0" marT="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pPr algn="ctr"/>
                      <a:r>
                        <a:rPr lang="en-US" sz="1400" b="0"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rPr>
                        <a:t>Monthly</a:t>
                      </a:r>
                      <a:endParaRPr lang="en-US" dirty="0">
                        <a:solidFill>
                          <a:schemeClr val="bg1"/>
                        </a:solidFill>
                      </a:endParaRPr>
                    </a:p>
                  </a:txBody>
                  <a:tcPr marR="0" marT="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endParaRPr lang="en-US" dirty="0">
                        <a:solidFill>
                          <a:schemeClr val="bg1"/>
                        </a:solidFill>
                      </a:endParaRPr>
                    </a:p>
                  </a:txBody>
                  <a:tcPr marR="0" marT="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endParaRPr lang="en-US" dirty="0">
                        <a:solidFill>
                          <a:schemeClr val="bg1"/>
                        </a:solidFill>
                      </a:endParaRPr>
                    </a:p>
                  </a:txBody>
                  <a:tcPr marR="0" marT="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endParaRPr lang="en-US" dirty="0">
                        <a:solidFill>
                          <a:schemeClr val="bg1"/>
                        </a:solidFill>
                      </a:endParaRPr>
                    </a:p>
                  </a:txBody>
                  <a:tcPr marR="0" marT="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endParaRPr lang="en-US" dirty="0">
                        <a:solidFill>
                          <a:schemeClr val="bg1"/>
                        </a:solidFill>
                      </a:endParaRPr>
                    </a:p>
                  </a:txBody>
                  <a:tcPr marR="0" marT="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pPr algn="ctr" fontAlgn="ctr"/>
                      <a:endParaRPr lang="en-US" sz="1600" b="0"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endParaRPr>
                    </a:p>
                  </a:txBody>
                  <a:tcPr marR="6350" marT="6350" marB="0" anchor="ct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tc>
                  <a:txBody>
                    <a:bodyPr/>
                    <a:lstStyle/>
                    <a:p>
                      <a:pPr algn="ctr" fontAlgn="b"/>
                      <a:endParaRPr lang="en-US" sz="1600" b="0"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endParaRPr>
                    </a:p>
                  </a:txBody>
                  <a:tcPr marR="6350" marT="6350" marB="0" anchor="b">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CE3F5"/>
                    </a:solidFill>
                  </a:tcPr>
                </a:tc>
                <a:extLst>
                  <a:ext uri="{0D108BD9-81ED-4DB2-BD59-A6C34878D82A}">
                    <a16:rowId xmlns:a16="http://schemas.microsoft.com/office/drawing/2014/main" val="3484475135"/>
                  </a:ext>
                </a:extLst>
              </a:tr>
            </a:tbl>
          </a:graphicData>
        </a:graphic>
      </p:graphicFrame>
      <p:sp>
        <p:nvSpPr>
          <p:cNvPr id="7" name="TextBox 6"/>
          <p:cNvSpPr txBox="1"/>
          <p:nvPr/>
        </p:nvSpPr>
        <p:spPr>
          <a:xfrm rot="21283894">
            <a:off x="6349471" y="3211483"/>
            <a:ext cx="4890629" cy="830997"/>
          </a:xfrm>
          <a:prstGeom prst="rect">
            <a:avLst/>
          </a:prstGeom>
          <a:solidFill>
            <a:srgbClr val="FFFFFF"/>
          </a:solidFill>
          <a:ln w="28575">
            <a:solidFill>
              <a:srgbClr val="FF0000"/>
            </a:solidFill>
          </a:ln>
        </p:spPr>
        <p:txBody>
          <a:bodyPr wrap="square" rtlCol="0">
            <a:spAutoFit/>
          </a:bodyPr>
          <a:lstStyle/>
          <a:p>
            <a:r>
              <a:rPr lang="en-US" sz="1600" dirty="0">
                <a:solidFill>
                  <a:srgbClr val="FF0000"/>
                </a:solidFill>
                <a:latin typeface="Calibri" panose="020F0502020204030204" pitchFamily="34" charset="0"/>
              </a:rPr>
              <a:t>A bank reconciliation is only “completed” once all adjusting entries posted.  Note the completion date for sept, dec &amp; </a:t>
            </a:r>
            <a:r>
              <a:rPr lang="en-US" sz="1600" dirty="0" err="1">
                <a:solidFill>
                  <a:srgbClr val="FF0000"/>
                </a:solidFill>
                <a:latin typeface="Calibri" panose="020F0502020204030204" pitchFamily="34" charset="0"/>
              </a:rPr>
              <a:t>jan</a:t>
            </a:r>
            <a:endParaRPr lang="en-US" sz="1600" dirty="0"/>
          </a:p>
        </p:txBody>
      </p:sp>
      <p:sp>
        <p:nvSpPr>
          <p:cNvPr id="4" name="Slide Number Placeholder 1">
            <a:extLst>
              <a:ext uri="{FF2B5EF4-FFF2-40B4-BE49-F238E27FC236}">
                <a16:creationId xmlns:a16="http://schemas.microsoft.com/office/drawing/2014/main" id="{25CA90A3-C57E-A2AB-7D2E-F59F3F224EFB}"/>
              </a:ext>
            </a:extLst>
          </p:cNvPr>
          <p:cNvSpPr txBox="1">
            <a:spLocks/>
          </p:cNvSpPr>
          <p:nvPr/>
        </p:nvSpPr>
        <p:spPr>
          <a:xfrm>
            <a:off x="392654" y="6388623"/>
            <a:ext cx="445546" cy="469377"/>
          </a:xfrm>
          <a:prstGeom prst="rect">
            <a:avLst/>
          </a:prstGeom>
          <a:solidFill>
            <a:srgbClr val="2B3A7B"/>
          </a:solidFill>
        </p:spPr>
        <p:txBody>
          <a:bodyPr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39F794-7202-4E3A-AED8-2497AE0D328A}" type="slidenum">
              <a:rPr lang="en-US" sz="1600" smtClean="0">
                <a:latin typeface="Lato" panose="020F0502020204030203" pitchFamily="34" charset="0"/>
                <a:ea typeface="Lato" panose="020F0502020204030203" pitchFamily="34" charset="0"/>
                <a:cs typeface="Lato" panose="020F0502020204030203" pitchFamily="34" charset="0"/>
              </a:rPr>
              <a:pPr/>
              <a:t>4</a:t>
            </a:fld>
            <a:endParaRPr lang="en-US" sz="1600" dirty="0">
              <a:latin typeface="Lato" panose="020F0502020204030203" pitchFamily="34" charset="0"/>
              <a:ea typeface="Lato" panose="020F0502020204030203" pitchFamily="34" charset="0"/>
              <a:cs typeface="Lato" panose="020F0502020204030203" pitchFamily="34" charset="0"/>
            </a:endParaRPr>
          </a:p>
        </p:txBody>
      </p:sp>
      <p:sp>
        <p:nvSpPr>
          <p:cNvPr id="2" name="TextBox 1">
            <a:extLst>
              <a:ext uri="{FF2B5EF4-FFF2-40B4-BE49-F238E27FC236}">
                <a16:creationId xmlns:a16="http://schemas.microsoft.com/office/drawing/2014/main" id="{C66C55CF-B7B3-5840-010E-CE73D82C9376}"/>
              </a:ext>
            </a:extLst>
          </p:cNvPr>
          <p:cNvSpPr txBox="1"/>
          <p:nvPr/>
        </p:nvSpPr>
        <p:spPr>
          <a:xfrm rot="21283894">
            <a:off x="5385992" y="1879348"/>
            <a:ext cx="4737209" cy="584775"/>
          </a:xfrm>
          <a:prstGeom prst="rect">
            <a:avLst/>
          </a:prstGeom>
          <a:noFill/>
          <a:ln w="28575">
            <a:solidFill>
              <a:srgbClr val="FF0000"/>
            </a:solidFill>
          </a:ln>
        </p:spPr>
        <p:txBody>
          <a:bodyPr wrap="square" rtlCol="0">
            <a:spAutoFit/>
          </a:bodyPr>
          <a:lstStyle/>
          <a:p>
            <a:r>
              <a:rPr lang="en-US" sz="1600" dirty="0">
                <a:solidFill>
                  <a:srgbClr val="FF0000"/>
                </a:solidFill>
                <a:latin typeface="Calibri" panose="020F0502020204030204" pitchFamily="34" charset="0"/>
              </a:rPr>
              <a:t>Provide, if you can, just the balance of overdue advances (over 30 days after the completion of travel)</a:t>
            </a:r>
            <a:endParaRPr lang="en-US" sz="1600" dirty="0"/>
          </a:p>
        </p:txBody>
      </p:sp>
      <p:sp>
        <p:nvSpPr>
          <p:cNvPr id="3" name="TextBox 2">
            <a:extLst>
              <a:ext uri="{FF2B5EF4-FFF2-40B4-BE49-F238E27FC236}">
                <a16:creationId xmlns:a16="http://schemas.microsoft.com/office/drawing/2014/main" id="{5E0C3187-5166-15EB-125D-5EE473245DEF}"/>
              </a:ext>
            </a:extLst>
          </p:cNvPr>
          <p:cNvSpPr txBox="1"/>
          <p:nvPr/>
        </p:nvSpPr>
        <p:spPr>
          <a:xfrm rot="21283894">
            <a:off x="6590123" y="5134837"/>
            <a:ext cx="4902766" cy="584775"/>
          </a:xfrm>
          <a:prstGeom prst="rect">
            <a:avLst/>
          </a:prstGeom>
          <a:noFill/>
          <a:ln w="28575">
            <a:solidFill>
              <a:srgbClr val="FF0000"/>
            </a:solidFill>
          </a:ln>
        </p:spPr>
        <p:txBody>
          <a:bodyPr wrap="square" rtlCol="0">
            <a:spAutoFit/>
          </a:bodyPr>
          <a:lstStyle/>
          <a:p>
            <a:r>
              <a:rPr lang="en-US" sz="1600" dirty="0">
                <a:solidFill>
                  <a:srgbClr val="FF0000"/>
                </a:solidFill>
                <a:latin typeface="Calibri" panose="020F0502020204030204" pitchFamily="34" charset="0"/>
              </a:rPr>
              <a:t>Provide the balances for General Fund encumbrances dated Sept 30 &amp; prior as of sept, dec &amp; </a:t>
            </a:r>
            <a:r>
              <a:rPr lang="en-US" sz="1600" dirty="0" err="1">
                <a:solidFill>
                  <a:srgbClr val="FF0000"/>
                </a:solidFill>
                <a:latin typeface="Calibri" panose="020F0502020204030204" pitchFamily="34" charset="0"/>
              </a:rPr>
              <a:t>jan</a:t>
            </a:r>
            <a:endParaRPr lang="en-US" sz="1600" dirty="0"/>
          </a:p>
        </p:txBody>
      </p:sp>
      <p:sp>
        <p:nvSpPr>
          <p:cNvPr id="9" name="Title 1">
            <a:extLst>
              <a:ext uri="{FF2B5EF4-FFF2-40B4-BE49-F238E27FC236}">
                <a16:creationId xmlns:a16="http://schemas.microsoft.com/office/drawing/2014/main" id="{55302C00-8F82-0FB0-0978-B7A9CC9963DC}"/>
              </a:ext>
            </a:extLst>
          </p:cNvPr>
          <p:cNvSpPr txBox="1">
            <a:spLocks/>
          </p:cNvSpPr>
          <p:nvPr/>
        </p:nvSpPr>
        <p:spPr>
          <a:xfrm>
            <a:off x="1916991" y="0"/>
            <a:ext cx="10275009" cy="830424"/>
          </a:xfrm>
          <a:prstGeom prst="rect">
            <a:avLst/>
          </a:prstGeom>
        </p:spPr>
        <p:txBody>
          <a:bodyPr anchor="ctr" anchorCtr="0">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t> </a:t>
            </a:r>
            <a:r>
              <a:rPr lang="en-US" sz="2800" dirty="0">
                <a:highlight>
                  <a:srgbClr val="FFFF00"/>
                </a:highlight>
              </a:rPr>
              <a:t>your GOVT </a:t>
            </a:r>
            <a:r>
              <a:rPr lang="en-US" sz="2800" dirty="0"/>
              <a:t>-  PERFORMANCE MEASURES</a:t>
            </a:r>
          </a:p>
        </p:txBody>
      </p:sp>
    </p:spTree>
    <p:extLst>
      <p:ext uri="{BB962C8B-B14F-4D97-AF65-F5344CB8AC3E}">
        <p14:creationId xmlns:p14="http://schemas.microsoft.com/office/powerpoint/2010/main" val="2058877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9A994E2-04C9-14DE-814A-1C51979CDFE0}"/>
              </a:ext>
            </a:extLst>
          </p:cNvPr>
          <p:cNvSpPr>
            <a:spLocks noGrp="1"/>
          </p:cNvSpPr>
          <p:nvPr>
            <p:ph type="title"/>
          </p:nvPr>
        </p:nvSpPr>
        <p:spPr>
          <a:xfrm>
            <a:off x="1916991" y="0"/>
            <a:ext cx="10275009" cy="830424"/>
          </a:xfrm>
        </p:spPr>
        <p:txBody>
          <a:bodyPr>
            <a:normAutofit/>
          </a:bodyPr>
          <a:lstStyle/>
          <a:p>
            <a:r>
              <a:rPr lang="en-US" sz="2800" dirty="0"/>
              <a:t> </a:t>
            </a:r>
            <a:r>
              <a:rPr lang="en-US" sz="2800" dirty="0">
                <a:highlight>
                  <a:srgbClr val="FFFF00"/>
                </a:highlight>
              </a:rPr>
              <a:t>your GOVT </a:t>
            </a:r>
            <a:r>
              <a:rPr lang="en-US" sz="2800" dirty="0"/>
              <a:t>-  ANYTHING SPECIAL YOU WANT TO SHARE?</a:t>
            </a:r>
          </a:p>
        </p:txBody>
      </p:sp>
      <p:sp>
        <p:nvSpPr>
          <p:cNvPr id="3" name="Content Placeholder 2" descr="NY">
            <a:extLst>
              <a:ext uri="{FF2B5EF4-FFF2-40B4-BE49-F238E27FC236}">
                <a16:creationId xmlns:a16="http://schemas.microsoft.com/office/drawing/2014/main" id="{0153A61A-75D8-9707-D458-646AC5638772}"/>
              </a:ext>
            </a:extLst>
          </p:cNvPr>
          <p:cNvSpPr>
            <a:spLocks noGrp="1"/>
          </p:cNvSpPr>
          <p:nvPr>
            <p:ph idx="1"/>
          </p:nvPr>
        </p:nvSpPr>
        <p:spPr>
          <a:xfrm>
            <a:off x="343964" y="1173686"/>
            <a:ext cx="11504071" cy="5214937"/>
          </a:xfrm>
        </p:spPr>
        <p:txBody>
          <a:bodyPr/>
          <a:lstStyle/>
          <a:p>
            <a:endParaRPr lang="en-US" dirty="0"/>
          </a:p>
        </p:txBody>
      </p:sp>
      <p:sp>
        <p:nvSpPr>
          <p:cNvPr id="4" name="Slide Number Placeholder 3">
            <a:extLst>
              <a:ext uri="{FF2B5EF4-FFF2-40B4-BE49-F238E27FC236}">
                <a16:creationId xmlns:a16="http://schemas.microsoft.com/office/drawing/2014/main" id="{4F0EE71D-65A8-729A-9163-201CDF5C4CC0}"/>
              </a:ext>
            </a:extLst>
          </p:cNvPr>
          <p:cNvSpPr>
            <a:spLocks noGrp="1"/>
          </p:cNvSpPr>
          <p:nvPr>
            <p:ph type="sldNum" sz="quarter" idx="12"/>
          </p:nvPr>
        </p:nvSpPr>
        <p:spPr>
          <a:xfrm>
            <a:off x="-227159" y="6188075"/>
            <a:ext cx="1142245" cy="6699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A39F794-7202-4E3A-AED8-2497AE0D328A}" type="slidenum">
              <a:rPr kumimoji="0" lang="en-US" sz="1600" b="1" i="0" u="none" strike="noStrike" kern="1200" cap="none" spc="0" normalizeH="0" baseline="0" noProof="0" smtClean="0">
                <a:ln>
                  <a:noFill/>
                </a:ln>
                <a:solidFill>
                  <a:prstClr val="white"/>
                </a:solidFill>
                <a:effectLst/>
                <a:uLnTx/>
                <a:uFillTx/>
                <a:latin typeface="Lato SemiBold" panose="020F0502020204030203" pitchFamily="34" charset="0"/>
                <a:ea typeface="Lato SemiBold" panose="020F0502020204030203" pitchFamily="34" charset="0"/>
                <a:cs typeface="Lato SemiBold" panose="020F0502020204030203"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600" b="1" i="0" u="none" strike="noStrike" kern="1200" cap="none" spc="0" normalizeH="0" baseline="0" noProof="0" dirty="0">
              <a:ln>
                <a:noFill/>
              </a:ln>
              <a:solidFill>
                <a:prstClr val="white"/>
              </a:solidFill>
              <a:effectLst/>
              <a:uLnTx/>
              <a:uFillTx/>
              <a:latin typeface="Lato SemiBold" panose="020F0502020204030203" pitchFamily="34" charset="0"/>
              <a:ea typeface="Lato SemiBold" panose="020F0502020204030203" pitchFamily="34" charset="0"/>
              <a:cs typeface="Lato SemiBold" panose="020F0502020204030203" pitchFamily="34" charset="0"/>
            </a:endParaRPr>
          </a:p>
        </p:txBody>
      </p:sp>
    </p:spTree>
    <p:extLst>
      <p:ext uri="{BB962C8B-B14F-4D97-AF65-F5344CB8AC3E}">
        <p14:creationId xmlns:p14="http://schemas.microsoft.com/office/powerpoint/2010/main" val="2058926272"/>
      </p:ext>
    </p:extLst>
  </p:cSld>
  <p:clrMapOvr>
    <a:masterClrMapping/>
  </p:clrMapOvr>
</p:sld>
</file>

<file path=ppt/theme/theme1.xml><?xml version="1.0" encoding="utf-8"?>
<a:theme xmlns:a="http://schemas.openxmlformats.org/drawingml/2006/main" name="Slic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385</Words>
  <Application>Microsoft Office PowerPoint</Application>
  <PresentationFormat>Widescreen</PresentationFormat>
  <Paragraphs>71</Paragraphs>
  <Slides>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Calibri</vt:lpstr>
      <vt:lpstr>Century Gothic</vt:lpstr>
      <vt:lpstr>Lato</vt:lpstr>
      <vt:lpstr>Lato ExtraBold</vt:lpstr>
      <vt:lpstr>Lato Light</vt:lpstr>
      <vt:lpstr>Lato SemiBold</vt:lpstr>
      <vt:lpstr>Wingdings 3</vt:lpstr>
      <vt:lpstr>Slice</vt:lpstr>
      <vt:lpstr>Your GOVT  -  COMPLETED AUDIT STATUS</vt:lpstr>
      <vt:lpstr>Your GOVT  - CURRENT AUDIT STATUS</vt:lpstr>
      <vt:lpstr>Your Govt - audit timeliness fy 2010-2022</vt:lpstr>
      <vt:lpstr>PowerPoint Presentation</vt:lpstr>
      <vt:lpstr> your GOVT -  ANYTHING SPECIAL YOU WANT TO SHARE?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Debbie Milks</dc:creator>
  <cp:lastModifiedBy>Aubuchon, Jason</cp:lastModifiedBy>
  <cp:revision>9</cp:revision>
  <dcterms:created xsi:type="dcterms:W3CDTF">2024-09-02T00:25:19Z</dcterms:created>
  <dcterms:modified xsi:type="dcterms:W3CDTF">2025-04-18T02:36:40Z</dcterms:modified>
</cp:coreProperties>
</file>