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1D4C"/>
    <a:srgbClr val="808080"/>
    <a:srgbClr val="E7EA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5835" autoAdjust="0"/>
  </p:normalViewPr>
  <p:slideViewPr>
    <p:cSldViewPr snapToGrid="0">
      <p:cViewPr varScale="1">
        <p:scale>
          <a:sx n="91" d="100"/>
          <a:sy n="91" d="100"/>
        </p:scale>
        <p:origin x="54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33397D-5579-4C53-BB9E-955A08275200}" type="datetimeFigureOut">
              <a:rPr lang="en-US" smtClean="0"/>
              <a:t>11/19/2024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9A9476-C90D-4CC6-B015-0A31FCC7FC9C}" type="slidenum">
              <a:rPr lang="en-US" smtClean="0"/>
              <a:t>‹#›</a:t>
            </a:fld>
            <a:endParaRPr lang="en-US"/>
          </a:p>
        </p:txBody>
      </p:sp>
    </p:spTree>
    <p:extLst>
      <p:ext uri="{BB962C8B-B14F-4D97-AF65-F5344CB8AC3E}">
        <p14:creationId xmlns:p14="http://schemas.microsoft.com/office/powerpoint/2010/main" val="695521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9A9476-C90D-4CC6-B015-0A31FCC7FC9C}" type="slidenum">
              <a:rPr lang="en-US" smtClean="0"/>
              <a:t>6</a:t>
            </a:fld>
            <a:endParaRPr lang="en-US"/>
          </a:p>
        </p:txBody>
      </p:sp>
    </p:spTree>
    <p:extLst>
      <p:ext uri="{BB962C8B-B14F-4D97-AF65-F5344CB8AC3E}">
        <p14:creationId xmlns:p14="http://schemas.microsoft.com/office/powerpoint/2010/main" val="2040189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7B2D4-3581-4793-8C1D-B2FBDAB7AF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D60A903-525E-1F06-4FDB-477491F5F6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A968BDE-A7E2-B5F9-BDCD-0C20DFFE87DB}"/>
              </a:ext>
            </a:extLst>
          </p:cNvPr>
          <p:cNvSpPr>
            <a:spLocks noGrp="1"/>
          </p:cNvSpPr>
          <p:nvPr>
            <p:ph type="dt" sz="half" idx="10"/>
          </p:nvPr>
        </p:nvSpPr>
        <p:spPr>
          <a:xfrm>
            <a:off x="838200" y="6356350"/>
            <a:ext cx="2743200" cy="365125"/>
          </a:xfrm>
          <a:prstGeom prst="rect">
            <a:avLst/>
          </a:prstGeom>
        </p:spPr>
        <p:txBody>
          <a:bodyPr/>
          <a:lstStyle/>
          <a:p>
            <a:fld id="{9B40FC37-53A1-429E-B983-8AF045AFEE7F}" type="datetime1">
              <a:rPr lang="en-US" smtClean="0"/>
              <a:t>11/19/2024</a:t>
            </a:fld>
            <a:endParaRPr lang="en-US"/>
          </a:p>
        </p:txBody>
      </p:sp>
      <p:sp>
        <p:nvSpPr>
          <p:cNvPr id="5" name="Footer Placeholder 4">
            <a:extLst>
              <a:ext uri="{FF2B5EF4-FFF2-40B4-BE49-F238E27FC236}">
                <a16:creationId xmlns:a16="http://schemas.microsoft.com/office/drawing/2014/main" id="{BAB39878-1446-96B5-6EBF-A1B4F0264FF3}"/>
              </a:ext>
            </a:extLst>
          </p:cNvPr>
          <p:cNvSpPr>
            <a:spLocks noGrp="1"/>
          </p:cNvSpPr>
          <p:nvPr>
            <p:ph type="ftr" sz="quarter" idx="11"/>
          </p:nvPr>
        </p:nvSpPr>
        <p:spPr/>
        <p:txBody>
          <a:bodyPr/>
          <a:lstStyle/>
          <a:p>
            <a:r>
              <a:rPr lang="en-US"/>
              <a:t>December 10-12, 2024 | Honolulu, Hawaii</a:t>
            </a:r>
          </a:p>
        </p:txBody>
      </p:sp>
      <p:sp>
        <p:nvSpPr>
          <p:cNvPr id="6" name="Slide Number Placeholder 5">
            <a:extLst>
              <a:ext uri="{FF2B5EF4-FFF2-40B4-BE49-F238E27FC236}">
                <a16:creationId xmlns:a16="http://schemas.microsoft.com/office/drawing/2014/main" id="{C2ED6B60-6184-403F-CB08-2FFDFA51207B}"/>
              </a:ext>
            </a:extLst>
          </p:cNvPr>
          <p:cNvSpPr>
            <a:spLocks noGrp="1"/>
          </p:cNvSpPr>
          <p:nvPr>
            <p:ph type="sldNum" sz="quarter" idx="12"/>
          </p:nvPr>
        </p:nvSpPr>
        <p:spPr/>
        <p:txBody>
          <a:bodyPr/>
          <a:lstStyle/>
          <a:p>
            <a:fld id="{B76FB1AB-750F-46F2-8917-3B439DBF144E}" type="slidenum">
              <a:rPr lang="en-US" smtClean="0"/>
              <a:t>‹#›</a:t>
            </a:fld>
            <a:endParaRPr lang="en-US"/>
          </a:p>
        </p:txBody>
      </p:sp>
    </p:spTree>
    <p:extLst>
      <p:ext uri="{BB962C8B-B14F-4D97-AF65-F5344CB8AC3E}">
        <p14:creationId xmlns:p14="http://schemas.microsoft.com/office/powerpoint/2010/main" val="4085075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2D408-B121-8115-5EEB-2C968C64C7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1A81685-18F4-D731-F4A8-D4FEF9E21F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76B2CF-30E8-5146-8612-BB9AA3425A81}"/>
              </a:ext>
            </a:extLst>
          </p:cNvPr>
          <p:cNvSpPr>
            <a:spLocks noGrp="1"/>
          </p:cNvSpPr>
          <p:nvPr>
            <p:ph type="dt" sz="half" idx="10"/>
          </p:nvPr>
        </p:nvSpPr>
        <p:spPr>
          <a:xfrm>
            <a:off x="838200" y="6356350"/>
            <a:ext cx="2743200" cy="365125"/>
          </a:xfrm>
          <a:prstGeom prst="rect">
            <a:avLst/>
          </a:prstGeom>
        </p:spPr>
        <p:txBody>
          <a:bodyPr/>
          <a:lstStyle/>
          <a:p>
            <a:fld id="{F993DC6E-4424-41AB-9E2B-28C5747FE348}" type="datetime1">
              <a:rPr lang="en-US" smtClean="0"/>
              <a:t>11/19/2024</a:t>
            </a:fld>
            <a:endParaRPr lang="en-US"/>
          </a:p>
        </p:txBody>
      </p:sp>
      <p:sp>
        <p:nvSpPr>
          <p:cNvPr id="5" name="Footer Placeholder 4">
            <a:extLst>
              <a:ext uri="{FF2B5EF4-FFF2-40B4-BE49-F238E27FC236}">
                <a16:creationId xmlns:a16="http://schemas.microsoft.com/office/drawing/2014/main" id="{4285F702-2E80-D2EE-B4DB-14993B3FEF16}"/>
              </a:ext>
            </a:extLst>
          </p:cNvPr>
          <p:cNvSpPr>
            <a:spLocks noGrp="1"/>
          </p:cNvSpPr>
          <p:nvPr>
            <p:ph type="ftr" sz="quarter" idx="11"/>
          </p:nvPr>
        </p:nvSpPr>
        <p:spPr/>
        <p:txBody>
          <a:bodyPr/>
          <a:lstStyle/>
          <a:p>
            <a:r>
              <a:rPr lang="en-US"/>
              <a:t>December 10-12, 2024 | Honolulu, Hawaii</a:t>
            </a:r>
          </a:p>
        </p:txBody>
      </p:sp>
      <p:sp>
        <p:nvSpPr>
          <p:cNvPr id="6" name="Slide Number Placeholder 5">
            <a:extLst>
              <a:ext uri="{FF2B5EF4-FFF2-40B4-BE49-F238E27FC236}">
                <a16:creationId xmlns:a16="http://schemas.microsoft.com/office/drawing/2014/main" id="{DCD3C881-5140-80C3-404E-AAF0CCD98145}"/>
              </a:ext>
            </a:extLst>
          </p:cNvPr>
          <p:cNvSpPr>
            <a:spLocks noGrp="1"/>
          </p:cNvSpPr>
          <p:nvPr>
            <p:ph type="sldNum" sz="quarter" idx="12"/>
          </p:nvPr>
        </p:nvSpPr>
        <p:spPr/>
        <p:txBody>
          <a:bodyPr/>
          <a:lstStyle/>
          <a:p>
            <a:fld id="{B76FB1AB-750F-46F2-8917-3B439DBF144E}" type="slidenum">
              <a:rPr lang="en-US" smtClean="0"/>
              <a:t>‹#›</a:t>
            </a:fld>
            <a:endParaRPr lang="en-US"/>
          </a:p>
        </p:txBody>
      </p:sp>
    </p:spTree>
    <p:extLst>
      <p:ext uri="{BB962C8B-B14F-4D97-AF65-F5344CB8AC3E}">
        <p14:creationId xmlns:p14="http://schemas.microsoft.com/office/powerpoint/2010/main" val="1011396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F5BB73-01EA-2CF1-FD02-39D32EB5373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E43295-FCCE-19A3-1610-27491C76FA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46067A-0F38-7F97-7B8A-F8D82B3BEF3D}"/>
              </a:ext>
            </a:extLst>
          </p:cNvPr>
          <p:cNvSpPr>
            <a:spLocks noGrp="1"/>
          </p:cNvSpPr>
          <p:nvPr>
            <p:ph type="dt" sz="half" idx="10"/>
          </p:nvPr>
        </p:nvSpPr>
        <p:spPr>
          <a:xfrm>
            <a:off x="838200" y="6356350"/>
            <a:ext cx="2743200" cy="365125"/>
          </a:xfrm>
          <a:prstGeom prst="rect">
            <a:avLst/>
          </a:prstGeom>
        </p:spPr>
        <p:txBody>
          <a:bodyPr/>
          <a:lstStyle/>
          <a:p>
            <a:fld id="{F2C03797-C458-45CA-82BA-63518596F584}" type="datetime1">
              <a:rPr lang="en-US" smtClean="0"/>
              <a:t>11/19/2024</a:t>
            </a:fld>
            <a:endParaRPr lang="en-US"/>
          </a:p>
        </p:txBody>
      </p:sp>
      <p:sp>
        <p:nvSpPr>
          <p:cNvPr id="5" name="Footer Placeholder 4">
            <a:extLst>
              <a:ext uri="{FF2B5EF4-FFF2-40B4-BE49-F238E27FC236}">
                <a16:creationId xmlns:a16="http://schemas.microsoft.com/office/drawing/2014/main" id="{1DC4FDC1-05DE-CDA4-8C76-B7EBAC0C5CE6}"/>
              </a:ext>
            </a:extLst>
          </p:cNvPr>
          <p:cNvSpPr>
            <a:spLocks noGrp="1"/>
          </p:cNvSpPr>
          <p:nvPr>
            <p:ph type="ftr" sz="quarter" idx="11"/>
          </p:nvPr>
        </p:nvSpPr>
        <p:spPr/>
        <p:txBody>
          <a:bodyPr/>
          <a:lstStyle/>
          <a:p>
            <a:r>
              <a:rPr lang="en-US"/>
              <a:t>December 10-12, 2024 | Honolulu, Hawaii</a:t>
            </a:r>
          </a:p>
        </p:txBody>
      </p:sp>
      <p:sp>
        <p:nvSpPr>
          <p:cNvPr id="6" name="Slide Number Placeholder 5">
            <a:extLst>
              <a:ext uri="{FF2B5EF4-FFF2-40B4-BE49-F238E27FC236}">
                <a16:creationId xmlns:a16="http://schemas.microsoft.com/office/drawing/2014/main" id="{7D1798EF-7076-E35A-9418-9FAFBD82C618}"/>
              </a:ext>
            </a:extLst>
          </p:cNvPr>
          <p:cNvSpPr>
            <a:spLocks noGrp="1"/>
          </p:cNvSpPr>
          <p:nvPr>
            <p:ph type="sldNum" sz="quarter" idx="12"/>
          </p:nvPr>
        </p:nvSpPr>
        <p:spPr/>
        <p:txBody>
          <a:bodyPr/>
          <a:lstStyle/>
          <a:p>
            <a:fld id="{B76FB1AB-750F-46F2-8917-3B439DBF144E}" type="slidenum">
              <a:rPr lang="en-US" smtClean="0"/>
              <a:t>‹#›</a:t>
            </a:fld>
            <a:endParaRPr lang="en-US"/>
          </a:p>
        </p:txBody>
      </p:sp>
    </p:spTree>
    <p:extLst>
      <p:ext uri="{BB962C8B-B14F-4D97-AF65-F5344CB8AC3E}">
        <p14:creationId xmlns:p14="http://schemas.microsoft.com/office/powerpoint/2010/main" val="4118061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1F143-FA43-C73F-CBDC-15CBF7CCCA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D9897B-D2AF-46D4-0C86-4A7D947940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BBE001-AD09-9B76-0F13-E1D4C5EA4372}"/>
              </a:ext>
            </a:extLst>
          </p:cNvPr>
          <p:cNvSpPr>
            <a:spLocks noGrp="1"/>
          </p:cNvSpPr>
          <p:nvPr>
            <p:ph type="dt" sz="half" idx="10"/>
          </p:nvPr>
        </p:nvSpPr>
        <p:spPr>
          <a:xfrm>
            <a:off x="838200" y="6356350"/>
            <a:ext cx="2743200" cy="365125"/>
          </a:xfrm>
          <a:prstGeom prst="rect">
            <a:avLst/>
          </a:prstGeom>
        </p:spPr>
        <p:txBody>
          <a:bodyPr/>
          <a:lstStyle/>
          <a:p>
            <a:fld id="{C2D7C749-E403-4BF9-8CC9-3DC5EF9AA6E3}" type="datetime1">
              <a:rPr lang="en-US" smtClean="0"/>
              <a:t>11/19/2024</a:t>
            </a:fld>
            <a:endParaRPr lang="en-US"/>
          </a:p>
        </p:txBody>
      </p:sp>
      <p:sp>
        <p:nvSpPr>
          <p:cNvPr id="5" name="Footer Placeholder 4">
            <a:extLst>
              <a:ext uri="{FF2B5EF4-FFF2-40B4-BE49-F238E27FC236}">
                <a16:creationId xmlns:a16="http://schemas.microsoft.com/office/drawing/2014/main" id="{FD88C05E-2997-0A15-FB2C-5DA3B66F42D8}"/>
              </a:ext>
            </a:extLst>
          </p:cNvPr>
          <p:cNvSpPr>
            <a:spLocks noGrp="1"/>
          </p:cNvSpPr>
          <p:nvPr>
            <p:ph type="ftr" sz="quarter" idx="11"/>
          </p:nvPr>
        </p:nvSpPr>
        <p:spPr/>
        <p:txBody>
          <a:bodyPr/>
          <a:lstStyle/>
          <a:p>
            <a:r>
              <a:rPr lang="en-US"/>
              <a:t>December 10-12, 2024 | Honolulu, Hawaii</a:t>
            </a:r>
          </a:p>
        </p:txBody>
      </p:sp>
      <p:sp>
        <p:nvSpPr>
          <p:cNvPr id="6" name="Slide Number Placeholder 5">
            <a:extLst>
              <a:ext uri="{FF2B5EF4-FFF2-40B4-BE49-F238E27FC236}">
                <a16:creationId xmlns:a16="http://schemas.microsoft.com/office/drawing/2014/main" id="{313286C9-478F-C324-95D0-E3FC065DC055}"/>
              </a:ext>
            </a:extLst>
          </p:cNvPr>
          <p:cNvSpPr>
            <a:spLocks noGrp="1"/>
          </p:cNvSpPr>
          <p:nvPr>
            <p:ph type="sldNum" sz="quarter" idx="12"/>
          </p:nvPr>
        </p:nvSpPr>
        <p:spPr/>
        <p:txBody>
          <a:bodyPr/>
          <a:lstStyle/>
          <a:p>
            <a:fld id="{B76FB1AB-750F-46F2-8917-3B439DBF144E}" type="slidenum">
              <a:rPr lang="en-US" smtClean="0"/>
              <a:t>‹#›</a:t>
            </a:fld>
            <a:endParaRPr lang="en-US"/>
          </a:p>
        </p:txBody>
      </p:sp>
    </p:spTree>
    <p:extLst>
      <p:ext uri="{BB962C8B-B14F-4D97-AF65-F5344CB8AC3E}">
        <p14:creationId xmlns:p14="http://schemas.microsoft.com/office/powerpoint/2010/main" val="1768340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F04F1-C8AA-AAAE-CF88-6BFE58C55E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05868B6-0850-B7E3-DAB6-20CC98DA686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B8EB40-C729-FA0C-30AD-0FCDD17CC6D0}"/>
              </a:ext>
            </a:extLst>
          </p:cNvPr>
          <p:cNvSpPr>
            <a:spLocks noGrp="1"/>
          </p:cNvSpPr>
          <p:nvPr>
            <p:ph type="dt" sz="half" idx="10"/>
          </p:nvPr>
        </p:nvSpPr>
        <p:spPr>
          <a:xfrm>
            <a:off x="838200" y="6356350"/>
            <a:ext cx="2743200" cy="365125"/>
          </a:xfrm>
          <a:prstGeom prst="rect">
            <a:avLst/>
          </a:prstGeom>
        </p:spPr>
        <p:txBody>
          <a:bodyPr/>
          <a:lstStyle/>
          <a:p>
            <a:fld id="{E8E7C88A-1005-4FF6-BED5-9F3C10613E0E}" type="datetime1">
              <a:rPr lang="en-US" smtClean="0"/>
              <a:t>11/19/2024</a:t>
            </a:fld>
            <a:endParaRPr lang="en-US"/>
          </a:p>
        </p:txBody>
      </p:sp>
      <p:sp>
        <p:nvSpPr>
          <p:cNvPr id="5" name="Footer Placeholder 4">
            <a:extLst>
              <a:ext uri="{FF2B5EF4-FFF2-40B4-BE49-F238E27FC236}">
                <a16:creationId xmlns:a16="http://schemas.microsoft.com/office/drawing/2014/main" id="{DC757D36-4FA3-2978-44BA-9DB442CE7055}"/>
              </a:ext>
            </a:extLst>
          </p:cNvPr>
          <p:cNvSpPr>
            <a:spLocks noGrp="1"/>
          </p:cNvSpPr>
          <p:nvPr>
            <p:ph type="ftr" sz="quarter" idx="11"/>
          </p:nvPr>
        </p:nvSpPr>
        <p:spPr/>
        <p:txBody>
          <a:bodyPr/>
          <a:lstStyle/>
          <a:p>
            <a:r>
              <a:rPr lang="en-US"/>
              <a:t>December 10-12, 2024 | Honolulu, Hawaii</a:t>
            </a:r>
          </a:p>
        </p:txBody>
      </p:sp>
      <p:sp>
        <p:nvSpPr>
          <p:cNvPr id="6" name="Slide Number Placeholder 5">
            <a:extLst>
              <a:ext uri="{FF2B5EF4-FFF2-40B4-BE49-F238E27FC236}">
                <a16:creationId xmlns:a16="http://schemas.microsoft.com/office/drawing/2014/main" id="{21825F11-42BC-4C4D-9182-04CC9FC85465}"/>
              </a:ext>
            </a:extLst>
          </p:cNvPr>
          <p:cNvSpPr>
            <a:spLocks noGrp="1"/>
          </p:cNvSpPr>
          <p:nvPr>
            <p:ph type="sldNum" sz="quarter" idx="12"/>
          </p:nvPr>
        </p:nvSpPr>
        <p:spPr/>
        <p:txBody>
          <a:bodyPr/>
          <a:lstStyle/>
          <a:p>
            <a:fld id="{B76FB1AB-750F-46F2-8917-3B439DBF144E}" type="slidenum">
              <a:rPr lang="en-US" smtClean="0"/>
              <a:t>‹#›</a:t>
            </a:fld>
            <a:endParaRPr lang="en-US"/>
          </a:p>
        </p:txBody>
      </p:sp>
    </p:spTree>
    <p:extLst>
      <p:ext uri="{BB962C8B-B14F-4D97-AF65-F5344CB8AC3E}">
        <p14:creationId xmlns:p14="http://schemas.microsoft.com/office/powerpoint/2010/main" val="3509008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013E5-F049-9EB6-8031-0790846F9E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C8620E-340F-993E-F649-B06C2EC5CC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5546484-53C4-E776-4B30-0A7FD8F1F52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88E6FED-AA80-1816-1F70-04E909CA9770}"/>
              </a:ext>
            </a:extLst>
          </p:cNvPr>
          <p:cNvSpPr>
            <a:spLocks noGrp="1"/>
          </p:cNvSpPr>
          <p:nvPr>
            <p:ph type="dt" sz="half" idx="10"/>
          </p:nvPr>
        </p:nvSpPr>
        <p:spPr>
          <a:xfrm>
            <a:off x="838200" y="6356350"/>
            <a:ext cx="2743200" cy="365125"/>
          </a:xfrm>
          <a:prstGeom prst="rect">
            <a:avLst/>
          </a:prstGeom>
        </p:spPr>
        <p:txBody>
          <a:bodyPr/>
          <a:lstStyle/>
          <a:p>
            <a:fld id="{AA1CBAF1-038F-4FA4-8574-DB6F91F0C5E6}" type="datetime1">
              <a:rPr lang="en-US" smtClean="0"/>
              <a:t>11/19/2024</a:t>
            </a:fld>
            <a:endParaRPr lang="en-US"/>
          </a:p>
        </p:txBody>
      </p:sp>
      <p:sp>
        <p:nvSpPr>
          <p:cNvPr id="6" name="Footer Placeholder 5">
            <a:extLst>
              <a:ext uri="{FF2B5EF4-FFF2-40B4-BE49-F238E27FC236}">
                <a16:creationId xmlns:a16="http://schemas.microsoft.com/office/drawing/2014/main" id="{444A56E9-EE98-C532-8917-E7030ACFA89A}"/>
              </a:ext>
            </a:extLst>
          </p:cNvPr>
          <p:cNvSpPr>
            <a:spLocks noGrp="1"/>
          </p:cNvSpPr>
          <p:nvPr>
            <p:ph type="ftr" sz="quarter" idx="11"/>
          </p:nvPr>
        </p:nvSpPr>
        <p:spPr/>
        <p:txBody>
          <a:bodyPr/>
          <a:lstStyle/>
          <a:p>
            <a:r>
              <a:rPr lang="en-US"/>
              <a:t>December 10-12, 2024 | Honolulu, Hawaii</a:t>
            </a:r>
          </a:p>
        </p:txBody>
      </p:sp>
      <p:sp>
        <p:nvSpPr>
          <p:cNvPr id="7" name="Slide Number Placeholder 6">
            <a:extLst>
              <a:ext uri="{FF2B5EF4-FFF2-40B4-BE49-F238E27FC236}">
                <a16:creationId xmlns:a16="http://schemas.microsoft.com/office/drawing/2014/main" id="{0BC808B9-CB65-52D0-7C15-D7C77CEB6ADA}"/>
              </a:ext>
            </a:extLst>
          </p:cNvPr>
          <p:cNvSpPr>
            <a:spLocks noGrp="1"/>
          </p:cNvSpPr>
          <p:nvPr>
            <p:ph type="sldNum" sz="quarter" idx="12"/>
          </p:nvPr>
        </p:nvSpPr>
        <p:spPr/>
        <p:txBody>
          <a:bodyPr/>
          <a:lstStyle/>
          <a:p>
            <a:fld id="{B76FB1AB-750F-46F2-8917-3B439DBF144E}" type="slidenum">
              <a:rPr lang="en-US" smtClean="0"/>
              <a:t>‹#›</a:t>
            </a:fld>
            <a:endParaRPr lang="en-US"/>
          </a:p>
        </p:txBody>
      </p:sp>
    </p:spTree>
    <p:extLst>
      <p:ext uri="{BB962C8B-B14F-4D97-AF65-F5344CB8AC3E}">
        <p14:creationId xmlns:p14="http://schemas.microsoft.com/office/powerpoint/2010/main" val="2338709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C1F9D-967A-2D76-4198-373C6C02F9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35D011-3A4B-DA6F-101E-F08FB75AED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602D3F-4F56-42B6-F758-03D24DB8EE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E7451D4-B042-7614-C784-3DDABB8C46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05D7D7-4D31-3843-0C54-1849A16D48C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D3413E-B0C9-CFF6-8E49-D10E0A6EAC0F}"/>
              </a:ext>
            </a:extLst>
          </p:cNvPr>
          <p:cNvSpPr>
            <a:spLocks noGrp="1"/>
          </p:cNvSpPr>
          <p:nvPr>
            <p:ph type="dt" sz="half" idx="10"/>
          </p:nvPr>
        </p:nvSpPr>
        <p:spPr>
          <a:xfrm>
            <a:off x="838200" y="6356350"/>
            <a:ext cx="2743200" cy="365125"/>
          </a:xfrm>
          <a:prstGeom prst="rect">
            <a:avLst/>
          </a:prstGeom>
        </p:spPr>
        <p:txBody>
          <a:bodyPr/>
          <a:lstStyle/>
          <a:p>
            <a:fld id="{DF18F1F7-F77E-4D72-99E3-BCED8D808450}" type="datetime1">
              <a:rPr lang="en-US" smtClean="0"/>
              <a:t>11/19/2024</a:t>
            </a:fld>
            <a:endParaRPr lang="en-US"/>
          </a:p>
        </p:txBody>
      </p:sp>
      <p:sp>
        <p:nvSpPr>
          <p:cNvPr id="8" name="Footer Placeholder 7">
            <a:extLst>
              <a:ext uri="{FF2B5EF4-FFF2-40B4-BE49-F238E27FC236}">
                <a16:creationId xmlns:a16="http://schemas.microsoft.com/office/drawing/2014/main" id="{71489599-BA08-1C26-CF44-656E692F0032}"/>
              </a:ext>
            </a:extLst>
          </p:cNvPr>
          <p:cNvSpPr>
            <a:spLocks noGrp="1"/>
          </p:cNvSpPr>
          <p:nvPr>
            <p:ph type="ftr" sz="quarter" idx="11"/>
          </p:nvPr>
        </p:nvSpPr>
        <p:spPr/>
        <p:txBody>
          <a:bodyPr/>
          <a:lstStyle/>
          <a:p>
            <a:r>
              <a:rPr lang="en-US"/>
              <a:t>December 10-12, 2024 | Honolulu, Hawaii</a:t>
            </a:r>
          </a:p>
        </p:txBody>
      </p:sp>
      <p:sp>
        <p:nvSpPr>
          <p:cNvPr id="9" name="Slide Number Placeholder 8">
            <a:extLst>
              <a:ext uri="{FF2B5EF4-FFF2-40B4-BE49-F238E27FC236}">
                <a16:creationId xmlns:a16="http://schemas.microsoft.com/office/drawing/2014/main" id="{4022E006-6E0A-3F3A-B397-54786118DE2B}"/>
              </a:ext>
            </a:extLst>
          </p:cNvPr>
          <p:cNvSpPr>
            <a:spLocks noGrp="1"/>
          </p:cNvSpPr>
          <p:nvPr>
            <p:ph type="sldNum" sz="quarter" idx="12"/>
          </p:nvPr>
        </p:nvSpPr>
        <p:spPr/>
        <p:txBody>
          <a:bodyPr/>
          <a:lstStyle/>
          <a:p>
            <a:fld id="{B76FB1AB-750F-46F2-8917-3B439DBF144E}" type="slidenum">
              <a:rPr lang="en-US" smtClean="0"/>
              <a:t>‹#›</a:t>
            </a:fld>
            <a:endParaRPr lang="en-US"/>
          </a:p>
        </p:txBody>
      </p:sp>
    </p:spTree>
    <p:extLst>
      <p:ext uri="{BB962C8B-B14F-4D97-AF65-F5344CB8AC3E}">
        <p14:creationId xmlns:p14="http://schemas.microsoft.com/office/powerpoint/2010/main" val="2062823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46746-FBFA-C2C1-6E7C-AC5EB1D4CD87}"/>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E7B57428-67F0-D2EF-C984-7C4510F59491}"/>
              </a:ext>
            </a:extLst>
          </p:cNvPr>
          <p:cNvSpPr>
            <a:spLocks noGrp="1"/>
          </p:cNvSpPr>
          <p:nvPr>
            <p:ph type="ftr" sz="quarter" idx="11"/>
          </p:nvPr>
        </p:nvSpPr>
        <p:spPr/>
        <p:txBody>
          <a:bodyPr/>
          <a:lstStyle/>
          <a:p>
            <a:r>
              <a:rPr lang="en-US" dirty="0"/>
              <a:t>December 10-12, 2024 | Honolulu, Hawaii</a:t>
            </a:r>
          </a:p>
        </p:txBody>
      </p:sp>
      <p:sp>
        <p:nvSpPr>
          <p:cNvPr id="5" name="Slide Number Placeholder 4">
            <a:extLst>
              <a:ext uri="{FF2B5EF4-FFF2-40B4-BE49-F238E27FC236}">
                <a16:creationId xmlns:a16="http://schemas.microsoft.com/office/drawing/2014/main" id="{C3F4D1C6-068A-0255-C883-B51D1C1A8763}"/>
              </a:ext>
            </a:extLst>
          </p:cNvPr>
          <p:cNvSpPr>
            <a:spLocks noGrp="1"/>
          </p:cNvSpPr>
          <p:nvPr>
            <p:ph type="sldNum" sz="quarter" idx="12"/>
          </p:nvPr>
        </p:nvSpPr>
        <p:spPr/>
        <p:txBody>
          <a:bodyPr/>
          <a:lstStyle/>
          <a:p>
            <a:fld id="{B76FB1AB-750F-46F2-8917-3B439DBF144E}" type="slidenum">
              <a:rPr lang="en-US" smtClean="0"/>
              <a:t>‹#›</a:t>
            </a:fld>
            <a:endParaRPr lang="en-US"/>
          </a:p>
        </p:txBody>
      </p:sp>
    </p:spTree>
    <p:extLst>
      <p:ext uri="{BB962C8B-B14F-4D97-AF65-F5344CB8AC3E}">
        <p14:creationId xmlns:p14="http://schemas.microsoft.com/office/powerpoint/2010/main" val="3137097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5A2EF7-77EA-A2C6-C491-DB96A56D2166}"/>
              </a:ext>
            </a:extLst>
          </p:cNvPr>
          <p:cNvSpPr>
            <a:spLocks noGrp="1"/>
          </p:cNvSpPr>
          <p:nvPr>
            <p:ph type="dt" sz="half" idx="10"/>
          </p:nvPr>
        </p:nvSpPr>
        <p:spPr>
          <a:xfrm>
            <a:off x="838200" y="6356350"/>
            <a:ext cx="2743200" cy="365125"/>
          </a:xfrm>
          <a:prstGeom prst="rect">
            <a:avLst/>
          </a:prstGeom>
        </p:spPr>
        <p:txBody>
          <a:bodyPr/>
          <a:lstStyle/>
          <a:p>
            <a:fld id="{56E10561-6548-40BA-8E68-72D9C2015677}" type="datetime1">
              <a:rPr lang="en-US" smtClean="0"/>
              <a:t>11/19/2024</a:t>
            </a:fld>
            <a:endParaRPr lang="en-US"/>
          </a:p>
        </p:txBody>
      </p:sp>
      <p:sp>
        <p:nvSpPr>
          <p:cNvPr id="3" name="Footer Placeholder 2">
            <a:extLst>
              <a:ext uri="{FF2B5EF4-FFF2-40B4-BE49-F238E27FC236}">
                <a16:creationId xmlns:a16="http://schemas.microsoft.com/office/drawing/2014/main" id="{320BE21B-EF78-35C9-5487-BD8CA567D782}"/>
              </a:ext>
            </a:extLst>
          </p:cNvPr>
          <p:cNvSpPr>
            <a:spLocks noGrp="1"/>
          </p:cNvSpPr>
          <p:nvPr>
            <p:ph type="ftr" sz="quarter" idx="11"/>
          </p:nvPr>
        </p:nvSpPr>
        <p:spPr/>
        <p:txBody>
          <a:bodyPr/>
          <a:lstStyle/>
          <a:p>
            <a:r>
              <a:rPr lang="en-US"/>
              <a:t>December 10-12, 2024 | Honolulu, Hawaii</a:t>
            </a:r>
          </a:p>
        </p:txBody>
      </p:sp>
      <p:sp>
        <p:nvSpPr>
          <p:cNvPr id="4" name="Slide Number Placeholder 3">
            <a:extLst>
              <a:ext uri="{FF2B5EF4-FFF2-40B4-BE49-F238E27FC236}">
                <a16:creationId xmlns:a16="http://schemas.microsoft.com/office/drawing/2014/main" id="{09292212-94EE-C702-6260-0C56C52082AD}"/>
              </a:ext>
            </a:extLst>
          </p:cNvPr>
          <p:cNvSpPr>
            <a:spLocks noGrp="1"/>
          </p:cNvSpPr>
          <p:nvPr>
            <p:ph type="sldNum" sz="quarter" idx="12"/>
          </p:nvPr>
        </p:nvSpPr>
        <p:spPr/>
        <p:txBody>
          <a:bodyPr/>
          <a:lstStyle/>
          <a:p>
            <a:fld id="{B76FB1AB-750F-46F2-8917-3B439DBF144E}" type="slidenum">
              <a:rPr lang="en-US" smtClean="0"/>
              <a:t>‹#›</a:t>
            </a:fld>
            <a:endParaRPr lang="en-US"/>
          </a:p>
        </p:txBody>
      </p:sp>
    </p:spTree>
    <p:extLst>
      <p:ext uri="{BB962C8B-B14F-4D97-AF65-F5344CB8AC3E}">
        <p14:creationId xmlns:p14="http://schemas.microsoft.com/office/powerpoint/2010/main" val="4198804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5F7FE-51A4-3F6C-7126-9520658CA2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479D418-33FB-7870-3E84-54D3A66795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E35AA07-12AA-BE1F-0045-B431EC78D8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8CBE06-0356-5FA5-8ABD-3F25141A1CD9}"/>
              </a:ext>
            </a:extLst>
          </p:cNvPr>
          <p:cNvSpPr>
            <a:spLocks noGrp="1"/>
          </p:cNvSpPr>
          <p:nvPr>
            <p:ph type="dt" sz="half" idx="10"/>
          </p:nvPr>
        </p:nvSpPr>
        <p:spPr>
          <a:xfrm>
            <a:off x="838200" y="6356350"/>
            <a:ext cx="2743200" cy="365125"/>
          </a:xfrm>
          <a:prstGeom prst="rect">
            <a:avLst/>
          </a:prstGeom>
        </p:spPr>
        <p:txBody>
          <a:bodyPr/>
          <a:lstStyle/>
          <a:p>
            <a:fld id="{B83A0589-9C76-46D7-9E6C-F5C8B42AB7C8}" type="datetime1">
              <a:rPr lang="en-US" smtClean="0"/>
              <a:t>11/19/2024</a:t>
            </a:fld>
            <a:endParaRPr lang="en-US"/>
          </a:p>
        </p:txBody>
      </p:sp>
      <p:sp>
        <p:nvSpPr>
          <p:cNvPr id="6" name="Footer Placeholder 5">
            <a:extLst>
              <a:ext uri="{FF2B5EF4-FFF2-40B4-BE49-F238E27FC236}">
                <a16:creationId xmlns:a16="http://schemas.microsoft.com/office/drawing/2014/main" id="{9AC117AD-2729-CCC3-3936-C43129B35171}"/>
              </a:ext>
            </a:extLst>
          </p:cNvPr>
          <p:cNvSpPr>
            <a:spLocks noGrp="1"/>
          </p:cNvSpPr>
          <p:nvPr>
            <p:ph type="ftr" sz="quarter" idx="11"/>
          </p:nvPr>
        </p:nvSpPr>
        <p:spPr/>
        <p:txBody>
          <a:bodyPr/>
          <a:lstStyle/>
          <a:p>
            <a:r>
              <a:rPr lang="en-US"/>
              <a:t>December 10-12, 2024 | Honolulu, Hawaii</a:t>
            </a:r>
          </a:p>
        </p:txBody>
      </p:sp>
      <p:sp>
        <p:nvSpPr>
          <p:cNvPr id="7" name="Slide Number Placeholder 6">
            <a:extLst>
              <a:ext uri="{FF2B5EF4-FFF2-40B4-BE49-F238E27FC236}">
                <a16:creationId xmlns:a16="http://schemas.microsoft.com/office/drawing/2014/main" id="{894B5D84-B430-2452-0D63-CA53AAE986B5}"/>
              </a:ext>
            </a:extLst>
          </p:cNvPr>
          <p:cNvSpPr>
            <a:spLocks noGrp="1"/>
          </p:cNvSpPr>
          <p:nvPr>
            <p:ph type="sldNum" sz="quarter" idx="12"/>
          </p:nvPr>
        </p:nvSpPr>
        <p:spPr/>
        <p:txBody>
          <a:bodyPr/>
          <a:lstStyle/>
          <a:p>
            <a:fld id="{B76FB1AB-750F-46F2-8917-3B439DBF144E}" type="slidenum">
              <a:rPr lang="en-US" smtClean="0"/>
              <a:t>‹#›</a:t>
            </a:fld>
            <a:endParaRPr lang="en-US"/>
          </a:p>
        </p:txBody>
      </p:sp>
    </p:spTree>
    <p:extLst>
      <p:ext uri="{BB962C8B-B14F-4D97-AF65-F5344CB8AC3E}">
        <p14:creationId xmlns:p14="http://schemas.microsoft.com/office/powerpoint/2010/main" val="489298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5FC8D-72FE-5E61-4416-EB012E9A26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EF7481-2B11-4940-0CFE-22C8BC7EDC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521B3F0-EEF0-CA70-E763-6C60E18ADE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EFDB0A-9E2D-A3C9-ADCB-4E559D93D4B3}"/>
              </a:ext>
            </a:extLst>
          </p:cNvPr>
          <p:cNvSpPr>
            <a:spLocks noGrp="1"/>
          </p:cNvSpPr>
          <p:nvPr>
            <p:ph type="dt" sz="half" idx="10"/>
          </p:nvPr>
        </p:nvSpPr>
        <p:spPr>
          <a:xfrm>
            <a:off x="838200" y="6356350"/>
            <a:ext cx="2743200" cy="365125"/>
          </a:xfrm>
          <a:prstGeom prst="rect">
            <a:avLst/>
          </a:prstGeom>
        </p:spPr>
        <p:txBody>
          <a:bodyPr/>
          <a:lstStyle/>
          <a:p>
            <a:fld id="{A86EC123-F849-4ADC-AEA4-7FDC36DE0005}" type="datetime1">
              <a:rPr lang="en-US" smtClean="0"/>
              <a:t>11/19/2024</a:t>
            </a:fld>
            <a:endParaRPr lang="en-US"/>
          </a:p>
        </p:txBody>
      </p:sp>
      <p:sp>
        <p:nvSpPr>
          <p:cNvPr id="6" name="Footer Placeholder 5">
            <a:extLst>
              <a:ext uri="{FF2B5EF4-FFF2-40B4-BE49-F238E27FC236}">
                <a16:creationId xmlns:a16="http://schemas.microsoft.com/office/drawing/2014/main" id="{E64D37A0-202D-75AC-7BAD-CA7EA91F83CC}"/>
              </a:ext>
            </a:extLst>
          </p:cNvPr>
          <p:cNvSpPr>
            <a:spLocks noGrp="1"/>
          </p:cNvSpPr>
          <p:nvPr>
            <p:ph type="ftr" sz="quarter" idx="11"/>
          </p:nvPr>
        </p:nvSpPr>
        <p:spPr/>
        <p:txBody>
          <a:bodyPr/>
          <a:lstStyle/>
          <a:p>
            <a:r>
              <a:rPr lang="en-US"/>
              <a:t>December 10-12, 2024 | Honolulu, Hawaii</a:t>
            </a:r>
          </a:p>
        </p:txBody>
      </p:sp>
      <p:sp>
        <p:nvSpPr>
          <p:cNvPr id="7" name="Slide Number Placeholder 6">
            <a:extLst>
              <a:ext uri="{FF2B5EF4-FFF2-40B4-BE49-F238E27FC236}">
                <a16:creationId xmlns:a16="http://schemas.microsoft.com/office/drawing/2014/main" id="{5B2FCBD9-88FE-5196-6895-9A79D1C2879C}"/>
              </a:ext>
            </a:extLst>
          </p:cNvPr>
          <p:cNvSpPr>
            <a:spLocks noGrp="1"/>
          </p:cNvSpPr>
          <p:nvPr>
            <p:ph type="sldNum" sz="quarter" idx="12"/>
          </p:nvPr>
        </p:nvSpPr>
        <p:spPr/>
        <p:txBody>
          <a:bodyPr/>
          <a:lstStyle/>
          <a:p>
            <a:fld id="{B76FB1AB-750F-46F2-8917-3B439DBF144E}" type="slidenum">
              <a:rPr lang="en-US" smtClean="0"/>
              <a:t>‹#›</a:t>
            </a:fld>
            <a:endParaRPr lang="en-US"/>
          </a:p>
        </p:txBody>
      </p:sp>
    </p:spTree>
    <p:extLst>
      <p:ext uri="{BB962C8B-B14F-4D97-AF65-F5344CB8AC3E}">
        <p14:creationId xmlns:p14="http://schemas.microsoft.com/office/powerpoint/2010/main" val="1059506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7EAEE"/>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13505C-19A9-0012-F0B4-3D8A7ACCAC0D}"/>
              </a:ext>
            </a:extLst>
          </p:cNvPr>
          <p:cNvSpPr>
            <a:spLocks noGrp="1"/>
          </p:cNvSpPr>
          <p:nvPr>
            <p:ph type="title"/>
          </p:nvPr>
        </p:nvSpPr>
        <p:spPr>
          <a:xfrm>
            <a:off x="2743200" y="-27115"/>
            <a:ext cx="9448800" cy="1192412"/>
          </a:xfrm>
          <a:prstGeom prst="rect">
            <a:avLst/>
          </a:prstGeom>
        </p:spPr>
        <p:txBody>
          <a:bodyPr vert="horz" lIns="36576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25F35F10-D86B-AED8-2395-60D99D155141}"/>
              </a:ext>
            </a:extLst>
          </p:cNvPr>
          <p:cNvSpPr>
            <a:spLocks noGrp="1"/>
          </p:cNvSpPr>
          <p:nvPr>
            <p:ph type="body" idx="1"/>
          </p:nvPr>
        </p:nvSpPr>
        <p:spPr>
          <a:xfrm>
            <a:off x="791655" y="1587723"/>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D5F6B12-80BB-1E04-BD74-D488E3EEA5B5}"/>
              </a:ext>
            </a:extLst>
          </p:cNvPr>
          <p:cNvSpPr>
            <a:spLocks noGrp="1"/>
          </p:cNvSpPr>
          <p:nvPr>
            <p:ph type="ftr" sz="quarter" idx="3"/>
          </p:nvPr>
        </p:nvSpPr>
        <p:spPr>
          <a:xfrm>
            <a:off x="8436990" y="6420278"/>
            <a:ext cx="3675668" cy="365125"/>
          </a:xfrm>
          <a:prstGeom prst="rect">
            <a:avLst/>
          </a:prstGeom>
        </p:spPr>
        <p:txBody>
          <a:bodyPr vert="horz" lIns="91440" tIns="45720" rIns="91440" bIns="45720" rtlCol="0" anchor="ctr"/>
          <a:lstStyle>
            <a:lvl1pPr algn="ctr">
              <a:defRPr sz="1400">
                <a:solidFill>
                  <a:srgbClr val="1C1D4C"/>
                </a:solidFill>
              </a:defRPr>
            </a:lvl1pPr>
          </a:lstStyle>
          <a:p>
            <a:r>
              <a:rPr lang="en-US" dirty="0"/>
              <a:t>December 10-12, 2024 | Honolulu, Hawaii</a:t>
            </a:r>
          </a:p>
        </p:txBody>
      </p:sp>
      <p:sp>
        <p:nvSpPr>
          <p:cNvPr id="6" name="Slide Number Placeholder 5">
            <a:extLst>
              <a:ext uri="{FF2B5EF4-FFF2-40B4-BE49-F238E27FC236}">
                <a16:creationId xmlns:a16="http://schemas.microsoft.com/office/drawing/2014/main" id="{351759AD-75B9-61B1-9AF6-55A5580DEC60}"/>
              </a:ext>
            </a:extLst>
          </p:cNvPr>
          <p:cNvSpPr>
            <a:spLocks noGrp="1"/>
          </p:cNvSpPr>
          <p:nvPr>
            <p:ph type="sldNum" sz="quarter" idx="4"/>
          </p:nvPr>
        </p:nvSpPr>
        <p:spPr>
          <a:xfrm>
            <a:off x="471340" y="6356351"/>
            <a:ext cx="640630" cy="501650"/>
          </a:xfrm>
          <a:prstGeom prst="rect">
            <a:avLst/>
          </a:prstGeom>
          <a:solidFill>
            <a:srgbClr val="1C1D4C"/>
          </a:solidFill>
        </p:spPr>
        <p:txBody>
          <a:bodyPr vert="horz" lIns="91440" tIns="45720" rIns="91440" bIns="45720" rtlCol="0" anchor="ctr"/>
          <a:lstStyle>
            <a:lvl1pPr algn="ctr">
              <a:defRPr sz="1600" b="1">
                <a:solidFill>
                  <a:schemeClr val="bg1"/>
                </a:solidFill>
              </a:defRPr>
            </a:lvl1pPr>
          </a:lstStyle>
          <a:p>
            <a:fld id="{B76FB1AB-750F-46F2-8917-3B439DBF144E}" type="slidenum">
              <a:rPr lang="en-US" smtClean="0"/>
              <a:pPr/>
              <a:t>‹#›</a:t>
            </a:fld>
            <a:endParaRPr lang="en-US" dirty="0"/>
          </a:p>
        </p:txBody>
      </p:sp>
      <p:pic>
        <p:nvPicPr>
          <p:cNvPr id="8" name="Picture 7" descr="A logo with green lines&#10;&#10;Description automatically generated">
            <a:extLst>
              <a:ext uri="{FF2B5EF4-FFF2-40B4-BE49-F238E27FC236}">
                <a16:creationId xmlns:a16="http://schemas.microsoft.com/office/drawing/2014/main" id="{AB2E4870-0264-DF9A-0FE6-866D43A89930}"/>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27116"/>
            <a:ext cx="2743200" cy="1192412"/>
          </a:xfrm>
          <a:prstGeom prst="rect">
            <a:avLst/>
          </a:prstGeom>
        </p:spPr>
      </p:pic>
      <p:pic>
        <p:nvPicPr>
          <p:cNvPr id="10" name="Picture 9" descr="A blue numbers on a black background&#10;&#10;Description automatically generated">
            <a:extLst>
              <a:ext uri="{FF2B5EF4-FFF2-40B4-BE49-F238E27FC236}">
                <a16:creationId xmlns:a16="http://schemas.microsoft.com/office/drawing/2014/main" id="{C933C7B5-B431-DA4E-F8C1-F7AA07EA1DAF}"/>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371600" y="6420278"/>
            <a:ext cx="1667903" cy="373796"/>
          </a:xfrm>
          <a:prstGeom prst="rect">
            <a:avLst/>
          </a:prstGeom>
        </p:spPr>
      </p:pic>
    </p:spTree>
    <p:extLst>
      <p:ext uri="{BB962C8B-B14F-4D97-AF65-F5344CB8AC3E}">
        <p14:creationId xmlns:p14="http://schemas.microsoft.com/office/powerpoint/2010/main" val="2530494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b="1" kern="1200">
          <a:solidFill>
            <a:srgbClr val="1C1D4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079110-A783-848F-FDAF-3D0F307D8EA4}"/>
              </a:ext>
            </a:extLst>
          </p:cNvPr>
          <p:cNvSpPr>
            <a:spLocks noGrp="1"/>
          </p:cNvSpPr>
          <p:nvPr>
            <p:ph type="title"/>
          </p:nvPr>
        </p:nvSpPr>
        <p:spPr/>
        <p:txBody>
          <a:bodyPr>
            <a:normAutofit fontScale="90000"/>
          </a:bodyPr>
          <a:lstStyle/>
          <a:p>
            <a:r>
              <a:rPr lang="en-US" dirty="0"/>
              <a:t>[GOV] - Most Recently Completed Audit</a:t>
            </a:r>
          </a:p>
        </p:txBody>
      </p:sp>
      <p:sp>
        <p:nvSpPr>
          <p:cNvPr id="2" name="Footer Placeholder 1">
            <a:extLst>
              <a:ext uri="{FF2B5EF4-FFF2-40B4-BE49-F238E27FC236}">
                <a16:creationId xmlns:a16="http://schemas.microsoft.com/office/drawing/2014/main" id="{BFF548A0-9C00-099D-3E60-E00FF5A1D6EB}"/>
              </a:ext>
            </a:extLst>
          </p:cNvPr>
          <p:cNvSpPr>
            <a:spLocks noGrp="1"/>
          </p:cNvSpPr>
          <p:nvPr>
            <p:ph type="ftr" sz="quarter" idx="11"/>
          </p:nvPr>
        </p:nvSpPr>
        <p:spPr/>
        <p:txBody>
          <a:bodyPr/>
          <a:lstStyle/>
          <a:p>
            <a:r>
              <a:rPr lang="en-US"/>
              <a:t>December 10-12, 2024 | Honolulu, Hawaii</a:t>
            </a:r>
          </a:p>
        </p:txBody>
      </p:sp>
      <p:sp>
        <p:nvSpPr>
          <p:cNvPr id="3" name="Slide Number Placeholder 2">
            <a:extLst>
              <a:ext uri="{FF2B5EF4-FFF2-40B4-BE49-F238E27FC236}">
                <a16:creationId xmlns:a16="http://schemas.microsoft.com/office/drawing/2014/main" id="{5D7558ED-9B9B-1BF9-6701-78C1CA84B0CB}"/>
              </a:ext>
            </a:extLst>
          </p:cNvPr>
          <p:cNvSpPr>
            <a:spLocks noGrp="1"/>
          </p:cNvSpPr>
          <p:nvPr>
            <p:ph type="sldNum" sz="quarter" idx="12"/>
          </p:nvPr>
        </p:nvSpPr>
        <p:spPr/>
        <p:txBody>
          <a:bodyPr/>
          <a:lstStyle/>
          <a:p>
            <a:fld id="{B76FB1AB-750F-46F2-8917-3B439DBF144E}" type="slidenum">
              <a:rPr lang="en-US" smtClean="0"/>
              <a:t>1</a:t>
            </a:fld>
            <a:endParaRPr lang="en-US"/>
          </a:p>
        </p:txBody>
      </p:sp>
      <p:graphicFrame>
        <p:nvGraphicFramePr>
          <p:cNvPr id="9" name="Content Placeholder 8">
            <a:extLst>
              <a:ext uri="{FF2B5EF4-FFF2-40B4-BE49-F238E27FC236}">
                <a16:creationId xmlns:a16="http://schemas.microsoft.com/office/drawing/2014/main" id="{1AA85775-04F0-3307-13FC-F0BF6C0CE3A1}"/>
              </a:ext>
            </a:extLst>
          </p:cNvPr>
          <p:cNvGraphicFramePr>
            <a:graphicFrameLocks noGrp="1"/>
          </p:cNvGraphicFramePr>
          <p:nvPr>
            <p:ph idx="1"/>
            <p:extLst>
              <p:ext uri="{D42A27DB-BD31-4B8C-83A1-F6EECF244321}">
                <p14:modId xmlns:p14="http://schemas.microsoft.com/office/powerpoint/2010/main" val="2235851335"/>
              </p:ext>
            </p:extLst>
          </p:nvPr>
        </p:nvGraphicFramePr>
        <p:xfrm>
          <a:off x="267494" y="1225549"/>
          <a:ext cx="11677984" cy="5070609"/>
        </p:xfrm>
        <a:graphic>
          <a:graphicData uri="http://schemas.openxmlformats.org/drawingml/2006/table">
            <a:tbl>
              <a:tblPr firstRow="1" bandRow="1">
                <a:tableStyleId>{9D7B26C5-4107-4FEC-AEDC-1716B250A1EF}</a:tableStyleId>
              </a:tblPr>
              <a:tblGrid>
                <a:gridCol w="365760">
                  <a:extLst>
                    <a:ext uri="{9D8B030D-6E8A-4147-A177-3AD203B41FA5}">
                      <a16:colId xmlns:a16="http://schemas.microsoft.com/office/drawing/2014/main" val="1406795182"/>
                    </a:ext>
                  </a:extLst>
                </a:gridCol>
                <a:gridCol w="3369167">
                  <a:extLst>
                    <a:ext uri="{9D8B030D-6E8A-4147-A177-3AD203B41FA5}">
                      <a16:colId xmlns:a16="http://schemas.microsoft.com/office/drawing/2014/main" val="1790000647"/>
                    </a:ext>
                  </a:extLst>
                </a:gridCol>
                <a:gridCol w="3533864">
                  <a:extLst>
                    <a:ext uri="{9D8B030D-6E8A-4147-A177-3AD203B41FA5}">
                      <a16:colId xmlns:a16="http://schemas.microsoft.com/office/drawing/2014/main" val="3231076929"/>
                    </a:ext>
                  </a:extLst>
                </a:gridCol>
                <a:gridCol w="2981236">
                  <a:extLst>
                    <a:ext uri="{9D8B030D-6E8A-4147-A177-3AD203B41FA5}">
                      <a16:colId xmlns:a16="http://schemas.microsoft.com/office/drawing/2014/main" val="339378750"/>
                    </a:ext>
                  </a:extLst>
                </a:gridCol>
                <a:gridCol w="1427957">
                  <a:extLst>
                    <a:ext uri="{9D8B030D-6E8A-4147-A177-3AD203B41FA5}">
                      <a16:colId xmlns:a16="http://schemas.microsoft.com/office/drawing/2014/main" val="1811412380"/>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hMerge="1">
                  <a:txBody>
                    <a:bodyPr/>
                    <a:lstStyle/>
                    <a:p>
                      <a:endParaRPr lang="en-US"/>
                    </a:p>
                  </a:txBody>
                  <a:tcPr/>
                </a:tc>
                <a:tc>
                  <a:txBody>
                    <a:bodyPr/>
                    <a:lstStyle/>
                    <a:p>
                      <a:pPr algn="ctr"/>
                      <a:endParaRPr lang="en-US" sz="100"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extLst>
                  <a:ext uri="{0D108BD9-81ED-4DB2-BD59-A6C34878D82A}">
                    <a16:rowId xmlns:a16="http://schemas.microsoft.com/office/drawing/2014/main" val="419725682"/>
                  </a:ext>
                </a:extLst>
              </a:tr>
              <a:tr h="7021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1</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What fiscal year is the most recently completed &amp; what was the completion date?</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FY20??</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84569490"/>
                  </a:ext>
                </a:extLst>
              </a:tr>
              <a:tr h="406783">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2</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What was the audit opinion? </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rowSpan="3">
                  <a:txBody>
                    <a:bodyPr/>
                    <a:lstStyle/>
                    <a:p>
                      <a:endParaRPr lang="en-US" dirty="0"/>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l"/>
                      <a:r>
                        <a:rPr lang="en-US" sz="1400" b="1" dirty="0">
                          <a:latin typeface="Lato" panose="020F0502020204030203" pitchFamily="34" charset="0"/>
                          <a:ea typeface="Lato" panose="020F0502020204030203" pitchFamily="34" charset="0"/>
                          <a:cs typeface="Lato" panose="020F0502020204030203" pitchFamily="34" charset="0"/>
                        </a:rPr>
                        <a:t># financial statement qualifications</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dirty="0"/>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05679543"/>
                  </a:ext>
                </a:extLst>
              </a:tr>
              <a:tr h="40678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Lato" panose="020F0502020204030203" pitchFamily="34" charset="0"/>
                          <a:ea typeface="Lato" panose="020F0502020204030203" pitchFamily="34" charset="0"/>
                          <a:cs typeface="Lato" panose="020F0502020204030203" pitchFamily="34" charset="0"/>
                        </a:rPr>
                        <a:t># compliance qualifications</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dirty="0"/>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4333378"/>
                  </a:ext>
                </a:extLst>
              </a:tr>
              <a:tr h="501514">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Lato" panose="020F0502020204030203" pitchFamily="34" charset="0"/>
                          <a:ea typeface="Lato" panose="020F0502020204030203" pitchFamily="34" charset="0"/>
                          <a:cs typeface="Lato" panose="020F0502020204030203" pitchFamily="34" charset="0"/>
                        </a:rPr>
                        <a:t># qualifications related to component units</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dirty="0"/>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7961417"/>
                  </a:ext>
                </a:extLst>
              </a:tr>
              <a:tr h="702119">
                <a:tc>
                  <a:txBody>
                    <a:bodyPr/>
                    <a:lstStyle/>
                    <a:p>
                      <a:pPr algn="ctr"/>
                      <a:r>
                        <a:rPr lang="en-US" b="1" dirty="0">
                          <a:latin typeface="Lato" panose="020F0502020204030203" pitchFamily="34" charset="0"/>
                          <a:ea typeface="Lato" panose="020F0502020204030203" pitchFamily="34" charset="0"/>
                          <a:cs typeface="Lato" panose="020F0502020204030203" pitchFamily="34" charset="0"/>
                        </a:rPr>
                        <a:t>3</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gridSpan="2">
                  <a:txBody>
                    <a:bodyPr/>
                    <a:lstStyle/>
                    <a:p>
                      <a:r>
                        <a:rPr lang="en-US" b="1" dirty="0">
                          <a:latin typeface="Lato" panose="020F0502020204030203" pitchFamily="34" charset="0"/>
                          <a:ea typeface="Lato" panose="020F0502020204030203" pitchFamily="34" charset="0"/>
                          <a:cs typeface="Lato" panose="020F0502020204030203" pitchFamily="34" charset="0"/>
                        </a:rPr>
                        <a:t>How many months was the audit in progress from the date of the audit contract to completion?</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lang="en-US"/>
                    </a:p>
                  </a:txBody>
                  <a:tcPr/>
                </a:tc>
                <a:tc gridSpan="2">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247329830"/>
                  </a:ext>
                </a:extLst>
              </a:tr>
              <a:tr h="813567">
                <a:tc>
                  <a:txBody>
                    <a:bodyPr/>
                    <a:lstStyle/>
                    <a:p>
                      <a:pPr algn="ctr"/>
                      <a:r>
                        <a:rPr lang="en-US" b="1" dirty="0">
                          <a:latin typeface="Lato" panose="020F0502020204030203" pitchFamily="34" charset="0"/>
                          <a:ea typeface="Lato" panose="020F0502020204030203" pitchFamily="34" charset="0"/>
                          <a:cs typeface="Lato" panose="020F0502020204030203" pitchFamily="34" charset="0"/>
                        </a:rPr>
                        <a:t>4</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gridSpan="2">
                  <a:txBody>
                    <a:bodyPr/>
                    <a:lstStyle/>
                    <a:p>
                      <a:r>
                        <a:rPr lang="en-US" b="1" dirty="0">
                          <a:latin typeface="Lato" panose="020F0502020204030203" pitchFamily="34" charset="0"/>
                          <a:ea typeface="Lato" panose="020F0502020204030203" pitchFamily="34" charset="0"/>
                          <a:cs typeface="Lato" panose="020F0502020204030203" pitchFamily="34" charset="0"/>
                        </a:rPr>
                        <a:t>List the two most difficult qualifications of the Governmental Activities or General Fund to correct before the next audit</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lang="en-US"/>
                    </a:p>
                  </a:txBody>
                  <a:tcPr/>
                </a:tc>
                <a:tc gridSpan="2">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2198028179"/>
                  </a:ext>
                </a:extLst>
              </a:tr>
              <a:tr h="7021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5</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How many audit findings were related to reconciliations needing to be performed by the finance office?</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3563089278"/>
                  </a:ext>
                </a:extLst>
              </a:tr>
              <a:tr h="7021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6</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Did you prepare the Financial Reports and footnotes in house, or did you hire assistance?</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3278533913"/>
                  </a:ext>
                </a:extLst>
              </a:tr>
            </a:tbl>
          </a:graphicData>
        </a:graphic>
      </p:graphicFrame>
      <p:sp>
        <p:nvSpPr>
          <p:cNvPr id="11" name="TextBox 10">
            <a:extLst>
              <a:ext uri="{FF2B5EF4-FFF2-40B4-BE49-F238E27FC236}">
                <a16:creationId xmlns:a16="http://schemas.microsoft.com/office/drawing/2014/main" id="{6B27C538-DBF3-8FB9-9FD9-FCFAC1406F46}"/>
              </a:ext>
            </a:extLst>
          </p:cNvPr>
          <p:cNvSpPr txBox="1"/>
          <p:nvPr/>
        </p:nvSpPr>
        <p:spPr>
          <a:xfrm rot="20839388">
            <a:off x="7163059" y="3706726"/>
            <a:ext cx="4896121" cy="1754326"/>
          </a:xfrm>
          <a:prstGeom prst="rect">
            <a:avLst/>
          </a:prstGeom>
          <a:noFill/>
          <a:ln>
            <a:solidFill>
              <a:srgbClr val="FF0000"/>
            </a:solidFill>
          </a:ln>
        </p:spPr>
        <p:txBody>
          <a:bodyPr wrap="square" rtlCol="0">
            <a:spAutoFit/>
          </a:bodyPr>
          <a:lstStyle/>
          <a:p>
            <a:r>
              <a:rPr lang="en-US" dirty="0">
                <a:solidFill>
                  <a:srgbClr val="FF0000"/>
                </a:solidFill>
              </a:rPr>
              <a:t>Audit findings related to reconciliations can include federal compliance findings under different reporting areas like fixed assets or reporting.  You need to read the finding carefully to determine if the cause was actually a lack of reconciliation </a:t>
            </a:r>
          </a:p>
        </p:txBody>
      </p:sp>
    </p:spTree>
    <p:extLst>
      <p:ext uri="{BB962C8B-B14F-4D97-AF65-F5344CB8AC3E}">
        <p14:creationId xmlns:p14="http://schemas.microsoft.com/office/powerpoint/2010/main" val="4165384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B47ED1-6A72-2F54-419E-6F99F3CADD8C}"/>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E743FEC-A89A-357B-99EC-F2BD7CD3FC02}"/>
              </a:ext>
            </a:extLst>
          </p:cNvPr>
          <p:cNvSpPr>
            <a:spLocks noGrp="1"/>
          </p:cNvSpPr>
          <p:nvPr>
            <p:ph type="title"/>
          </p:nvPr>
        </p:nvSpPr>
        <p:spPr/>
        <p:txBody>
          <a:bodyPr>
            <a:normAutofit/>
          </a:bodyPr>
          <a:lstStyle/>
          <a:p>
            <a:r>
              <a:rPr lang="en-US" dirty="0"/>
              <a:t>[GOV] – Current Audit Timeline</a:t>
            </a:r>
          </a:p>
        </p:txBody>
      </p:sp>
      <p:sp>
        <p:nvSpPr>
          <p:cNvPr id="2" name="Footer Placeholder 1">
            <a:extLst>
              <a:ext uri="{FF2B5EF4-FFF2-40B4-BE49-F238E27FC236}">
                <a16:creationId xmlns:a16="http://schemas.microsoft.com/office/drawing/2014/main" id="{1CF41068-CFB3-7648-6D8F-2FC191A2262E}"/>
              </a:ext>
            </a:extLst>
          </p:cNvPr>
          <p:cNvSpPr>
            <a:spLocks noGrp="1"/>
          </p:cNvSpPr>
          <p:nvPr>
            <p:ph type="ftr" sz="quarter" idx="11"/>
          </p:nvPr>
        </p:nvSpPr>
        <p:spPr/>
        <p:txBody>
          <a:bodyPr/>
          <a:lstStyle/>
          <a:p>
            <a:r>
              <a:rPr lang="en-US"/>
              <a:t>December 10-12, 2024 | Honolulu, Hawaii</a:t>
            </a:r>
          </a:p>
        </p:txBody>
      </p:sp>
      <p:sp>
        <p:nvSpPr>
          <p:cNvPr id="3" name="Slide Number Placeholder 2">
            <a:extLst>
              <a:ext uri="{FF2B5EF4-FFF2-40B4-BE49-F238E27FC236}">
                <a16:creationId xmlns:a16="http://schemas.microsoft.com/office/drawing/2014/main" id="{F2BABACE-5410-C286-6F8C-098D0F062B3D}"/>
              </a:ext>
            </a:extLst>
          </p:cNvPr>
          <p:cNvSpPr>
            <a:spLocks noGrp="1"/>
          </p:cNvSpPr>
          <p:nvPr>
            <p:ph type="sldNum" sz="quarter" idx="12"/>
          </p:nvPr>
        </p:nvSpPr>
        <p:spPr/>
        <p:txBody>
          <a:bodyPr/>
          <a:lstStyle/>
          <a:p>
            <a:fld id="{B76FB1AB-750F-46F2-8917-3B439DBF144E}" type="slidenum">
              <a:rPr lang="en-US" smtClean="0"/>
              <a:t>2</a:t>
            </a:fld>
            <a:endParaRPr lang="en-US"/>
          </a:p>
        </p:txBody>
      </p:sp>
      <p:graphicFrame>
        <p:nvGraphicFramePr>
          <p:cNvPr id="9" name="Content Placeholder 8">
            <a:extLst>
              <a:ext uri="{FF2B5EF4-FFF2-40B4-BE49-F238E27FC236}">
                <a16:creationId xmlns:a16="http://schemas.microsoft.com/office/drawing/2014/main" id="{CE7334C2-C4BC-140C-7AF6-AA6995A03600}"/>
              </a:ext>
            </a:extLst>
          </p:cNvPr>
          <p:cNvGraphicFramePr>
            <a:graphicFrameLocks noGrp="1"/>
          </p:cNvGraphicFramePr>
          <p:nvPr>
            <p:ph idx="1"/>
            <p:extLst>
              <p:ext uri="{D42A27DB-BD31-4B8C-83A1-F6EECF244321}">
                <p14:modId xmlns:p14="http://schemas.microsoft.com/office/powerpoint/2010/main" val="3299278879"/>
              </p:ext>
            </p:extLst>
          </p:nvPr>
        </p:nvGraphicFramePr>
        <p:xfrm>
          <a:off x="267494" y="1301751"/>
          <a:ext cx="11677984" cy="4992470"/>
        </p:xfrm>
        <a:graphic>
          <a:graphicData uri="http://schemas.openxmlformats.org/drawingml/2006/table">
            <a:tbl>
              <a:tblPr firstRow="1" bandRow="1">
                <a:tableStyleId>{9D7B26C5-4107-4FEC-AEDC-1716B250A1EF}</a:tableStyleId>
              </a:tblPr>
              <a:tblGrid>
                <a:gridCol w="365760">
                  <a:extLst>
                    <a:ext uri="{9D8B030D-6E8A-4147-A177-3AD203B41FA5}">
                      <a16:colId xmlns:a16="http://schemas.microsoft.com/office/drawing/2014/main" val="1406795182"/>
                    </a:ext>
                  </a:extLst>
                </a:gridCol>
                <a:gridCol w="7388717">
                  <a:extLst>
                    <a:ext uri="{9D8B030D-6E8A-4147-A177-3AD203B41FA5}">
                      <a16:colId xmlns:a16="http://schemas.microsoft.com/office/drawing/2014/main" val="1790000647"/>
                    </a:ext>
                  </a:extLst>
                </a:gridCol>
                <a:gridCol w="3923507">
                  <a:extLst>
                    <a:ext uri="{9D8B030D-6E8A-4147-A177-3AD203B41FA5}">
                      <a16:colId xmlns:a16="http://schemas.microsoft.com/office/drawing/2014/main" val="339378750"/>
                    </a:ext>
                  </a:extLst>
                </a:gridCol>
              </a:tblGrid>
              <a:tr h="636220">
                <a:tc>
                  <a:txBody>
                    <a:bodyPr/>
                    <a:lstStyle/>
                    <a:p>
                      <a:pPr algn="ct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a:txBody>
                    <a:bodyPr/>
                    <a:lstStyle/>
                    <a:p>
                      <a:pPr algn="ctr"/>
                      <a:r>
                        <a:rPr lang="en-US" sz="2400" b="1" dirty="0">
                          <a:solidFill>
                            <a:schemeClr val="bg1"/>
                          </a:solidFill>
                          <a:latin typeface="Lato" panose="020F0502020204030203" pitchFamily="34" charset="0"/>
                          <a:ea typeface="Lato" panose="020F0502020204030203" pitchFamily="34" charset="0"/>
                          <a:cs typeface="Lato" panose="020F0502020204030203" pitchFamily="34" charset="0"/>
                        </a:rPr>
                        <a:t>AUDIT STATUS DATES</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Lato ExtraBold" panose="020F0502020204030203" pitchFamily="34" charset="0"/>
                          <a:ea typeface="Lato ExtraBold" panose="020F0502020204030203" pitchFamily="34" charset="0"/>
                          <a:cs typeface="Lato ExtraBold" panose="020F0502020204030203" pitchFamily="34" charset="0"/>
                        </a:rPr>
                        <a:t>[</a:t>
                      </a:r>
                      <a:r>
                        <a:rPr lang="en-US" dirty="0">
                          <a:solidFill>
                            <a:srgbClr val="FF0000"/>
                          </a:solidFill>
                          <a:latin typeface="Lato ExtraBold" panose="020F0502020204030203" pitchFamily="34" charset="0"/>
                          <a:ea typeface="Lato ExtraBold" panose="020F0502020204030203" pitchFamily="34" charset="0"/>
                          <a:cs typeface="Lato ExtraBold" panose="020F0502020204030203" pitchFamily="34" charset="0"/>
                        </a:rPr>
                        <a:t>insert the year currently under audit—FY22 or FY23 or FY24</a:t>
                      </a:r>
                      <a:r>
                        <a:rPr lang="en-US" dirty="0">
                          <a:latin typeface="Lato ExtraBold" panose="020F0502020204030203" pitchFamily="34" charset="0"/>
                          <a:ea typeface="Lato ExtraBold" panose="020F0502020204030203" pitchFamily="34" charset="0"/>
                          <a:cs typeface="Lato ExtraBold" panose="020F0502020204030203" pitchFamily="34" charset="0"/>
                        </a:rPr>
                        <a:t>]</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extLst>
                  <a:ext uri="{0D108BD9-81ED-4DB2-BD59-A6C34878D82A}">
                    <a16:rowId xmlns:a16="http://schemas.microsoft.com/office/drawing/2014/main" val="1985123414"/>
                  </a:ext>
                </a:extLst>
              </a:tr>
              <a:tr h="530330">
                <a:tc>
                  <a:txBody>
                    <a:bodyPr/>
                    <a:lstStyle/>
                    <a:p>
                      <a:pPr algn="ctr"/>
                      <a:r>
                        <a:rPr lang="en-US" b="1" dirty="0">
                          <a:latin typeface="Lato" panose="020F0502020204030203" pitchFamily="34" charset="0"/>
                          <a:ea typeface="Lato" panose="020F0502020204030203" pitchFamily="34" charset="0"/>
                          <a:cs typeface="Lato" panose="020F0502020204030203" pitchFamily="34" charset="0"/>
                        </a:rPr>
                        <a:t>1</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Date the Trial balance was submitted to and accepted by the auditors</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7329830"/>
                  </a:ext>
                </a:extLst>
              </a:tr>
              <a:tr h="636220">
                <a:tc>
                  <a:txBody>
                    <a:bodyPr/>
                    <a:lstStyle/>
                    <a:p>
                      <a:pPr algn="ctr"/>
                      <a:r>
                        <a:rPr lang="en-US" b="1" dirty="0">
                          <a:latin typeface="Lato" panose="020F0502020204030203" pitchFamily="34" charset="0"/>
                          <a:ea typeface="Lato" panose="020F0502020204030203" pitchFamily="34" charset="0"/>
                          <a:cs typeface="Lato" panose="020F0502020204030203" pitchFamily="34" charset="0"/>
                        </a:rPr>
                        <a:t>2</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Were the audit adjustments entered and the opening balances agreed to the prior year ending?   Who is responsible for these tasks?</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98028179"/>
                  </a:ext>
                </a:extLst>
              </a:tr>
              <a:tr h="5303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3</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lang="en-US" b="1" dirty="0">
                          <a:latin typeface="Lato" panose="020F0502020204030203" pitchFamily="34" charset="0"/>
                          <a:ea typeface="Lato" panose="020F0502020204030203" pitchFamily="34" charset="0"/>
                          <a:cs typeface="Lato" panose="020F0502020204030203" pitchFamily="34" charset="0"/>
                        </a:rPr>
                        <a:t>Date the financial audit field work commenced (or scheduled)</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63089278"/>
                  </a:ext>
                </a:extLst>
              </a:tr>
              <a:tr h="5303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4</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lang="en-US" b="1" dirty="0">
                          <a:latin typeface="Lato" panose="020F0502020204030203" pitchFamily="34" charset="0"/>
                          <a:ea typeface="Lato" panose="020F0502020204030203" pitchFamily="34" charset="0"/>
                          <a:cs typeface="Lato" panose="020F0502020204030203" pitchFamily="34" charset="0"/>
                        </a:rPr>
                        <a:t>Any major PBC schedules &amp; reconciliations still outstanding?  </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78533913"/>
                  </a:ext>
                </a:extLst>
              </a:tr>
              <a:tr h="5303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5</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Status of component units: # on schedule &amp; # behind</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70092218"/>
                  </a:ext>
                </a:extLst>
              </a:tr>
              <a:tr h="5303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6</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Date of the approved extension request</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02420491"/>
                  </a:ext>
                </a:extLst>
              </a:tr>
              <a:tr h="5303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7</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Realistic estimated completion date </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38499274"/>
                  </a:ext>
                </a:extLst>
              </a:tr>
              <a:tr h="5303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8</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latin typeface="Lato" panose="020F0502020204030203" pitchFamily="34" charset="0"/>
                          <a:ea typeface="Lato" panose="020F0502020204030203" pitchFamily="34" charset="0"/>
                          <a:cs typeface="Lato" panose="020F0502020204030203" pitchFamily="34" charset="0"/>
                        </a:rPr>
                        <a:t>Date the compliance field work commenced (or is scheduled)</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2618748"/>
                  </a:ext>
                </a:extLst>
              </a:tr>
            </a:tbl>
          </a:graphicData>
        </a:graphic>
      </p:graphicFrame>
    </p:spTree>
    <p:extLst>
      <p:ext uri="{BB962C8B-B14F-4D97-AF65-F5344CB8AC3E}">
        <p14:creationId xmlns:p14="http://schemas.microsoft.com/office/powerpoint/2010/main" val="2800692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843931-DE83-B7E9-FF3D-3F2CDB1F883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5F3951A-2474-8B40-1B20-C3D5B5A00EB2}"/>
              </a:ext>
            </a:extLst>
          </p:cNvPr>
          <p:cNvSpPr>
            <a:spLocks noGrp="1"/>
          </p:cNvSpPr>
          <p:nvPr>
            <p:ph type="title"/>
          </p:nvPr>
        </p:nvSpPr>
        <p:spPr/>
        <p:txBody>
          <a:bodyPr>
            <a:normAutofit/>
          </a:bodyPr>
          <a:lstStyle/>
          <a:p>
            <a:r>
              <a:rPr lang="en-US" dirty="0"/>
              <a:t>[GOV] – Audit Process Structure</a:t>
            </a:r>
          </a:p>
        </p:txBody>
      </p:sp>
      <p:sp>
        <p:nvSpPr>
          <p:cNvPr id="2" name="Footer Placeholder 1">
            <a:extLst>
              <a:ext uri="{FF2B5EF4-FFF2-40B4-BE49-F238E27FC236}">
                <a16:creationId xmlns:a16="http://schemas.microsoft.com/office/drawing/2014/main" id="{DD148BF4-B37E-971C-DC81-E07E4D7997D4}"/>
              </a:ext>
            </a:extLst>
          </p:cNvPr>
          <p:cNvSpPr>
            <a:spLocks noGrp="1"/>
          </p:cNvSpPr>
          <p:nvPr>
            <p:ph type="ftr" sz="quarter" idx="11"/>
          </p:nvPr>
        </p:nvSpPr>
        <p:spPr/>
        <p:txBody>
          <a:bodyPr/>
          <a:lstStyle/>
          <a:p>
            <a:r>
              <a:rPr lang="en-US"/>
              <a:t>December 10-12, 2024 | Honolulu, Hawaii</a:t>
            </a:r>
          </a:p>
        </p:txBody>
      </p:sp>
      <p:sp>
        <p:nvSpPr>
          <p:cNvPr id="3" name="Slide Number Placeholder 2">
            <a:extLst>
              <a:ext uri="{FF2B5EF4-FFF2-40B4-BE49-F238E27FC236}">
                <a16:creationId xmlns:a16="http://schemas.microsoft.com/office/drawing/2014/main" id="{437F03B6-CB99-9642-98E0-A3002E7B51F8}"/>
              </a:ext>
            </a:extLst>
          </p:cNvPr>
          <p:cNvSpPr>
            <a:spLocks noGrp="1"/>
          </p:cNvSpPr>
          <p:nvPr>
            <p:ph type="sldNum" sz="quarter" idx="12"/>
          </p:nvPr>
        </p:nvSpPr>
        <p:spPr/>
        <p:txBody>
          <a:bodyPr/>
          <a:lstStyle/>
          <a:p>
            <a:fld id="{B76FB1AB-750F-46F2-8917-3B439DBF144E}" type="slidenum">
              <a:rPr lang="en-US" smtClean="0"/>
              <a:t>3</a:t>
            </a:fld>
            <a:endParaRPr lang="en-US"/>
          </a:p>
        </p:txBody>
      </p:sp>
      <p:graphicFrame>
        <p:nvGraphicFramePr>
          <p:cNvPr id="9" name="Content Placeholder 8">
            <a:extLst>
              <a:ext uri="{FF2B5EF4-FFF2-40B4-BE49-F238E27FC236}">
                <a16:creationId xmlns:a16="http://schemas.microsoft.com/office/drawing/2014/main" id="{D65A35D8-5330-DA3D-7578-BA5CC14D6626}"/>
              </a:ext>
            </a:extLst>
          </p:cNvPr>
          <p:cNvGraphicFramePr>
            <a:graphicFrameLocks noGrp="1"/>
          </p:cNvGraphicFramePr>
          <p:nvPr>
            <p:ph idx="1"/>
            <p:extLst>
              <p:ext uri="{D42A27DB-BD31-4B8C-83A1-F6EECF244321}">
                <p14:modId xmlns:p14="http://schemas.microsoft.com/office/powerpoint/2010/main" val="437956268"/>
              </p:ext>
            </p:extLst>
          </p:nvPr>
        </p:nvGraphicFramePr>
        <p:xfrm>
          <a:off x="267494" y="1301752"/>
          <a:ext cx="11613992" cy="4977768"/>
        </p:xfrm>
        <a:graphic>
          <a:graphicData uri="http://schemas.openxmlformats.org/drawingml/2006/table">
            <a:tbl>
              <a:tblPr firstRow="1" bandRow="1">
                <a:tableStyleId>{9D7B26C5-4107-4FEC-AEDC-1716B250A1EF}</a:tableStyleId>
              </a:tblPr>
              <a:tblGrid>
                <a:gridCol w="365760">
                  <a:extLst>
                    <a:ext uri="{9D8B030D-6E8A-4147-A177-3AD203B41FA5}">
                      <a16:colId xmlns:a16="http://schemas.microsoft.com/office/drawing/2014/main" val="1406795182"/>
                    </a:ext>
                  </a:extLst>
                </a:gridCol>
                <a:gridCol w="5962650">
                  <a:extLst>
                    <a:ext uri="{9D8B030D-6E8A-4147-A177-3AD203B41FA5}">
                      <a16:colId xmlns:a16="http://schemas.microsoft.com/office/drawing/2014/main" val="1790000647"/>
                    </a:ext>
                  </a:extLst>
                </a:gridCol>
                <a:gridCol w="2600325">
                  <a:extLst>
                    <a:ext uri="{9D8B030D-6E8A-4147-A177-3AD203B41FA5}">
                      <a16:colId xmlns:a16="http://schemas.microsoft.com/office/drawing/2014/main" val="339378750"/>
                    </a:ext>
                  </a:extLst>
                </a:gridCol>
                <a:gridCol w="2685257">
                  <a:extLst>
                    <a:ext uri="{9D8B030D-6E8A-4147-A177-3AD203B41FA5}">
                      <a16:colId xmlns:a16="http://schemas.microsoft.com/office/drawing/2014/main" val="776931929"/>
                    </a:ext>
                  </a:extLst>
                </a:gridCol>
              </a:tblGrid>
              <a:tr h="497748">
                <a:tc>
                  <a:txBody>
                    <a:bodyPr/>
                    <a:lstStyle/>
                    <a:p>
                      <a:pPr algn="ct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a:txBody>
                    <a:bodyPr/>
                    <a:lstStyle/>
                    <a:p>
                      <a:pPr algn="ctr"/>
                      <a:r>
                        <a:rPr lang="en-US" sz="2400" b="1" dirty="0">
                          <a:solidFill>
                            <a:schemeClr val="bg1"/>
                          </a:solidFill>
                          <a:latin typeface="Lato" panose="020F0502020204030203" pitchFamily="34" charset="0"/>
                          <a:ea typeface="Lato" panose="020F0502020204030203" pitchFamily="34" charset="0"/>
                          <a:cs typeface="Lato" panose="020F0502020204030203" pitchFamily="34" charset="0"/>
                        </a:rPr>
                        <a:t>AUDIT STATUS DATES</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a:txBody>
                    <a:bodyPr/>
                    <a:lstStyle/>
                    <a:p>
                      <a:pPr algn="ctr"/>
                      <a:r>
                        <a:rPr lang="en-US" sz="2400" b="1" kern="1200" dirty="0">
                          <a:solidFill>
                            <a:schemeClr val="bg1"/>
                          </a:solidFill>
                          <a:latin typeface="Lato" panose="020F0502020204030203" pitchFamily="34" charset="0"/>
                          <a:ea typeface="Lato" panose="020F0502020204030203" pitchFamily="34" charset="0"/>
                          <a:cs typeface="Lato" panose="020F0502020204030203" pitchFamily="34" charset="0"/>
                        </a:rPr>
                        <a:t>2023 Response</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a:txBody>
                    <a:bodyPr/>
                    <a:lstStyle/>
                    <a:p>
                      <a:pPr algn="ctr"/>
                      <a:r>
                        <a:rPr lang="en-US" sz="2400" b="1" kern="1200" dirty="0">
                          <a:solidFill>
                            <a:schemeClr val="bg1"/>
                          </a:solidFill>
                          <a:latin typeface="Lato" panose="020F0502020204030203" pitchFamily="34" charset="0"/>
                          <a:ea typeface="Lato" panose="020F0502020204030203" pitchFamily="34" charset="0"/>
                          <a:cs typeface="Lato" panose="020F0502020204030203" pitchFamily="34" charset="0"/>
                        </a:rPr>
                        <a:t>Current Status</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extLst>
                  <a:ext uri="{0D108BD9-81ED-4DB2-BD59-A6C34878D82A}">
                    <a16:rowId xmlns:a16="http://schemas.microsoft.com/office/drawing/2014/main" val="1985123414"/>
                  </a:ext>
                </a:extLst>
              </a:tr>
              <a:tr h="613696">
                <a:tc>
                  <a:txBody>
                    <a:bodyPr/>
                    <a:lstStyle/>
                    <a:p>
                      <a:pPr algn="ctr"/>
                      <a:r>
                        <a:rPr lang="en-US" b="1" dirty="0">
                          <a:latin typeface="Lato" panose="020F0502020204030203" pitchFamily="34" charset="0"/>
                          <a:ea typeface="Lato" panose="020F0502020204030203" pitchFamily="34" charset="0"/>
                          <a:cs typeface="Lato" panose="020F0502020204030203" pitchFamily="34" charset="0"/>
                        </a:rPr>
                        <a:t>1</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lang="en-US" b="1" dirty="0">
                          <a:latin typeface="Lato" panose="020F0502020204030203" pitchFamily="34" charset="0"/>
                          <a:ea typeface="Lato" panose="020F0502020204030203" pitchFamily="34" charset="0"/>
                          <a:cs typeface="Lato" panose="020F0502020204030203" pitchFamily="34" charset="0"/>
                        </a:rPr>
                        <a:t>What office (department) is responsible for selecting and contracting the audit firm?</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7329830"/>
                  </a:ext>
                </a:extLst>
              </a:tr>
              <a:tr h="613696">
                <a:tc>
                  <a:txBody>
                    <a:bodyPr/>
                    <a:lstStyle/>
                    <a:p>
                      <a:pPr algn="ctr"/>
                      <a:r>
                        <a:rPr lang="en-US" b="1" dirty="0">
                          <a:latin typeface="Lato" panose="020F0502020204030203" pitchFamily="34" charset="0"/>
                          <a:ea typeface="Lato" panose="020F0502020204030203" pitchFamily="34" charset="0"/>
                          <a:cs typeface="Lato" panose="020F0502020204030203" pitchFamily="34" charset="0"/>
                        </a:rPr>
                        <a:t>2</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Does the government have an </a:t>
                      </a:r>
                      <a:r>
                        <a:rPr lang="en-US" b="1" u="sng" dirty="0">
                          <a:latin typeface="Lato" panose="020F0502020204030203" pitchFamily="34" charset="0"/>
                          <a:ea typeface="Lato" panose="020F0502020204030203" pitchFamily="34" charset="0"/>
                          <a:cs typeface="Lato" panose="020F0502020204030203" pitchFamily="34" charset="0"/>
                        </a:rPr>
                        <a:t>active</a:t>
                      </a:r>
                      <a:r>
                        <a:rPr lang="en-US" b="1" dirty="0">
                          <a:latin typeface="Lato" panose="020F0502020204030203" pitchFamily="34" charset="0"/>
                          <a:ea typeface="Lato" panose="020F0502020204030203" pitchFamily="34" charset="0"/>
                          <a:cs typeface="Lato" panose="020F0502020204030203" pitchFamily="34" charset="0"/>
                        </a:rPr>
                        <a:t> audit oversight committee?  Who is on the committee?</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98028179"/>
                  </a:ext>
                </a:extLst>
              </a:tr>
              <a:tr h="9299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3</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lang="en-US" b="1" dirty="0">
                          <a:latin typeface="Lato" panose="020F0502020204030203" pitchFamily="34" charset="0"/>
                          <a:ea typeface="Lato" panose="020F0502020204030203" pitchFamily="34" charset="0"/>
                          <a:cs typeface="Lato" panose="020F0502020204030203" pitchFamily="34" charset="0"/>
                        </a:rPr>
                        <a:t>Have you assigned a financial audit coordinator who is responsible for monitoring auditor communications and audit progress?  If so, what is their position?</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63089278"/>
                  </a:ext>
                </a:extLst>
              </a:tr>
              <a:tr h="71538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4</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Do you have regular status meetings with the auditor?  Is it a requirement built into your audit contract?</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78533913"/>
                  </a:ext>
                </a:extLst>
              </a:tr>
              <a:tr h="87670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5</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Does your public auditor assist with ensuring the component units have contracted with an audit firm and are staying on track with their audits?</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70092218"/>
                  </a:ext>
                </a:extLst>
              </a:tr>
              <a:tr h="6136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6</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lang="en-US" b="1" dirty="0">
                          <a:latin typeface="Lato" panose="020F0502020204030203" pitchFamily="34" charset="0"/>
                          <a:ea typeface="Lato" panose="020F0502020204030203" pitchFamily="34" charset="0"/>
                          <a:cs typeface="Lato" panose="020F0502020204030203" pitchFamily="34" charset="0"/>
                        </a:rPr>
                        <a:t>Have you implemented a new procedure or idea to keep the audit and the auditors on track?</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02420491"/>
                  </a:ext>
                </a:extLst>
              </a:tr>
            </a:tbl>
          </a:graphicData>
        </a:graphic>
      </p:graphicFrame>
    </p:spTree>
    <p:extLst>
      <p:ext uri="{BB962C8B-B14F-4D97-AF65-F5344CB8AC3E}">
        <p14:creationId xmlns:p14="http://schemas.microsoft.com/office/powerpoint/2010/main" val="1161202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53464-E91D-338B-E5D5-40253B69EDD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E04798A-8218-1D1E-C531-517A9637CBDA}"/>
              </a:ext>
            </a:extLst>
          </p:cNvPr>
          <p:cNvSpPr>
            <a:spLocks noGrp="1"/>
          </p:cNvSpPr>
          <p:nvPr>
            <p:ph type="title"/>
          </p:nvPr>
        </p:nvSpPr>
        <p:spPr/>
        <p:txBody>
          <a:bodyPr>
            <a:normAutofit/>
          </a:bodyPr>
          <a:lstStyle/>
          <a:p>
            <a:r>
              <a:rPr lang="en-US" dirty="0"/>
              <a:t>[GOV] – FMIS Support &amp; Maintenance</a:t>
            </a:r>
          </a:p>
        </p:txBody>
      </p:sp>
      <p:sp>
        <p:nvSpPr>
          <p:cNvPr id="2" name="Footer Placeholder 1">
            <a:extLst>
              <a:ext uri="{FF2B5EF4-FFF2-40B4-BE49-F238E27FC236}">
                <a16:creationId xmlns:a16="http://schemas.microsoft.com/office/drawing/2014/main" id="{C632FDB3-0E35-A781-FE6A-06D80EA13FB0}"/>
              </a:ext>
            </a:extLst>
          </p:cNvPr>
          <p:cNvSpPr>
            <a:spLocks noGrp="1"/>
          </p:cNvSpPr>
          <p:nvPr>
            <p:ph type="ftr" sz="quarter" idx="11"/>
          </p:nvPr>
        </p:nvSpPr>
        <p:spPr/>
        <p:txBody>
          <a:bodyPr/>
          <a:lstStyle/>
          <a:p>
            <a:r>
              <a:rPr lang="en-US"/>
              <a:t>December 10-12, 2024 | Honolulu, Hawaii</a:t>
            </a:r>
          </a:p>
        </p:txBody>
      </p:sp>
      <p:sp>
        <p:nvSpPr>
          <p:cNvPr id="3" name="Slide Number Placeholder 2">
            <a:extLst>
              <a:ext uri="{FF2B5EF4-FFF2-40B4-BE49-F238E27FC236}">
                <a16:creationId xmlns:a16="http://schemas.microsoft.com/office/drawing/2014/main" id="{B1D9D827-578D-81B9-41B8-F523D430BB85}"/>
              </a:ext>
            </a:extLst>
          </p:cNvPr>
          <p:cNvSpPr>
            <a:spLocks noGrp="1"/>
          </p:cNvSpPr>
          <p:nvPr>
            <p:ph type="sldNum" sz="quarter" idx="12"/>
          </p:nvPr>
        </p:nvSpPr>
        <p:spPr/>
        <p:txBody>
          <a:bodyPr/>
          <a:lstStyle/>
          <a:p>
            <a:fld id="{B76FB1AB-750F-46F2-8917-3B439DBF144E}" type="slidenum">
              <a:rPr lang="en-US" smtClean="0"/>
              <a:t>4</a:t>
            </a:fld>
            <a:endParaRPr lang="en-US"/>
          </a:p>
        </p:txBody>
      </p:sp>
      <p:graphicFrame>
        <p:nvGraphicFramePr>
          <p:cNvPr id="9" name="Content Placeholder 8">
            <a:extLst>
              <a:ext uri="{FF2B5EF4-FFF2-40B4-BE49-F238E27FC236}">
                <a16:creationId xmlns:a16="http://schemas.microsoft.com/office/drawing/2014/main" id="{8FD07215-9C66-D030-DAFF-07C8857AE9FD}"/>
              </a:ext>
            </a:extLst>
          </p:cNvPr>
          <p:cNvGraphicFramePr>
            <a:graphicFrameLocks noGrp="1"/>
          </p:cNvGraphicFramePr>
          <p:nvPr>
            <p:ph idx="1"/>
            <p:extLst>
              <p:ext uri="{D42A27DB-BD31-4B8C-83A1-F6EECF244321}">
                <p14:modId xmlns:p14="http://schemas.microsoft.com/office/powerpoint/2010/main" val="1613236271"/>
              </p:ext>
            </p:extLst>
          </p:nvPr>
        </p:nvGraphicFramePr>
        <p:xfrm>
          <a:off x="267494" y="1301753"/>
          <a:ext cx="11437854" cy="4908548"/>
        </p:xfrm>
        <a:graphic>
          <a:graphicData uri="http://schemas.openxmlformats.org/drawingml/2006/table">
            <a:tbl>
              <a:tblPr firstRow="1" bandRow="1">
                <a:tableStyleId>{9D7B26C5-4107-4FEC-AEDC-1716B250A1EF}</a:tableStyleId>
              </a:tblPr>
              <a:tblGrid>
                <a:gridCol w="365760">
                  <a:extLst>
                    <a:ext uri="{9D8B030D-6E8A-4147-A177-3AD203B41FA5}">
                      <a16:colId xmlns:a16="http://schemas.microsoft.com/office/drawing/2014/main" val="1406795182"/>
                    </a:ext>
                  </a:extLst>
                </a:gridCol>
                <a:gridCol w="5814294">
                  <a:extLst>
                    <a:ext uri="{9D8B030D-6E8A-4147-A177-3AD203B41FA5}">
                      <a16:colId xmlns:a16="http://schemas.microsoft.com/office/drawing/2014/main" val="1790000647"/>
                    </a:ext>
                  </a:extLst>
                </a:gridCol>
                <a:gridCol w="5257800">
                  <a:extLst>
                    <a:ext uri="{9D8B030D-6E8A-4147-A177-3AD203B41FA5}">
                      <a16:colId xmlns:a16="http://schemas.microsoft.com/office/drawing/2014/main" val="339378750"/>
                    </a:ext>
                  </a:extLst>
                </a:gridCol>
              </a:tblGrid>
              <a:tr h="124847">
                <a:tc>
                  <a:txBody>
                    <a:bodyPr/>
                    <a:lstStyle/>
                    <a:p>
                      <a:pPr algn="ctr"/>
                      <a:endParaRPr lang="en-US" sz="100"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a:txBody>
                    <a:bodyPr/>
                    <a:lstStyle/>
                    <a:p>
                      <a:pPr algn="ctr"/>
                      <a:endParaRPr lang="en-US" sz="100" b="1" dirty="0">
                        <a:solidFill>
                          <a:schemeClr val="bg1"/>
                        </a:solidFill>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a:txBody>
                    <a:bodyPr/>
                    <a:lstStyle/>
                    <a:p>
                      <a:pPr algn="ctr"/>
                      <a:endParaRPr lang="en-US" sz="100" b="1" kern="1200" dirty="0">
                        <a:solidFill>
                          <a:schemeClr val="bg1"/>
                        </a:solidFill>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extLst>
                  <a:ext uri="{0D108BD9-81ED-4DB2-BD59-A6C34878D82A}">
                    <a16:rowId xmlns:a16="http://schemas.microsoft.com/office/drawing/2014/main" val="1985123414"/>
                  </a:ext>
                </a:extLst>
              </a:tr>
              <a:tr h="683947">
                <a:tc>
                  <a:txBody>
                    <a:bodyPr/>
                    <a:lstStyle/>
                    <a:p>
                      <a:pPr algn="ctr"/>
                      <a:r>
                        <a:rPr lang="en-US" b="1" dirty="0">
                          <a:latin typeface="Lato" panose="020F0502020204030203" pitchFamily="34" charset="0"/>
                          <a:ea typeface="Lato" panose="020F0502020204030203" pitchFamily="34" charset="0"/>
                          <a:cs typeface="Lato" panose="020F0502020204030203" pitchFamily="34" charset="0"/>
                        </a:rPr>
                        <a:t>1</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latin typeface="Lato" panose="020F0502020204030203" pitchFamily="34" charset="0"/>
                          <a:ea typeface="Lato" panose="020F0502020204030203" pitchFamily="34" charset="0"/>
                          <a:cs typeface="Lato" panose="020F0502020204030203" pitchFamily="34" charset="0"/>
                        </a:rPr>
                        <a:t>What is the period of time on your maintenance/support agreement?</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7329830"/>
                  </a:ext>
                </a:extLst>
              </a:tr>
              <a:tr h="618345">
                <a:tc>
                  <a:txBody>
                    <a:bodyPr/>
                    <a:lstStyle/>
                    <a:p>
                      <a:pPr algn="ctr"/>
                      <a:r>
                        <a:rPr lang="en-US" b="1" dirty="0">
                          <a:latin typeface="Lato" panose="020F0502020204030203" pitchFamily="34" charset="0"/>
                          <a:ea typeface="Lato" panose="020F0502020204030203" pitchFamily="34" charset="0"/>
                          <a:cs typeface="Lato" panose="020F0502020204030203" pitchFamily="34" charset="0"/>
                        </a:rPr>
                        <a:t>2</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latin typeface="Lato" panose="020F0502020204030203" pitchFamily="34" charset="0"/>
                          <a:ea typeface="Lato" panose="020F0502020204030203" pitchFamily="34" charset="0"/>
                          <a:cs typeface="Lato" panose="020F0502020204030203" pitchFamily="34" charset="0"/>
                        </a:rPr>
                        <a:t>Can you share the annual cost with the group?</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98028179"/>
                  </a:ext>
                </a:extLst>
              </a:tr>
              <a:tr h="9370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3</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lang="en-US" sz="1800" b="1" kern="1200" dirty="0">
                          <a:solidFill>
                            <a:schemeClr val="dk1"/>
                          </a:solidFill>
                          <a:latin typeface="Lato" panose="020F0502020204030203" pitchFamily="34" charset="0"/>
                          <a:ea typeface="Lato" panose="020F0502020204030203" pitchFamily="34" charset="0"/>
                          <a:cs typeface="Lato" panose="020F0502020204030203" pitchFamily="34" charset="0"/>
                        </a:rPr>
                        <a:t>What is the typical response time from your software vendor?</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63089278"/>
                  </a:ext>
                </a:extLst>
              </a:tr>
              <a:tr h="97706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4</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lang="en-US" sz="1800" b="1" kern="1200" dirty="0">
                          <a:solidFill>
                            <a:schemeClr val="dk1"/>
                          </a:solidFill>
                          <a:latin typeface="Lato" panose="020F0502020204030203" pitchFamily="34" charset="0"/>
                          <a:ea typeface="Lato" panose="020F0502020204030203" pitchFamily="34" charset="0"/>
                          <a:cs typeface="Lato" panose="020F0502020204030203" pitchFamily="34" charset="0"/>
                        </a:rPr>
                        <a:t>Do you have an internal hierarchy for requesting assistance from the vendor?  Who in your organization has authority to contact the vendor directly?</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78533913"/>
                  </a:ext>
                </a:extLst>
              </a:tr>
              <a:tr h="8833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5</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lang="en-US" sz="1800" b="1" kern="1200" dirty="0">
                          <a:solidFill>
                            <a:schemeClr val="dk1"/>
                          </a:solidFill>
                          <a:latin typeface="Lato" panose="020F0502020204030203" pitchFamily="34" charset="0"/>
                          <a:ea typeface="Lato" panose="020F0502020204030203" pitchFamily="34" charset="0"/>
                          <a:cs typeface="Lato" panose="020F0502020204030203" pitchFamily="34" charset="0"/>
                        </a:rPr>
                        <a:t>Same question as above for change requests</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70092218"/>
                  </a:ext>
                </a:extLst>
              </a:tr>
              <a:tr h="6839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6</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latin typeface="Lato" panose="020F0502020204030203" pitchFamily="34" charset="0"/>
                          <a:ea typeface="Lato" panose="020F0502020204030203" pitchFamily="34" charset="0"/>
                          <a:cs typeface="Lato" panose="020F0502020204030203" pitchFamily="34" charset="0"/>
                        </a:rPr>
                        <a:t>Which modules have been purchased but not implemented or used?</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02420491"/>
                  </a:ext>
                </a:extLst>
              </a:tr>
            </a:tbl>
          </a:graphicData>
        </a:graphic>
      </p:graphicFrame>
    </p:spTree>
    <p:extLst>
      <p:ext uri="{BB962C8B-B14F-4D97-AF65-F5344CB8AC3E}">
        <p14:creationId xmlns:p14="http://schemas.microsoft.com/office/powerpoint/2010/main" val="2773372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DC155-5098-54A3-BE96-4E0CAA8AD876}"/>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2C118AC0-E188-6C8D-8C06-9E5D5E82C118}"/>
              </a:ext>
            </a:extLst>
          </p:cNvPr>
          <p:cNvSpPr>
            <a:spLocks noGrp="1"/>
          </p:cNvSpPr>
          <p:nvPr>
            <p:ph type="title"/>
          </p:nvPr>
        </p:nvSpPr>
        <p:spPr/>
        <p:txBody>
          <a:bodyPr>
            <a:normAutofit/>
          </a:bodyPr>
          <a:lstStyle/>
          <a:p>
            <a:r>
              <a:rPr lang="en-US" dirty="0"/>
              <a:t>[GOV] – Audit Process Structure</a:t>
            </a:r>
          </a:p>
        </p:txBody>
      </p:sp>
      <p:sp>
        <p:nvSpPr>
          <p:cNvPr id="2" name="Footer Placeholder 1">
            <a:extLst>
              <a:ext uri="{FF2B5EF4-FFF2-40B4-BE49-F238E27FC236}">
                <a16:creationId xmlns:a16="http://schemas.microsoft.com/office/drawing/2014/main" id="{36763FC4-A1E7-0714-66A2-4725CF73A5FD}"/>
              </a:ext>
            </a:extLst>
          </p:cNvPr>
          <p:cNvSpPr>
            <a:spLocks noGrp="1"/>
          </p:cNvSpPr>
          <p:nvPr>
            <p:ph type="ftr" sz="quarter" idx="11"/>
          </p:nvPr>
        </p:nvSpPr>
        <p:spPr/>
        <p:txBody>
          <a:bodyPr/>
          <a:lstStyle/>
          <a:p>
            <a:r>
              <a:rPr lang="en-US"/>
              <a:t>December 10-12, 2024 | Honolulu, Hawaii</a:t>
            </a:r>
          </a:p>
        </p:txBody>
      </p:sp>
      <p:sp>
        <p:nvSpPr>
          <p:cNvPr id="3" name="Slide Number Placeholder 2">
            <a:extLst>
              <a:ext uri="{FF2B5EF4-FFF2-40B4-BE49-F238E27FC236}">
                <a16:creationId xmlns:a16="http://schemas.microsoft.com/office/drawing/2014/main" id="{FFECFBD0-A12B-D837-5168-D38E7A393BD7}"/>
              </a:ext>
            </a:extLst>
          </p:cNvPr>
          <p:cNvSpPr>
            <a:spLocks noGrp="1"/>
          </p:cNvSpPr>
          <p:nvPr>
            <p:ph type="sldNum" sz="quarter" idx="12"/>
          </p:nvPr>
        </p:nvSpPr>
        <p:spPr/>
        <p:txBody>
          <a:bodyPr/>
          <a:lstStyle/>
          <a:p>
            <a:fld id="{B76FB1AB-750F-46F2-8917-3B439DBF144E}" type="slidenum">
              <a:rPr lang="en-US" smtClean="0"/>
              <a:t>5</a:t>
            </a:fld>
            <a:endParaRPr lang="en-US"/>
          </a:p>
        </p:txBody>
      </p:sp>
      <p:graphicFrame>
        <p:nvGraphicFramePr>
          <p:cNvPr id="9" name="Content Placeholder 8">
            <a:extLst>
              <a:ext uri="{FF2B5EF4-FFF2-40B4-BE49-F238E27FC236}">
                <a16:creationId xmlns:a16="http://schemas.microsoft.com/office/drawing/2014/main" id="{2E47B704-C38C-1FDD-6ECD-0F149D0A72EA}"/>
              </a:ext>
            </a:extLst>
          </p:cNvPr>
          <p:cNvGraphicFramePr>
            <a:graphicFrameLocks noGrp="1"/>
          </p:cNvGraphicFramePr>
          <p:nvPr>
            <p:ph idx="1"/>
            <p:extLst>
              <p:ext uri="{D42A27DB-BD31-4B8C-83A1-F6EECF244321}">
                <p14:modId xmlns:p14="http://schemas.microsoft.com/office/powerpoint/2010/main" val="3703715327"/>
              </p:ext>
            </p:extLst>
          </p:nvPr>
        </p:nvGraphicFramePr>
        <p:xfrm>
          <a:off x="267493" y="1301751"/>
          <a:ext cx="11654383" cy="4949942"/>
        </p:xfrm>
        <a:graphic>
          <a:graphicData uri="http://schemas.openxmlformats.org/drawingml/2006/table">
            <a:tbl>
              <a:tblPr firstRow="1" bandRow="1">
                <a:tableStyleId>{9D7B26C5-4107-4FEC-AEDC-1716B250A1EF}</a:tableStyleId>
              </a:tblPr>
              <a:tblGrid>
                <a:gridCol w="365760">
                  <a:extLst>
                    <a:ext uri="{9D8B030D-6E8A-4147-A177-3AD203B41FA5}">
                      <a16:colId xmlns:a16="http://schemas.microsoft.com/office/drawing/2014/main" val="1406795182"/>
                    </a:ext>
                  </a:extLst>
                </a:gridCol>
                <a:gridCol w="2743200">
                  <a:extLst>
                    <a:ext uri="{9D8B030D-6E8A-4147-A177-3AD203B41FA5}">
                      <a16:colId xmlns:a16="http://schemas.microsoft.com/office/drawing/2014/main" val="1790000647"/>
                    </a:ext>
                  </a:extLst>
                </a:gridCol>
                <a:gridCol w="1111867">
                  <a:extLst>
                    <a:ext uri="{9D8B030D-6E8A-4147-A177-3AD203B41FA5}">
                      <a16:colId xmlns:a16="http://schemas.microsoft.com/office/drawing/2014/main" val="339378750"/>
                    </a:ext>
                  </a:extLst>
                </a:gridCol>
                <a:gridCol w="1040783">
                  <a:extLst>
                    <a:ext uri="{9D8B030D-6E8A-4147-A177-3AD203B41FA5}">
                      <a16:colId xmlns:a16="http://schemas.microsoft.com/office/drawing/2014/main" val="776931929"/>
                    </a:ext>
                  </a:extLst>
                </a:gridCol>
                <a:gridCol w="981075">
                  <a:extLst>
                    <a:ext uri="{9D8B030D-6E8A-4147-A177-3AD203B41FA5}">
                      <a16:colId xmlns:a16="http://schemas.microsoft.com/office/drawing/2014/main" val="1407703708"/>
                    </a:ext>
                  </a:extLst>
                </a:gridCol>
                <a:gridCol w="1076325">
                  <a:extLst>
                    <a:ext uri="{9D8B030D-6E8A-4147-A177-3AD203B41FA5}">
                      <a16:colId xmlns:a16="http://schemas.microsoft.com/office/drawing/2014/main" val="51380670"/>
                    </a:ext>
                  </a:extLst>
                </a:gridCol>
                <a:gridCol w="819150">
                  <a:extLst>
                    <a:ext uri="{9D8B030D-6E8A-4147-A177-3AD203B41FA5}">
                      <a16:colId xmlns:a16="http://schemas.microsoft.com/office/drawing/2014/main" val="3618592511"/>
                    </a:ext>
                  </a:extLst>
                </a:gridCol>
                <a:gridCol w="2514600">
                  <a:extLst>
                    <a:ext uri="{9D8B030D-6E8A-4147-A177-3AD203B41FA5}">
                      <a16:colId xmlns:a16="http://schemas.microsoft.com/office/drawing/2014/main" val="2387143156"/>
                    </a:ext>
                  </a:extLst>
                </a:gridCol>
                <a:gridCol w="1001623">
                  <a:extLst>
                    <a:ext uri="{9D8B030D-6E8A-4147-A177-3AD203B41FA5}">
                      <a16:colId xmlns:a16="http://schemas.microsoft.com/office/drawing/2014/main" val="3443597555"/>
                    </a:ext>
                  </a:extLst>
                </a:gridCol>
              </a:tblGrid>
              <a:tr h="1163639">
                <a:tc>
                  <a:txBody>
                    <a:bodyPr/>
                    <a:lstStyle/>
                    <a:p>
                      <a:pPr algn="ct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a:txBody>
                    <a:bodyPr/>
                    <a:lstStyle/>
                    <a:p>
                      <a:pPr algn="ctr" fontAlgn="ctr"/>
                      <a:r>
                        <a:rPr lang="en-US" sz="2000" b="0" i="0" u="none" strike="noStrike" dirty="0">
                          <a:solidFill>
                            <a:schemeClr val="bg1"/>
                          </a:solidFill>
                          <a:effectLst/>
                          <a:latin typeface="Lato ExtraBold" panose="020F0502020204030203" pitchFamily="34" charset="0"/>
                          <a:ea typeface="Lato ExtraBold" panose="020F0502020204030203" pitchFamily="34" charset="0"/>
                          <a:cs typeface="Lato ExtraBold" panose="020F0502020204030203" pitchFamily="34" charset="0"/>
                        </a:rPr>
                        <a:t>(YOUR GOVT) Department of Finance Performance Measures</a:t>
                      </a:r>
                    </a:p>
                  </a:txBody>
                  <a:tcPr marL="635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a:txBody>
                    <a:bodyPr/>
                    <a:lstStyle/>
                    <a:p>
                      <a:pPr algn="ctr" fontAlgn="b"/>
                      <a:r>
                        <a:rPr lang="en-US" sz="2000" b="0" i="0" u="none" strike="noStrike" dirty="0">
                          <a:solidFill>
                            <a:schemeClr val="bg1"/>
                          </a:solidFill>
                          <a:effectLst/>
                          <a:latin typeface="Lato ExtraBold" panose="020F0502020204030203" pitchFamily="34" charset="0"/>
                          <a:ea typeface="Lato ExtraBold" panose="020F0502020204030203" pitchFamily="34" charset="0"/>
                          <a:cs typeface="Lato ExtraBold" panose="020F0502020204030203" pitchFamily="34" charset="0"/>
                        </a:rPr>
                        <a:t>Target</a:t>
                      </a:r>
                    </a:p>
                  </a:txBody>
                  <a:tcPr marL="635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a:txBody>
                    <a:bodyPr/>
                    <a:lstStyle/>
                    <a:p>
                      <a:pPr algn="ctr" fontAlgn="b"/>
                      <a:r>
                        <a:rPr lang="en-US" sz="2000" b="0" i="0" u="none" strike="noStrike" dirty="0">
                          <a:solidFill>
                            <a:schemeClr val="bg1"/>
                          </a:solidFill>
                          <a:effectLst/>
                          <a:latin typeface="Lato ExtraBold" panose="020F0502020204030203" pitchFamily="34" charset="0"/>
                          <a:ea typeface="Lato ExtraBold" panose="020F0502020204030203" pitchFamily="34" charset="0"/>
                          <a:cs typeface="Lato ExtraBold" panose="020F0502020204030203" pitchFamily="34" charset="0"/>
                        </a:rPr>
                        <a:t>Period</a:t>
                      </a:r>
                    </a:p>
                  </a:txBody>
                  <a:tcPr marL="635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a:txBody>
                    <a:bodyPr/>
                    <a:lstStyle/>
                    <a:p>
                      <a:pPr algn="ctr" fontAlgn="b"/>
                      <a:r>
                        <a:rPr lang="en-US" sz="2000" b="0" i="0" u="none" strike="noStrike" dirty="0">
                          <a:solidFill>
                            <a:schemeClr val="bg1"/>
                          </a:solidFill>
                          <a:effectLst/>
                          <a:latin typeface="Lato ExtraBold" panose="020F0502020204030203" pitchFamily="34" charset="0"/>
                          <a:ea typeface="Lato ExtraBold" panose="020F0502020204030203" pitchFamily="34" charset="0"/>
                          <a:cs typeface="Lato ExtraBold" panose="020F0502020204030203" pitchFamily="34" charset="0"/>
                        </a:rPr>
                        <a:t>Prior Period  -1</a:t>
                      </a:r>
                    </a:p>
                  </a:txBody>
                  <a:tcPr marL="635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a:txBody>
                    <a:bodyPr/>
                    <a:lstStyle/>
                    <a:p>
                      <a:pPr algn="ctr" fontAlgn="b"/>
                      <a:r>
                        <a:rPr lang="en-US" sz="2000" b="0" i="0" u="none" strike="noStrike" dirty="0">
                          <a:solidFill>
                            <a:schemeClr val="bg1"/>
                          </a:solidFill>
                          <a:effectLst/>
                          <a:latin typeface="Lato ExtraBold" panose="020F0502020204030203" pitchFamily="34" charset="0"/>
                          <a:ea typeface="Lato ExtraBold" panose="020F0502020204030203" pitchFamily="34" charset="0"/>
                          <a:cs typeface="Lato ExtraBold" panose="020F0502020204030203" pitchFamily="34" charset="0"/>
                        </a:rPr>
                        <a:t>Current Period</a:t>
                      </a:r>
                      <a:br>
                        <a:rPr lang="en-US" sz="2000" b="0" i="0" u="none" strike="noStrike" dirty="0">
                          <a:solidFill>
                            <a:schemeClr val="bg1"/>
                          </a:solidFill>
                          <a:effectLst/>
                          <a:latin typeface="Lato ExtraBold" panose="020F0502020204030203" pitchFamily="34" charset="0"/>
                          <a:ea typeface="Lato ExtraBold" panose="020F0502020204030203" pitchFamily="34" charset="0"/>
                          <a:cs typeface="Lato ExtraBold" panose="020F0502020204030203" pitchFamily="34" charset="0"/>
                        </a:rPr>
                      </a:br>
                      <a:r>
                        <a:rPr lang="en-US" sz="2000" b="0" i="0" u="none" strike="noStrike" dirty="0">
                          <a:solidFill>
                            <a:schemeClr val="bg1"/>
                          </a:solidFill>
                          <a:effectLst/>
                          <a:latin typeface="Lato ExtraBold" panose="020F0502020204030203" pitchFamily="34" charset="0"/>
                          <a:ea typeface="Lato ExtraBold" panose="020F0502020204030203" pitchFamily="34" charset="0"/>
                          <a:cs typeface="Lato ExtraBold" panose="020F0502020204030203" pitchFamily="34" charset="0"/>
                        </a:rPr>
                        <a:t>0</a:t>
                      </a:r>
                    </a:p>
                  </a:txBody>
                  <a:tcPr marL="635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a:txBody>
                    <a:bodyPr/>
                    <a:lstStyle/>
                    <a:p>
                      <a:pPr algn="ctr" fontAlgn="b"/>
                      <a:r>
                        <a:rPr lang="en-US" sz="2000" b="0" i="0" u="none" strike="noStrike" dirty="0">
                          <a:solidFill>
                            <a:schemeClr val="bg1"/>
                          </a:solidFill>
                          <a:effectLst/>
                          <a:latin typeface="Lato ExtraBold" panose="020F0502020204030203" pitchFamily="34" charset="0"/>
                          <a:ea typeface="Lato ExtraBold" panose="020F0502020204030203" pitchFamily="34" charset="0"/>
                          <a:cs typeface="Lato ExtraBold" panose="020F0502020204030203" pitchFamily="34" charset="0"/>
                        </a:rPr>
                        <a:t>Trend</a:t>
                      </a:r>
                    </a:p>
                  </a:txBody>
                  <a:tcPr marL="635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a:txBody>
                    <a:bodyPr/>
                    <a:lstStyle/>
                    <a:p>
                      <a:pPr algn="ctr" fontAlgn="b"/>
                      <a:r>
                        <a:rPr lang="en-US" sz="2000" b="0" i="0" u="none" strike="noStrike" dirty="0">
                          <a:solidFill>
                            <a:schemeClr val="bg1"/>
                          </a:solidFill>
                          <a:effectLst/>
                          <a:latin typeface="Lato ExtraBold" panose="020F0502020204030203" pitchFamily="34" charset="0"/>
                          <a:ea typeface="Lato ExtraBold" panose="020F0502020204030203" pitchFamily="34" charset="0"/>
                          <a:cs typeface="Lato ExtraBold" panose="020F0502020204030203" pitchFamily="34" charset="0"/>
                        </a:rPr>
                        <a:t>Notes</a:t>
                      </a:r>
                    </a:p>
                  </a:txBody>
                  <a:tcPr marL="635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2000" b="0" i="0" u="none" strike="noStrike" dirty="0">
                          <a:solidFill>
                            <a:schemeClr val="bg1"/>
                          </a:solidFill>
                          <a:effectLst/>
                          <a:latin typeface="Lato ExtraBold" panose="020F0502020204030203" pitchFamily="34" charset="0"/>
                          <a:ea typeface="Lato ExtraBold" panose="020F0502020204030203" pitchFamily="34" charset="0"/>
                          <a:cs typeface="Lato ExtraBold" panose="020F0502020204030203" pitchFamily="34" charset="0"/>
                        </a:rPr>
                        <a:t>Audit issue?</a:t>
                      </a:r>
                    </a:p>
                  </a:txBody>
                  <a:tcPr marL="635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extLst>
                  <a:ext uri="{0D108BD9-81ED-4DB2-BD59-A6C34878D82A}">
                    <a16:rowId xmlns:a16="http://schemas.microsoft.com/office/drawing/2014/main" val="1985123414"/>
                  </a:ext>
                </a:extLst>
              </a:tr>
              <a:tr h="808930">
                <a:tc>
                  <a:txBody>
                    <a:bodyPr/>
                    <a:lstStyle/>
                    <a:p>
                      <a:pPr algn="ctr"/>
                      <a:r>
                        <a:rPr lang="en-US" b="1" dirty="0">
                          <a:latin typeface="Lato" panose="020F0502020204030203" pitchFamily="34" charset="0"/>
                          <a:ea typeface="Lato" panose="020F0502020204030203" pitchFamily="34" charset="0"/>
                          <a:cs typeface="Lato" panose="020F0502020204030203" pitchFamily="34" charset="0"/>
                        </a:rPr>
                        <a:t>1</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800" b="1" kern="1200" dirty="0">
                          <a:solidFill>
                            <a:schemeClr val="dk1"/>
                          </a:solidFill>
                          <a:latin typeface="Lato" panose="020F0502020204030203" pitchFamily="34" charset="0"/>
                          <a:ea typeface="Lato" panose="020F0502020204030203" pitchFamily="34" charset="0"/>
                          <a:cs typeface="Lato" panose="020F0502020204030203" pitchFamily="34" charset="0"/>
                        </a:rPr>
                        <a:t>Reduction in overdue travel advances </a:t>
                      </a:r>
                    </a:p>
                  </a:txBody>
                  <a:tcPr marL="11430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rPr>
                        <a:t>____% reduction from prior period</a:t>
                      </a: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kern="1200" dirty="0" err="1">
                          <a:solidFill>
                            <a:schemeClr val="dk1"/>
                          </a:solidFill>
                          <a:latin typeface="Lato" panose="020F0502020204030203" pitchFamily="34" charset="0"/>
                          <a:ea typeface="Lato" panose="020F0502020204030203" pitchFamily="34" charset="0"/>
                          <a:cs typeface="Lato" panose="020F0502020204030203" pitchFamily="34" charset="0"/>
                        </a:rPr>
                        <a:t>Mntly</a:t>
                      </a:r>
                      <a:r>
                        <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rPr>
                        <a:t> </a:t>
                      </a: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7329830"/>
                  </a:ext>
                </a:extLst>
              </a:tr>
              <a:tr h="808930">
                <a:tc>
                  <a:txBody>
                    <a:bodyPr/>
                    <a:lstStyle/>
                    <a:p>
                      <a:pPr algn="ctr"/>
                      <a:r>
                        <a:rPr lang="en-US" b="1" dirty="0">
                          <a:latin typeface="Lato" panose="020F0502020204030203" pitchFamily="34" charset="0"/>
                          <a:ea typeface="Lato" panose="020F0502020204030203" pitchFamily="34" charset="0"/>
                          <a:cs typeface="Lato" panose="020F0502020204030203" pitchFamily="34" charset="0"/>
                        </a:rPr>
                        <a:t>2</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l" rtl="0" fontAlgn="ctr"/>
                      <a:r>
                        <a:rPr lang="en-US" sz="1800" b="1" kern="1200" dirty="0">
                          <a:solidFill>
                            <a:schemeClr val="dk1"/>
                          </a:solidFill>
                          <a:latin typeface="Lato" panose="020F0502020204030203" pitchFamily="34" charset="0"/>
                          <a:ea typeface="Lato" panose="020F0502020204030203" pitchFamily="34" charset="0"/>
                          <a:cs typeface="Lato" panose="020F0502020204030203" pitchFamily="34" charset="0"/>
                        </a:rPr>
                        <a:t>Completion of Fixed Asset Inventory</a:t>
                      </a:r>
                    </a:p>
                  </a:txBody>
                  <a:tcPr marL="11430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rPr>
                        <a:t>100% completed and AJEs posted </a:t>
                      </a: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rPr>
                        <a:t>Annual or biannual </a:t>
                      </a: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98028179"/>
                  </a:ext>
                </a:extLst>
              </a:tr>
              <a:tr h="11753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3</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l" rtl="0" fontAlgn="ctr"/>
                      <a:r>
                        <a:rPr lang="en-US" sz="1800" b="1" kern="1200" dirty="0">
                          <a:solidFill>
                            <a:schemeClr val="dk1"/>
                          </a:solidFill>
                          <a:latin typeface="Lato" panose="020F0502020204030203" pitchFamily="34" charset="0"/>
                          <a:ea typeface="Lato" panose="020F0502020204030203" pitchFamily="34" charset="0"/>
                          <a:cs typeface="Lato" panose="020F0502020204030203" pitchFamily="34" charset="0"/>
                        </a:rPr>
                        <a:t>Bank Reconciliations completed on a timely basis</a:t>
                      </a:r>
                    </a:p>
                  </a:txBody>
                  <a:tcPr marL="11430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rPr>
                        <a:t>___days after month end </a:t>
                      </a: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rPr>
                        <a:t> </a:t>
                      </a:r>
                      <a:r>
                        <a:rPr lang="en-US" sz="1400" b="1" kern="1200" dirty="0" err="1">
                          <a:solidFill>
                            <a:schemeClr val="dk1"/>
                          </a:solidFill>
                          <a:latin typeface="Lato" panose="020F0502020204030203" pitchFamily="34" charset="0"/>
                          <a:ea typeface="Lato" panose="020F0502020204030203" pitchFamily="34" charset="0"/>
                          <a:cs typeface="Lato" panose="020F0502020204030203" pitchFamily="34" charset="0"/>
                        </a:rPr>
                        <a:t>Mnthly</a:t>
                      </a: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63089278"/>
                  </a:ext>
                </a:extLst>
              </a:tr>
              <a:tr h="9040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4</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l" rtl="0" fontAlgn="ctr"/>
                      <a:r>
                        <a:rPr lang="en-US" sz="1800" b="1" kern="1200" dirty="0">
                          <a:solidFill>
                            <a:schemeClr val="dk1"/>
                          </a:solidFill>
                          <a:latin typeface="Lato" panose="020F0502020204030203" pitchFamily="34" charset="0"/>
                          <a:ea typeface="Lato" panose="020F0502020204030203" pitchFamily="34" charset="0"/>
                          <a:cs typeface="Lato" panose="020F0502020204030203" pitchFamily="34" charset="0"/>
                        </a:rPr>
                        <a:t>Reduction in invalid, outdated encumbrances</a:t>
                      </a:r>
                    </a:p>
                  </a:txBody>
                  <a:tcPr marL="11430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rPr>
                        <a:t>0% invalid encumbrance</a:t>
                      </a: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r>
                        <a:rPr lang="en-US" sz="1400" b="1" kern="1200" dirty="0" err="1">
                          <a:solidFill>
                            <a:schemeClr val="dk1"/>
                          </a:solidFill>
                          <a:latin typeface="Lato" panose="020F0502020204030203" pitchFamily="34" charset="0"/>
                          <a:ea typeface="Lato" panose="020F0502020204030203" pitchFamily="34" charset="0"/>
                          <a:cs typeface="Lato" panose="020F0502020204030203" pitchFamily="34" charset="0"/>
                        </a:rPr>
                        <a:t>Qtrly</a:t>
                      </a: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78533913"/>
                  </a:ext>
                </a:extLst>
              </a:tr>
            </a:tbl>
          </a:graphicData>
        </a:graphic>
      </p:graphicFrame>
      <p:sp>
        <p:nvSpPr>
          <p:cNvPr id="5" name="TextBox 4">
            <a:extLst>
              <a:ext uri="{FF2B5EF4-FFF2-40B4-BE49-F238E27FC236}">
                <a16:creationId xmlns:a16="http://schemas.microsoft.com/office/drawing/2014/main" id="{F82FAB41-7DF1-5F5D-8D2B-A7790533842C}"/>
              </a:ext>
            </a:extLst>
          </p:cNvPr>
          <p:cNvSpPr txBox="1"/>
          <p:nvPr/>
        </p:nvSpPr>
        <p:spPr>
          <a:xfrm rot="21246145">
            <a:off x="6697317" y="4263133"/>
            <a:ext cx="4983972" cy="923330"/>
          </a:xfrm>
          <a:prstGeom prst="rect">
            <a:avLst/>
          </a:prstGeom>
          <a:noFill/>
        </p:spPr>
        <p:txBody>
          <a:bodyPr wrap="square" rtlCol="0">
            <a:spAutoFit/>
          </a:bodyPr>
          <a:lstStyle/>
          <a:p>
            <a:r>
              <a:rPr lang="en-US" dirty="0">
                <a:solidFill>
                  <a:srgbClr val="FF0000"/>
                </a:solidFill>
              </a:rPr>
              <a:t>We are focusing on these performance measures as they are the accounts which are most closely associated with the requirements for your audit.  </a:t>
            </a:r>
          </a:p>
        </p:txBody>
      </p:sp>
    </p:spTree>
    <p:extLst>
      <p:ext uri="{BB962C8B-B14F-4D97-AF65-F5344CB8AC3E}">
        <p14:creationId xmlns:p14="http://schemas.microsoft.com/office/powerpoint/2010/main" val="2942543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BCC547-EAAE-524A-4E91-5317DF62F5A2}"/>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8259B0B9-D7C1-D44D-205C-04E3447C5FAF}"/>
              </a:ext>
            </a:extLst>
          </p:cNvPr>
          <p:cNvSpPr>
            <a:spLocks noGrp="1"/>
          </p:cNvSpPr>
          <p:nvPr>
            <p:ph type="title"/>
          </p:nvPr>
        </p:nvSpPr>
        <p:spPr/>
        <p:txBody>
          <a:bodyPr>
            <a:normAutofit/>
          </a:bodyPr>
          <a:lstStyle/>
          <a:p>
            <a:r>
              <a:rPr lang="en-US" dirty="0"/>
              <a:t>[GOV] – Action Plan Progress</a:t>
            </a:r>
          </a:p>
        </p:txBody>
      </p:sp>
      <p:sp>
        <p:nvSpPr>
          <p:cNvPr id="2" name="Footer Placeholder 1">
            <a:extLst>
              <a:ext uri="{FF2B5EF4-FFF2-40B4-BE49-F238E27FC236}">
                <a16:creationId xmlns:a16="http://schemas.microsoft.com/office/drawing/2014/main" id="{CAC1FE27-493B-DCD9-1518-8E76D7C6AE97}"/>
              </a:ext>
            </a:extLst>
          </p:cNvPr>
          <p:cNvSpPr>
            <a:spLocks noGrp="1"/>
          </p:cNvSpPr>
          <p:nvPr>
            <p:ph type="ftr" sz="quarter" idx="11"/>
          </p:nvPr>
        </p:nvSpPr>
        <p:spPr/>
        <p:txBody>
          <a:bodyPr/>
          <a:lstStyle/>
          <a:p>
            <a:r>
              <a:rPr lang="en-US"/>
              <a:t>December 10-12, 2024 | Honolulu, Hawaii</a:t>
            </a:r>
          </a:p>
        </p:txBody>
      </p:sp>
      <p:sp>
        <p:nvSpPr>
          <p:cNvPr id="3" name="Slide Number Placeholder 2">
            <a:extLst>
              <a:ext uri="{FF2B5EF4-FFF2-40B4-BE49-F238E27FC236}">
                <a16:creationId xmlns:a16="http://schemas.microsoft.com/office/drawing/2014/main" id="{AAAE4D81-5872-4DB6-F6EF-BE2E0F0AD533}"/>
              </a:ext>
            </a:extLst>
          </p:cNvPr>
          <p:cNvSpPr>
            <a:spLocks noGrp="1"/>
          </p:cNvSpPr>
          <p:nvPr>
            <p:ph type="sldNum" sz="quarter" idx="12"/>
          </p:nvPr>
        </p:nvSpPr>
        <p:spPr/>
        <p:txBody>
          <a:bodyPr/>
          <a:lstStyle/>
          <a:p>
            <a:fld id="{B76FB1AB-750F-46F2-8917-3B439DBF144E}" type="slidenum">
              <a:rPr lang="en-US" smtClean="0"/>
              <a:t>6</a:t>
            </a:fld>
            <a:endParaRPr lang="en-US"/>
          </a:p>
        </p:txBody>
      </p:sp>
      <p:graphicFrame>
        <p:nvGraphicFramePr>
          <p:cNvPr id="9" name="Content Placeholder 8">
            <a:extLst>
              <a:ext uri="{FF2B5EF4-FFF2-40B4-BE49-F238E27FC236}">
                <a16:creationId xmlns:a16="http://schemas.microsoft.com/office/drawing/2014/main" id="{03B9490D-3B7F-4AC3-83F9-9CD6158DB4BD}"/>
              </a:ext>
            </a:extLst>
          </p:cNvPr>
          <p:cNvGraphicFramePr>
            <a:graphicFrameLocks noGrp="1"/>
          </p:cNvGraphicFramePr>
          <p:nvPr>
            <p:ph idx="1"/>
            <p:extLst>
              <p:ext uri="{D42A27DB-BD31-4B8C-83A1-F6EECF244321}">
                <p14:modId xmlns:p14="http://schemas.microsoft.com/office/powerpoint/2010/main" val="2489595312"/>
              </p:ext>
            </p:extLst>
          </p:nvPr>
        </p:nvGraphicFramePr>
        <p:xfrm>
          <a:off x="267493" y="1301751"/>
          <a:ext cx="11296221" cy="5120366"/>
        </p:xfrm>
        <a:graphic>
          <a:graphicData uri="http://schemas.openxmlformats.org/drawingml/2006/table">
            <a:tbl>
              <a:tblPr firstRow="1" bandRow="1">
                <a:tableStyleId>{9D7B26C5-4107-4FEC-AEDC-1716B250A1EF}</a:tableStyleId>
              </a:tblPr>
              <a:tblGrid>
                <a:gridCol w="365760">
                  <a:extLst>
                    <a:ext uri="{9D8B030D-6E8A-4147-A177-3AD203B41FA5}">
                      <a16:colId xmlns:a16="http://schemas.microsoft.com/office/drawing/2014/main" val="1406795182"/>
                    </a:ext>
                  </a:extLst>
                </a:gridCol>
                <a:gridCol w="3507858">
                  <a:extLst>
                    <a:ext uri="{9D8B030D-6E8A-4147-A177-3AD203B41FA5}">
                      <a16:colId xmlns:a16="http://schemas.microsoft.com/office/drawing/2014/main" val="1790000647"/>
                    </a:ext>
                  </a:extLst>
                </a:gridCol>
                <a:gridCol w="1702676">
                  <a:extLst>
                    <a:ext uri="{9D8B030D-6E8A-4147-A177-3AD203B41FA5}">
                      <a16:colId xmlns:a16="http://schemas.microsoft.com/office/drawing/2014/main" val="339378750"/>
                    </a:ext>
                  </a:extLst>
                </a:gridCol>
                <a:gridCol w="3895231">
                  <a:extLst>
                    <a:ext uri="{9D8B030D-6E8A-4147-A177-3AD203B41FA5}">
                      <a16:colId xmlns:a16="http://schemas.microsoft.com/office/drawing/2014/main" val="776931929"/>
                    </a:ext>
                  </a:extLst>
                </a:gridCol>
                <a:gridCol w="1824696">
                  <a:extLst>
                    <a:ext uri="{9D8B030D-6E8A-4147-A177-3AD203B41FA5}">
                      <a16:colId xmlns:a16="http://schemas.microsoft.com/office/drawing/2014/main" val="1407703708"/>
                    </a:ext>
                  </a:extLst>
                </a:gridCol>
              </a:tblGrid>
              <a:tr h="783064">
                <a:tc>
                  <a:txBody>
                    <a:bodyPr/>
                    <a:lstStyle/>
                    <a:p>
                      <a:pPr algn="ct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a:txBody>
                    <a:bodyPr/>
                    <a:lstStyle/>
                    <a:p>
                      <a:pPr algn="ctr"/>
                      <a:r>
                        <a:rPr lang="en-US" sz="2000" dirty="0">
                          <a:solidFill>
                            <a:schemeClr val="bg1"/>
                          </a:solidFill>
                          <a:latin typeface="Lato ExtraBold" panose="020F0502020204030203" pitchFamily="34" charset="0"/>
                          <a:ea typeface="Lato ExtraBold" panose="020F0502020204030203" pitchFamily="34" charset="0"/>
                          <a:cs typeface="Lato ExtraBold" panose="020F0502020204030203" pitchFamily="34" charset="0"/>
                        </a:rPr>
                        <a:t>Task</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a:txBody>
                    <a:bodyPr/>
                    <a:lstStyle/>
                    <a:p>
                      <a:pPr marL="0" algn="ctr" defTabSz="914400" rtl="0" eaLnBrk="1" latinLnBrk="0" hangingPunct="1"/>
                      <a:r>
                        <a:rPr lang="en-US" sz="2000" b="1" kern="1200" dirty="0">
                          <a:solidFill>
                            <a:schemeClr val="bg1"/>
                          </a:solidFill>
                          <a:latin typeface="Lato ExtraBold" panose="020F0502020204030203" pitchFamily="34" charset="0"/>
                          <a:ea typeface="Lato ExtraBold" panose="020F0502020204030203" pitchFamily="34" charset="0"/>
                          <a:cs typeface="Lato ExtraBold" panose="020F0502020204030203" pitchFamily="34" charset="0"/>
                        </a:rPr>
                        <a:t>Targeted Time Frame</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a:txBody>
                    <a:bodyPr/>
                    <a:lstStyle/>
                    <a:p>
                      <a:pPr marL="0" algn="ctr" defTabSz="914400" rtl="0" eaLnBrk="1" latinLnBrk="0" hangingPunct="1"/>
                      <a:r>
                        <a:rPr lang="en-US" sz="2000" b="1" kern="1200" dirty="0">
                          <a:solidFill>
                            <a:schemeClr val="bg1"/>
                          </a:solidFill>
                          <a:latin typeface="Lato ExtraBold" panose="020F0502020204030203" pitchFamily="34" charset="0"/>
                          <a:ea typeface="Lato ExtraBold" panose="020F0502020204030203" pitchFamily="34" charset="0"/>
                          <a:cs typeface="Lato ExtraBold" panose="020F0502020204030203" pitchFamily="34" charset="0"/>
                        </a:rPr>
                        <a:t>Progress Notes</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tc>
                  <a:txBody>
                    <a:bodyPr/>
                    <a:lstStyle/>
                    <a:p>
                      <a:pPr marL="0" algn="ctr" defTabSz="914400" rtl="0" eaLnBrk="1" latinLnBrk="0" hangingPunct="1"/>
                      <a:r>
                        <a:rPr lang="en-US" sz="2000" b="1" kern="1200" dirty="0">
                          <a:solidFill>
                            <a:schemeClr val="bg1"/>
                          </a:solidFill>
                          <a:latin typeface="Lato ExtraBold" panose="020F0502020204030203" pitchFamily="34" charset="0"/>
                          <a:ea typeface="Lato ExtraBold" panose="020F0502020204030203" pitchFamily="34" charset="0"/>
                          <a:cs typeface="Lato ExtraBold" panose="020F0502020204030203" pitchFamily="34" charset="0"/>
                        </a:rPr>
                        <a:t>Updated Time Frame</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1C1D4C"/>
                    </a:solidFill>
                  </a:tcPr>
                </a:tc>
                <a:extLst>
                  <a:ext uri="{0D108BD9-81ED-4DB2-BD59-A6C34878D82A}">
                    <a16:rowId xmlns:a16="http://schemas.microsoft.com/office/drawing/2014/main" val="1985123414"/>
                  </a:ext>
                </a:extLst>
              </a:tr>
              <a:tr h="408555">
                <a:tc>
                  <a:txBody>
                    <a:bodyPr/>
                    <a:lstStyle/>
                    <a:p>
                      <a:pPr algn="ctr"/>
                      <a:r>
                        <a:rPr lang="en-US" b="1" dirty="0">
                          <a:latin typeface="Lato" panose="020F0502020204030203" pitchFamily="34" charset="0"/>
                          <a:ea typeface="Lato" panose="020F0502020204030203" pitchFamily="34" charset="0"/>
                          <a:cs typeface="Lato" panose="020F0502020204030203" pitchFamily="34" charset="0"/>
                        </a:rPr>
                        <a:t>1</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sz="18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11430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7329830"/>
                  </a:ext>
                </a:extLst>
              </a:tr>
              <a:tr h="408555">
                <a:tc>
                  <a:txBody>
                    <a:bodyPr/>
                    <a:lstStyle/>
                    <a:p>
                      <a:pPr algn="ctr"/>
                      <a:r>
                        <a:rPr lang="en-US" b="1" dirty="0">
                          <a:latin typeface="Lato" panose="020F0502020204030203" pitchFamily="34" charset="0"/>
                          <a:ea typeface="Lato" panose="020F0502020204030203" pitchFamily="34" charset="0"/>
                          <a:cs typeface="Lato" panose="020F0502020204030203" pitchFamily="34" charset="0"/>
                        </a:rPr>
                        <a:t>2</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l" rtl="0" fontAlgn="ctr"/>
                      <a:endParaRPr lang="en-US" sz="18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11430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98028179"/>
                  </a:ext>
                </a:extLst>
              </a:tr>
              <a:tr h="42878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3</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l" rtl="0" fontAlgn="ctr"/>
                      <a:endParaRPr lang="en-US" sz="18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11430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63089278"/>
                  </a:ext>
                </a:extLst>
              </a:tr>
              <a:tr h="4085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4</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l" rtl="0" fontAlgn="ctr"/>
                      <a:endParaRPr lang="en-US" sz="18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11430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78533913"/>
                  </a:ext>
                </a:extLst>
              </a:tr>
              <a:tr h="4085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5</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l" rtl="0" fontAlgn="ctr"/>
                      <a:endParaRPr lang="en-US" sz="18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11430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55994652"/>
                  </a:ext>
                </a:extLst>
              </a:tr>
              <a:tr h="4085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6</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l" rtl="0" fontAlgn="ctr"/>
                      <a:endParaRPr lang="en-US" sz="18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11430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254466"/>
                  </a:ext>
                </a:extLst>
              </a:tr>
              <a:tr h="4085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7</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l" rtl="0" fontAlgn="ctr"/>
                      <a:endParaRPr lang="en-US" sz="18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11430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13904299"/>
                  </a:ext>
                </a:extLst>
              </a:tr>
              <a:tr h="4085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8</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l" rtl="0" fontAlgn="ctr"/>
                      <a:endParaRPr lang="en-US" sz="18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11430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19855074"/>
                  </a:ext>
                </a:extLst>
              </a:tr>
              <a:tr h="4085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9</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l" rtl="0" fontAlgn="ctr"/>
                      <a:endParaRPr lang="en-US" sz="18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11430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24783039"/>
                  </a:ext>
                </a:extLst>
              </a:tr>
              <a:tr h="4085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Lato" panose="020F0502020204030203" pitchFamily="34" charset="0"/>
                          <a:ea typeface="Lato" panose="020F0502020204030203" pitchFamily="34" charset="0"/>
                          <a:cs typeface="Lato" panose="020F0502020204030203" pitchFamily="34" charset="0"/>
                        </a:rPr>
                        <a:t>10</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l" rtl="0" fontAlgn="ctr"/>
                      <a:endParaRPr lang="en-US" sz="18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114300" marR="6350" marT="635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ctr"/>
                      <a:endParaRPr lang="en-US" sz="1400" b="1" kern="1200" dirty="0">
                        <a:solidFill>
                          <a:schemeClr val="dk1"/>
                        </a:solidFill>
                        <a:latin typeface="Lato" panose="020F0502020204030203" pitchFamily="34" charset="0"/>
                        <a:ea typeface="Lato" panose="020F0502020204030203" pitchFamily="34" charset="0"/>
                        <a:cs typeface="Lato" panose="020F0502020204030203" pitchFamily="34" charset="0"/>
                      </a:endParaRPr>
                    </a:p>
                  </a:txBody>
                  <a:tcPr marL="0" marR="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6497680"/>
                  </a:ext>
                </a:extLst>
              </a:tr>
            </a:tbl>
          </a:graphicData>
        </a:graphic>
      </p:graphicFrame>
    </p:spTree>
    <p:extLst>
      <p:ext uri="{BB962C8B-B14F-4D97-AF65-F5344CB8AC3E}">
        <p14:creationId xmlns:p14="http://schemas.microsoft.com/office/powerpoint/2010/main" val="21949273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249</TotalTime>
  <Words>699</Words>
  <Application>Microsoft Office PowerPoint</Application>
  <PresentationFormat>Widescreen</PresentationFormat>
  <Paragraphs>120</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Aptos Display</vt:lpstr>
      <vt:lpstr>Arial</vt:lpstr>
      <vt:lpstr>Lato</vt:lpstr>
      <vt:lpstr>Lato ExtraBold</vt:lpstr>
      <vt:lpstr>Office Theme</vt:lpstr>
      <vt:lpstr>[GOV] - Most Recently Completed Audit</vt:lpstr>
      <vt:lpstr>[GOV] – Current Audit Timeline</vt:lpstr>
      <vt:lpstr>[GOV] – Audit Process Structure</vt:lpstr>
      <vt:lpstr>[GOV] – FMIS Support &amp; Maintenance</vt:lpstr>
      <vt:lpstr>[GOV] – Audit Process Structure</vt:lpstr>
      <vt:lpstr>[GOV] – Action Plan Progress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Aubuchon, Jason</dc:creator>
  <cp:lastModifiedBy>Aubuchon, Jason</cp:lastModifiedBy>
  <cp:revision>5</cp:revision>
  <dcterms:created xsi:type="dcterms:W3CDTF">2024-11-19T20:11:55Z</dcterms:created>
  <dcterms:modified xsi:type="dcterms:W3CDTF">2024-11-20T00:21:53Z</dcterms:modified>
</cp:coreProperties>
</file>