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38" r:id="rId2"/>
    <p:sldId id="418" r:id="rId3"/>
    <p:sldId id="423" r:id="rId4"/>
    <p:sldId id="404" r:id="rId5"/>
    <p:sldId id="417" r:id="rId6"/>
    <p:sldId id="436" r:id="rId7"/>
    <p:sldId id="260" r:id="rId8"/>
    <p:sldId id="439" r:id="rId9"/>
    <p:sldId id="440" r:id="rId10"/>
    <p:sldId id="434" r:id="rId11"/>
    <p:sldId id="437" r:id="rId12"/>
    <p:sldId id="398" r:id="rId13"/>
    <p:sldId id="399" r:id="rId14"/>
    <p:sldId id="401" r:id="rId15"/>
    <p:sldId id="400" r:id="rId16"/>
    <p:sldId id="39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94F"/>
    <a:srgbClr val="97BC77"/>
    <a:srgbClr val="2B3A7B"/>
    <a:srgbClr val="EFF5EB"/>
    <a:srgbClr val="FFF4EB"/>
    <a:srgbClr val="C15903"/>
    <a:srgbClr val="3FA1A3"/>
    <a:srgbClr val="457C9D"/>
    <a:srgbClr val="1D3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2" autoAdjust="0"/>
    <p:restoredTop sz="94632"/>
  </p:normalViewPr>
  <p:slideViewPr>
    <p:cSldViewPr snapToGrid="0">
      <p:cViewPr>
        <p:scale>
          <a:sx n="108" d="100"/>
          <a:sy n="108" d="100"/>
        </p:scale>
        <p:origin x="560" y="9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FB2B2-A46E-4B89-844B-216DADA2DA7A}" type="datetimeFigureOut">
              <a:rPr lang="en-US" smtClean="0"/>
              <a:t>5/16/24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042A9-FCE6-4BE8-9C1D-7FEDFD88615B}" type="slidenum">
              <a:rPr lang="en-US" smtClean="0"/>
              <a:t>‹#›</a:t>
            </a:fld>
            <a:endParaRPr lang="en-US"/>
          </a:p>
        </p:txBody>
      </p:sp>
    </p:spTree>
    <p:extLst>
      <p:ext uri="{BB962C8B-B14F-4D97-AF65-F5344CB8AC3E}">
        <p14:creationId xmlns:p14="http://schemas.microsoft.com/office/powerpoint/2010/main" val="2807309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10</a:t>
            </a:fld>
            <a:endParaRPr lang="en-US"/>
          </a:p>
        </p:txBody>
      </p:sp>
    </p:spTree>
    <p:extLst>
      <p:ext uri="{BB962C8B-B14F-4D97-AF65-F5344CB8AC3E}">
        <p14:creationId xmlns:p14="http://schemas.microsoft.com/office/powerpoint/2010/main" val="114015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11</a:t>
            </a:fld>
            <a:endParaRPr lang="en-US"/>
          </a:p>
        </p:txBody>
      </p:sp>
    </p:spTree>
    <p:extLst>
      <p:ext uri="{BB962C8B-B14F-4D97-AF65-F5344CB8AC3E}">
        <p14:creationId xmlns:p14="http://schemas.microsoft.com/office/powerpoint/2010/main" val="1858943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12</a:t>
            </a:fld>
            <a:endParaRPr lang="en-US"/>
          </a:p>
        </p:txBody>
      </p:sp>
    </p:spTree>
    <p:extLst>
      <p:ext uri="{BB962C8B-B14F-4D97-AF65-F5344CB8AC3E}">
        <p14:creationId xmlns:p14="http://schemas.microsoft.com/office/powerpoint/2010/main" val="4050337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A975AC-79A4-4BB7-AD48-B67730919D6A}" type="slidenum">
              <a:rPr lang="en-US" smtClean="0"/>
              <a:pPr/>
              <a:t>15</a:t>
            </a:fld>
            <a:endParaRPr lang="en-US"/>
          </a:p>
        </p:txBody>
      </p:sp>
    </p:spTree>
    <p:extLst>
      <p:ext uri="{BB962C8B-B14F-4D97-AF65-F5344CB8AC3E}">
        <p14:creationId xmlns:p14="http://schemas.microsoft.com/office/powerpoint/2010/main" val="310642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3CE8C5-7F05-4A85-961A-169FF3E486B7}"/>
              </a:ext>
            </a:extLst>
          </p:cNvPr>
          <p:cNvSpPr>
            <a:spLocks noGrp="1"/>
          </p:cNvSpPr>
          <p:nvPr>
            <p:ph type="sldNum" sz="quarter" idx="12"/>
          </p:nvPr>
        </p:nvSpPr>
        <p:spPr/>
        <p:txBody>
          <a:bodyPr/>
          <a:lstStyle/>
          <a:p>
            <a:fld id="{0A39F794-7202-4E3A-AED8-2497AE0D328A}" type="slidenum">
              <a:rPr lang="en-US" smtClean="0"/>
              <a:t>‹#›</a:t>
            </a:fld>
            <a:endParaRPr lang="en-US" dirty="0"/>
          </a:p>
        </p:txBody>
      </p:sp>
      <p:graphicFrame>
        <p:nvGraphicFramePr>
          <p:cNvPr id="3" name="Table 6">
            <a:extLst>
              <a:ext uri="{FF2B5EF4-FFF2-40B4-BE49-F238E27FC236}">
                <a16:creationId xmlns:a16="http://schemas.microsoft.com/office/drawing/2014/main" id="{2E094863-AC90-3E4E-F4E6-CE4F20CD5B2E}"/>
              </a:ext>
            </a:extLst>
          </p:cNvPr>
          <p:cNvGraphicFramePr>
            <a:graphicFrameLocks noGrp="1"/>
          </p:cNvGraphicFramePr>
          <p:nvPr userDrawn="1">
            <p:extLst>
              <p:ext uri="{D42A27DB-BD31-4B8C-83A1-F6EECF244321}">
                <p14:modId xmlns:p14="http://schemas.microsoft.com/office/powerpoint/2010/main" val="1645187395"/>
              </p:ext>
            </p:extLst>
          </p:nvPr>
        </p:nvGraphicFramePr>
        <p:xfrm>
          <a:off x="0" y="-1"/>
          <a:ext cx="12192000" cy="3429001"/>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4098943051"/>
                    </a:ext>
                  </a:extLst>
                </a:gridCol>
                <a:gridCol w="6096000">
                  <a:extLst>
                    <a:ext uri="{9D8B030D-6E8A-4147-A177-3AD203B41FA5}">
                      <a16:colId xmlns:a16="http://schemas.microsoft.com/office/drawing/2014/main" val="1444842750"/>
                    </a:ext>
                  </a:extLst>
                </a:gridCol>
              </a:tblGrid>
              <a:tr h="3429001">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B3A7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B894F"/>
                    </a:solidFill>
                  </a:tcPr>
                </a:tc>
                <a:extLst>
                  <a:ext uri="{0D108BD9-81ED-4DB2-BD59-A6C34878D82A}">
                    <a16:rowId xmlns:a16="http://schemas.microsoft.com/office/drawing/2014/main" val="1250973884"/>
                  </a:ext>
                </a:extLst>
              </a:tr>
            </a:tbl>
          </a:graphicData>
        </a:graphic>
      </p:graphicFrame>
      <p:sp>
        <p:nvSpPr>
          <p:cNvPr id="2" name="Title Placeholder 1">
            <a:extLst>
              <a:ext uri="{FF2B5EF4-FFF2-40B4-BE49-F238E27FC236}">
                <a16:creationId xmlns:a16="http://schemas.microsoft.com/office/drawing/2014/main" id="{F5E792A7-5EDB-D2B6-B1EA-F8209AD85AEA}"/>
              </a:ext>
            </a:extLst>
          </p:cNvPr>
          <p:cNvSpPr>
            <a:spLocks noGrp="1"/>
          </p:cNvSpPr>
          <p:nvPr>
            <p:ph type="title" hasCustomPrompt="1"/>
          </p:nvPr>
        </p:nvSpPr>
        <p:spPr>
          <a:xfrm>
            <a:off x="1652587" y="3935168"/>
            <a:ext cx="8886825" cy="1931109"/>
          </a:xfrm>
          <a:prstGeom prst="rect">
            <a:avLst/>
          </a:prstGeom>
          <a:noFill/>
        </p:spPr>
        <p:txBody>
          <a:bodyPr vert="horz" lIns="274320" tIns="45720" rIns="91440" bIns="45720" rtlCol="0" anchor="ctr">
            <a:normAutofit/>
          </a:bodyPr>
          <a:lstStyle>
            <a:lvl1pPr algn="ctr">
              <a:defRPr>
                <a:latin typeface="Lato ExtraBold" panose="020F0502020204030203" pitchFamily="34" charset="0"/>
                <a:ea typeface="Lato ExtraBold" panose="020F0502020204030203" pitchFamily="34" charset="0"/>
                <a:cs typeface="Lato ExtraBold" panose="020F0502020204030203" pitchFamily="34" charset="0"/>
              </a:defRPr>
            </a:lvl1pPr>
          </a:lstStyle>
          <a:p>
            <a:r>
              <a:rPr lang="en-US" dirty="0"/>
              <a:t>Your Government</a:t>
            </a:r>
          </a:p>
        </p:txBody>
      </p:sp>
      <p:pic>
        <p:nvPicPr>
          <p:cNvPr id="10" name="Picture 9" descr="A picture containing text, clipart&#10;&#10;Description automatically generated">
            <a:extLst>
              <a:ext uri="{FF2B5EF4-FFF2-40B4-BE49-F238E27FC236}">
                <a16:creationId xmlns:a16="http://schemas.microsoft.com/office/drawing/2014/main" id="{093AC646-1866-8477-D03A-12681B2FE6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8620" y="919684"/>
            <a:ext cx="3448050" cy="1320070"/>
          </a:xfrm>
          <a:prstGeom prst="rect">
            <a:avLst/>
          </a:prstGeom>
        </p:spPr>
      </p:pic>
      <p:pic>
        <p:nvPicPr>
          <p:cNvPr id="12" name="Picture 11" descr="Icon&#10;&#10;Description automatically generated">
            <a:extLst>
              <a:ext uri="{FF2B5EF4-FFF2-40B4-BE49-F238E27FC236}">
                <a16:creationId xmlns:a16="http://schemas.microsoft.com/office/drawing/2014/main" id="{9584F315-E106-D307-482E-966A312D6C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4937" y="714375"/>
            <a:ext cx="566191" cy="566191"/>
          </a:xfrm>
          <a:prstGeom prst="rect">
            <a:avLst/>
          </a:prstGeom>
        </p:spPr>
      </p:pic>
      <p:sp>
        <p:nvSpPr>
          <p:cNvPr id="13" name="TextBox 12">
            <a:extLst>
              <a:ext uri="{FF2B5EF4-FFF2-40B4-BE49-F238E27FC236}">
                <a16:creationId xmlns:a16="http://schemas.microsoft.com/office/drawing/2014/main" id="{AE095AAA-619A-6406-6706-E309F6E738DE}"/>
              </a:ext>
            </a:extLst>
          </p:cNvPr>
          <p:cNvSpPr txBox="1"/>
          <p:nvPr userDrawn="1"/>
        </p:nvSpPr>
        <p:spPr>
          <a:xfrm>
            <a:off x="7487049" y="1471722"/>
            <a:ext cx="3441968" cy="1077218"/>
          </a:xfrm>
          <a:prstGeom prst="rect">
            <a:avLst/>
          </a:prstGeom>
          <a:noFill/>
        </p:spPr>
        <p:txBody>
          <a:bodyPr wrap="none" rtlCol="0">
            <a:spAutoFit/>
          </a:bodyPr>
          <a:lstStyle/>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June 8 – 13, 2024</a:t>
            </a:r>
          </a:p>
          <a:p>
            <a:pPr algn="ctr"/>
            <a:r>
              <a:rPr lang="en-US" sz="3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Orlando, Florida</a:t>
            </a:r>
            <a:endParaRPr lang="en-US" sz="3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 name="Footer Placeholder 3">
            <a:extLst>
              <a:ext uri="{FF2B5EF4-FFF2-40B4-BE49-F238E27FC236}">
                <a16:creationId xmlns:a16="http://schemas.microsoft.com/office/drawing/2014/main" id="{F6B1267F-69C7-6C65-74BF-FB4337EA59F1}"/>
              </a:ext>
            </a:extLst>
          </p:cNvPr>
          <p:cNvSpPr>
            <a:spLocks noGrp="1"/>
          </p:cNvSpPr>
          <p:nvPr>
            <p:ph type="ftr" sz="quarter" idx="3"/>
          </p:nvPr>
        </p:nvSpPr>
        <p:spPr>
          <a:xfrm>
            <a:off x="937995" y="6467737"/>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116382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7AC1-223A-4220-9823-2253EF77FB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5868EC-A524-4077-A308-BF7CCE2410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86E01-1223-44E0-895D-8B002A86AD4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94B374-FB14-4E20-9DCB-6462E496CD13}"/>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561189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A60A6B-6A32-4E79-891D-2D88175139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BE0DE4-1CFE-4D0C-9D48-F61D76E11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6756B-07D3-4298-BC3C-2875BE5D6A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44939DC-7052-4BDC-8833-3D81FA2A2BE9}"/>
              </a:ext>
            </a:extLst>
          </p:cNvPr>
          <p:cNvSpPr>
            <a:spLocks noGrp="1"/>
          </p:cNvSpPr>
          <p:nvPr>
            <p:ph type="sldNum" sz="quarter" idx="12"/>
          </p:nvPr>
        </p:nvSpPr>
        <p:spPr/>
        <p:txBody>
          <a:bodyPr/>
          <a:lstStyle/>
          <a:p>
            <a:fld id="{0A39F794-7202-4E3A-AED8-2497AE0D328A}" type="slidenum">
              <a:rPr lang="en-US" smtClean="0"/>
              <a:t>‹#›</a:t>
            </a:fld>
            <a:endParaRPr lang="en-US"/>
          </a:p>
        </p:txBody>
      </p:sp>
    </p:spTree>
    <p:extLst>
      <p:ext uri="{BB962C8B-B14F-4D97-AF65-F5344CB8AC3E}">
        <p14:creationId xmlns:p14="http://schemas.microsoft.com/office/powerpoint/2010/main" val="1019537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3" name="Footer Placeholder 3">
            <a:extLst>
              <a:ext uri="{FF2B5EF4-FFF2-40B4-BE49-F238E27FC236}">
                <a16:creationId xmlns:a16="http://schemas.microsoft.com/office/drawing/2014/main" id="{D04DF49C-7DB7-7BCD-7AF6-915106531FEB}"/>
              </a:ext>
            </a:extLst>
          </p:cNvPr>
          <p:cNvSpPr>
            <a:spLocks noGrp="1"/>
          </p:cNvSpPr>
          <p:nvPr>
            <p:ph type="ftr" sz="quarter" idx="3"/>
          </p:nvPr>
        </p:nvSpPr>
        <p:spPr>
          <a:xfrm>
            <a:off x="937995" y="6467737"/>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4093666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3" name="Footer Placeholder 3">
            <a:extLst>
              <a:ext uri="{FF2B5EF4-FFF2-40B4-BE49-F238E27FC236}">
                <a16:creationId xmlns:a16="http://schemas.microsoft.com/office/drawing/2014/main" id="{83DE4F52-5254-1749-EA12-D994098A6480}"/>
              </a:ext>
            </a:extLst>
          </p:cNvPr>
          <p:cNvSpPr>
            <a:spLocks noGrp="1"/>
          </p:cNvSpPr>
          <p:nvPr>
            <p:ph type="ftr" sz="quarter" idx="3"/>
          </p:nvPr>
        </p:nvSpPr>
        <p:spPr>
          <a:xfrm>
            <a:off x="937995" y="6467737"/>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1293222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3" name="Footer Placeholder 3">
            <a:extLst>
              <a:ext uri="{FF2B5EF4-FFF2-40B4-BE49-F238E27FC236}">
                <a16:creationId xmlns:a16="http://schemas.microsoft.com/office/drawing/2014/main" id="{9B5B9A9B-B88A-BFB4-18ED-21242BB72A5E}"/>
              </a:ext>
            </a:extLst>
          </p:cNvPr>
          <p:cNvSpPr>
            <a:spLocks noGrp="1"/>
          </p:cNvSpPr>
          <p:nvPr>
            <p:ph type="ftr" sz="quarter" idx="3"/>
          </p:nvPr>
        </p:nvSpPr>
        <p:spPr>
          <a:xfrm>
            <a:off x="937995" y="6467737"/>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833044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3600" y="274638"/>
            <a:ext cx="9753600" cy="665162"/>
          </a:xfrm>
        </p:spPr>
        <p:txBody>
          <a:bodyPr/>
          <a:lstStyle/>
          <a:p>
            <a:r>
              <a:rPr lang="en-US" dirty="0"/>
              <a:t>CLICK TO EDIT MASTER TITLE STYLE</a:t>
            </a:r>
          </a:p>
        </p:txBody>
      </p:sp>
      <p:sp>
        <p:nvSpPr>
          <p:cNvPr id="7" name="Text Placeholder 6"/>
          <p:cNvSpPr>
            <a:spLocks noGrp="1"/>
          </p:cNvSpPr>
          <p:nvPr>
            <p:ph type="body" sz="quarter" idx="13"/>
          </p:nvPr>
        </p:nvSpPr>
        <p:spPr>
          <a:xfrm>
            <a:off x="914400" y="838200"/>
            <a:ext cx="7213600" cy="406400"/>
          </a:xfrm>
        </p:spPr>
        <p:txBody>
          <a:bodyPr>
            <a:noAutofit/>
          </a:bodyPr>
          <a:lstStyle>
            <a:lvl1pPr marL="0" indent="0">
              <a:buNone/>
              <a:defRPr sz="1600"/>
            </a:lvl1pPr>
          </a:lstStyle>
          <a:p>
            <a:pPr lvl="0"/>
            <a:r>
              <a:rPr lang="en-US" dirty="0"/>
              <a:t>Click to edit Master text</a:t>
            </a:r>
          </a:p>
        </p:txBody>
      </p:sp>
      <p:sp>
        <p:nvSpPr>
          <p:cNvPr id="3" name="Footer Placeholder 3">
            <a:extLst>
              <a:ext uri="{FF2B5EF4-FFF2-40B4-BE49-F238E27FC236}">
                <a16:creationId xmlns:a16="http://schemas.microsoft.com/office/drawing/2014/main" id="{A8C76AC9-BCF0-2602-FD7D-BF2A0A694865}"/>
              </a:ext>
            </a:extLst>
          </p:cNvPr>
          <p:cNvSpPr>
            <a:spLocks noGrp="1"/>
          </p:cNvSpPr>
          <p:nvPr>
            <p:ph type="ftr" sz="quarter" idx="3"/>
          </p:nvPr>
        </p:nvSpPr>
        <p:spPr>
          <a:xfrm>
            <a:off x="937995" y="6467737"/>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81016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1B9B-0164-4066-AF99-07BECE06A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DD3D78-13FD-49C8-B952-DEC58CC0B5D6}"/>
              </a:ext>
            </a:extLst>
          </p:cNvPr>
          <p:cNvSpPr>
            <a:spLocks noGrp="1"/>
          </p:cNvSpPr>
          <p:nvPr>
            <p:ph idx="1"/>
          </p:nvPr>
        </p:nvSpPr>
        <p:spPr>
          <a:xfrm>
            <a:off x="392653" y="1081088"/>
            <a:ext cx="11504071" cy="5214937"/>
          </a:xfrm>
          <a:solidFill>
            <a:srgbClr val="EFF5EB"/>
          </a:solidFill>
          <a:ln w="19050">
            <a:solidFill>
              <a:srgbClr val="3B894F"/>
            </a:solidFill>
          </a:ln>
        </p:spPr>
        <p:txBody>
          <a:bodyPr lIns="365760" t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2BE6401-CE00-4E2C-92D1-E8DB61AD244C}"/>
              </a:ext>
            </a:extLst>
          </p:cNvPr>
          <p:cNvSpPr>
            <a:spLocks noGrp="1"/>
          </p:cNvSpPr>
          <p:nvPr>
            <p:ph type="sldNum" sz="quarter" idx="12"/>
          </p:nvPr>
        </p:nvSpPr>
        <p:spPr/>
        <p:txBody>
          <a:bodyPr/>
          <a:lstStyle>
            <a:lvl1pPr>
              <a:defRPr sz="1600"/>
            </a:lvl1pPr>
          </a:lstStyle>
          <a:p>
            <a:fld id="{0A39F794-7202-4E3A-AED8-2497AE0D328A}" type="slidenum">
              <a:rPr lang="en-US" smtClean="0"/>
              <a:pPr/>
              <a:t>‹#›</a:t>
            </a:fld>
            <a:endParaRPr lang="en-US" dirty="0"/>
          </a:p>
        </p:txBody>
      </p:sp>
      <p:sp>
        <p:nvSpPr>
          <p:cNvPr id="4" name="Footer Placeholder 3">
            <a:extLst>
              <a:ext uri="{FF2B5EF4-FFF2-40B4-BE49-F238E27FC236}">
                <a16:creationId xmlns:a16="http://schemas.microsoft.com/office/drawing/2014/main" id="{DC09E595-B7F5-4C09-98E0-FEEABB3F82A3}"/>
              </a:ext>
            </a:extLst>
          </p:cNvPr>
          <p:cNvSpPr txBox="1">
            <a:spLocks/>
          </p:cNvSpPr>
          <p:nvPr userDrawn="1"/>
        </p:nvSpPr>
        <p:spPr>
          <a:xfrm>
            <a:off x="947139" y="6492875"/>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63363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A72CA-B528-4E40-ACCD-F68AF4612D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5D110-68F6-4702-A426-1D9DAEDA0A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F92D62-1F67-4012-9B39-2631BCB6B64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D4E23EB-9BA4-4D1C-A188-B1BB852FF56A}"/>
              </a:ext>
            </a:extLst>
          </p:cNvPr>
          <p:cNvSpPr>
            <a:spLocks noGrp="1"/>
          </p:cNvSpPr>
          <p:nvPr>
            <p:ph type="sldNum" sz="quarter" idx="12"/>
          </p:nvPr>
        </p:nvSpPr>
        <p:spPr/>
        <p:txBody>
          <a:bodyPr/>
          <a:lstStyle/>
          <a:p>
            <a:fld id="{0A39F794-7202-4E3A-AED8-2497AE0D328A}" type="slidenum">
              <a:rPr lang="en-US" smtClean="0"/>
              <a:t>‹#›</a:t>
            </a:fld>
            <a:endParaRPr lang="en-US"/>
          </a:p>
        </p:txBody>
      </p:sp>
      <p:sp>
        <p:nvSpPr>
          <p:cNvPr id="7" name="Footer Placeholder 3">
            <a:extLst>
              <a:ext uri="{FF2B5EF4-FFF2-40B4-BE49-F238E27FC236}">
                <a16:creationId xmlns:a16="http://schemas.microsoft.com/office/drawing/2014/main" id="{77ED81F9-3144-1BAD-EA8A-F49903B4F878}"/>
              </a:ext>
            </a:extLst>
          </p:cNvPr>
          <p:cNvSpPr txBox="1">
            <a:spLocks/>
          </p:cNvSpPr>
          <p:nvPr userDrawn="1"/>
        </p:nvSpPr>
        <p:spPr>
          <a:xfrm>
            <a:off x="1524000" y="6356349"/>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328593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0A05-DFAB-4E51-8144-4CDC3FA16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B5D199-B51E-4B5A-9ACF-0423B29D9A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9B358E-839C-477A-8267-7F78CBD0D9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D729F9-7203-4A54-8C5E-59FA1A7853E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5B34508-932D-449C-BC6A-73CEB4D7F9C6}"/>
              </a:ext>
            </a:extLst>
          </p:cNvPr>
          <p:cNvSpPr>
            <a:spLocks noGrp="1"/>
          </p:cNvSpPr>
          <p:nvPr>
            <p:ph type="sldNum" sz="quarter" idx="12"/>
          </p:nvPr>
        </p:nvSpPr>
        <p:spPr/>
        <p:txBody>
          <a:bodyPr/>
          <a:lstStyle/>
          <a:p>
            <a:fld id="{0A39F794-7202-4E3A-AED8-2497AE0D328A}" type="slidenum">
              <a:rPr lang="en-US" smtClean="0"/>
              <a:t>‹#›</a:t>
            </a:fld>
            <a:endParaRPr lang="en-US"/>
          </a:p>
        </p:txBody>
      </p:sp>
      <p:sp>
        <p:nvSpPr>
          <p:cNvPr id="8" name="Footer Placeholder 3">
            <a:extLst>
              <a:ext uri="{FF2B5EF4-FFF2-40B4-BE49-F238E27FC236}">
                <a16:creationId xmlns:a16="http://schemas.microsoft.com/office/drawing/2014/main" id="{5B691317-C91A-DC2F-920A-1B678CF95601}"/>
              </a:ext>
            </a:extLst>
          </p:cNvPr>
          <p:cNvSpPr>
            <a:spLocks noGrp="1"/>
          </p:cNvSpPr>
          <p:nvPr>
            <p:ph type="ftr" sz="quarter" idx="3"/>
          </p:nvPr>
        </p:nvSpPr>
        <p:spPr>
          <a:xfrm>
            <a:off x="3581400" y="6356349"/>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480208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CD1AC-BF84-44D6-90D3-8C2D33472F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DA77C9-A1C8-4517-9379-051190B173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661BC3-81E3-4147-8B1B-53DAEDD5B4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70CD1F-DB6D-4588-AD02-5A92B482E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0BFC7-2C95-42A8-ABEF-FB3F6E3CD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AFDAD-3DF9-469C-9608-28AECF82C6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0F6731-87D2-488B-92E0-3BAC00AD917C}"/>
              </a:ext>
            </a:extLst>
          </p:cNvPr>
          <p:cNvSpPr>
            <a:spLocks noGrp="1"/>
          </p:cNvSpPr>
          <p:nvPr>
            <p:ph type="sldNum" sz="quarter" idx="12"/>
          </p:nvPr>
        </p:nvSpPr>
        <p:spPr/>
        <p:txBody>
          <a:bodyPr/>
          <a:lstStyle/>
          <a:p>
            <a:fld id="{0A39F794-7202-4E3A-AED8-2497AE0D328A}" type="slidenum">
              <a:rPr lang="en-US" smtClean="0"/>
              <a:t>‹#›</a:t>
            </a:fld>
            <a:endParaRPr lang="en-US"/>
          </a:p>
        </p:txBody>
      </p:sp>
      <p:sp>
        <p:nvSpPr>
          <p:cNvPr id="10" name="Footer Placeholder 3">
            <a:extLst>
              <a:ext uri="{FF2B5EF4-FFF2-40B4-BE49-F238E27FC236}">
                <a16:creationId xmlns:a16="http://schemas.microsoft.com/office/drawing/2014/main" id="{79517E95-96D0-CDE0-6E07-FFF6244B5E1D}"/>
              </a:ext>
            </a:extLst>
          </p:cNvPr>
          <p:cNvSpPr>
            <a:spLocks noGrp="1"/>
          </p:cNvSpPr>
          <p:nvPr>
            <p:ph type="ftr" sz="quarter" idx="13"/>
          </p:nvPr>
        </p:nvSpPr>
        <p:spPr>
          <a:xfrm>
            <a:off x="4026946" y="6388623"/>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124646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E353-EBBD-4489-B6EF-B768B65500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48D05C-A13C-4571-933B-7B273AD592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BC54842-55FF-412B-8F2B-0F544E0FD644}"/>
              </a:ext>
            </a:extLst>
          </p:cNvPr>
          <p:cNvSpPr>
            <a:spLocks noGrp="1"/>
          </p:cNvSpPr>
          <p:nvPr>
            <p:ph type="sldNum" sz="quarter" idx="12"/>
          </p:nvPr>
        </p:nvSpPr>
        <p:spPr/>
        <p:txBody>
          <a:bodyPr/>
          <a:lstStyle/>
          <a:p>
            <a:fld id="{0A39F794-7202-4E3A-AED8-2497AE0D328A}" type="slidenum">
              <a:rPr lang="en-US" smtClean="0"/>
              <a:t>‹#›</a:t>
            </a:fld>
            <a:endParaRPr lang="en-US"/>
          </a:p>
        </p:txBody>
      </p:sp>
      <p:sp>
        <p:nvSpPr>
          <p:cNvPr id="6" name="Footer Placeholder 3">
            <a:extLst>
              <a:ext uri="{FF2B5EF4-FFF2-40B4-BE49-F238E27FC236}">
                <a16:creationId xmlns:a16="http://schemas.microsoft.com/office/drawing/2014/main" id="{7898617C-16DA-370D-1CAE-36EA8C072580}"/>
              </a:ext>
            </a:extLst>
          </p:cNvPr>
          <p:cNvSpPr>
            <a:spLocks noGrp="1"/>
          </p:cNvSpPr>
          <p:nvPr>
            <p:ph type="ftr" sz="quarter" idx="3"/>
          </p:nvPr>
        </p:nvSpPr>
        <p:spPr>
          <a:xfrm>
            <a:off x="4038600" y="6492875"/>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379331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5F8981-5F98-4585-9FD2-3743918EB0B2}"/>
              </a:ext>
            </a:extLst>
          </p:cNvPr>
          <p:cNvSpPr>
            <a:spLocks noGrp="1"/>
          </p:cNvSpPr>
          <p:nvPr>
            <p:ph type="sldNum" sz="quarter" idx="10"/>
          </p:nvPr>
        </p:nvSpPr>
        <p:spPr/>
        <p:txBody>
          <a:bodyPr/>
          <a:lstStyle/>
          <a:p>
            <a:fld id="{0A39F794-7202-4E3A-AED8-2497AE0D328A}" type="slidenum">
              <a:rPr lang="en-US" smtClean="0"/>
              <a:pPr/>
              <a:t>‹#›</a:t>
            </a:fld>
            <a:endParaRPr lang="en-US" dirty="0"/>
          </a:p>
        </p:txBody>
      </p:sp>
    </p:spTree>
    <p:extLst>
      <p:ext uri="{BB962C8B-B14F-4D97-AF65-F5344CB8AC3E}">
        <p14:creationId xmlns:p14="http://schemas.microsoft.com/office/powerpoint/2010/main" val="1089719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88363-41C9-4C15-9D91-2D44AED103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6F0A0B-2792-4813-AD13-43EED09F54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09A1D4-3BE1-4424-94B7-318CFCEDC0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C2BCF77E-681A-4605-87E4-54B0BD90576B}"/>
              </a:ext>
            </a:extLst>
          </p:cNvPr>
          <p:cNvSpPr>
            <a:spLocks noGrp="1"/>
          </p:cNvSpPr>
          <p:nvPr>
            <p:ph type="sldNum" sz="quarter" idx="10"/>
          </p:nvPr>
        </p:nvSpPr>
        <p:spPr/>
        <p:txBody>
          <a:bodyPr/>
          <a:lstStyle/>
          <a:p>
            <a:fld id="{0A39F794-7202-4E3A-AED8-2497AE0D328A}" type="slidenum">
              <a:rPr lang="en-US" smtClean="0"/>
              <a:pPr/>
              <a:t>‹#›</a:t>
            </a:fld>
            <a:endParaRPr lang="en-US"/>
          </a:p>
        </p:txBody>
      </p:sp>
    </p:spTree>
    <p:extLst>
      <p:ext uri="{BB962C8B-B14F-4D97-AF65-F5344CB8AC3E}">
        <p14:creationId xmlns:p14="http://schemas.microsoft.com/office/powerpoint/2010/main" val="120699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D552-55DF-4A6E-99B5-8DCC0C77C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491118-8E97-4BD9-8733-80C3C570FB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641241-6B89-4B2E-A63D-C7220CA97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67E52-D2B2-4FE6-B17A-665F48EA21C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A91CD3-4759-4238-9694-18F798848B5C}"/>
              </a:ext>
            </a:extLst>
          </p:cNvPr>
          <p:cNvSpPr>
            <a:spLocks noGrp="1"/>
          </p:cNvSpPr>
          <p:nvPr>
            <p:ph type="sldNum" sz="quarter" idx="12"/>
          </p:nvPr>
        </p:nvSpPr>
        <p:spPr/>
        <p:txBody>
          <a:bodyPr/>
          <a:lstStyle/>
          <a:p>
            <a:fld id="{0A39F794-7202-4E3A-AED8-2497AE0D328A}" type="slidenum">
              <a:rPr lang="en-US" smtClean="0"/>
              <a:t>‹#›</a:t>
            </a:fld>
            <a:endParaRPr lang="en-US"/>
          </a:p>
        </p:txBody>
      </p:sp>
      <p:sp>
        <p:nvSpPr>
          <p:cNvPr id="8" name="Footer Placeholder 3">
            <a:extLst>
              <a:ext uri="{FF2B5EF4-FFF2-40B4-BE49-F238E27FC236}">
                <a16:creationId xmlns:a16="http://schemas.microsoft.com/office/drawing/2014/main" id="{0479BB95-1B4E-93E0-11CC-4165ACC32E98}"/>
              </a:ext>
            </a:extLst>
          </p:cNvPr>
          <p:cNvSpPr>
            <a:spLocks noGrp="1"/>
          </p:cNvSpPr>
          <p:nvPr>
            <p:ph type="ftr" sz="quarter" idx="3"/>
          </p:nvPr>
        </p:nvSpPr>
        <p:spPr>
          <a:xfrm>
            <a:off x="3864075" y="6440748"/>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Tree>
    <p:extLst>
      <p:ext uri="{BB962C8B-B14F-4D97-AF65-F5344CB8AC3E}">
        <p14:creationId xmlns:p14="http://schemas.microsoft.com/office/powerpoint/2010/main" val="93156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7BC7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3FA1C5-3D9A-4721-889E-1323D12C0739}"/>
              </a:ext>
            </a:extLst>
          </p:cNvPr>
          <p:cNvSpPr>
            <a:spLocks noGrp="1"/>
          </p:cNvSpPr>
          <p:nvPr>
            <p:ph type="title"/>
          </p:nvPr>
        </p:nvSpPr>
        <p:spPr>
          <a:xfrm>
            <a:off x="1916991" y="0"/>
            <a:ext cx="10275009" cy="826209"/>
          </a:xfrm>
          <a:prstGeom prst="rect">
            <a:avLst/>
          </a:prstGeom>
          <a:solidFill>
            <a:srgbClr val="3B894F"/>
          </a:solidFill>
        </p:spPr>
        <p:txBody>
          <a:bodyPr vert="horz" lIns="27432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215FEBD-B0DF-4636-9670-41E92DEC2FD0}"/>
              </a:ext>
            </a:extLst>
          </p:cNvPr>
          <p:cNvSpPr>
            <a:spLocks noGrp="1"/>
          </p:cNvSpPr>
          <p:nvPr>
            <p:ph type="body" idx="1"/>
          </p:nvPr>
        </p:nvSpPr>
        <p:spPr>
          <a:xfrm>
            <a:off x="838200" y="1678193"/>
            <a:ext cx="10515600" cy="449877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FCFE16B-CC9D-49D4-8774-9281F707B136}"/>
              </a:ext>
            </a:extLst>
          </p:cNvPr>
          <p:cNvSpPr>
            <a:spLocks noGrp="1"/>
          </p:cNvSpPr>
          <p:nvPr>
            <p:ph type="sldNum" sz="quarter" idx="4"/>
          </p:nvPr>
        </p:nvSpPr>
        <p:spPr>
          <a:xfrm>
            <a:off x="392654" y="6388623"/>
            <a:ext cx="445546" cy="469377"/>
          </a:xfrm>
          <a:prstGeom prst="rect">
            <a:avLst/>
          </a:prstGeom>
          <a:solidFill>
            <a:srgbClr val="2B3A7B"/>
          </a:solidFill>
        </p:spPr>
        <p:txBody>
          <a:bodyPr vert="horz" lIns="91440" tIns="45720" rIns="91440" bIns="45720" rtlCol="0" anchor="ctr"/>
          <a:lstStyle>
            <a:lvl1pPr algn="ctr">
              <a:defRPr sz="1400" b="1">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fld id="{0A39F794-7202-4E3A-AED8-2497AE0D328A}" type="slidenum">
              <a:rPr lang="en-US" smtClean="0"/>
              <a:pPr/>
              <a:t>‹#›</a:t>
            </a:fld>
            <a:endParaRPr lang="en-US" dirty="0"/>
          </a:p>
        </p:txBody>
      </p:sp>
      <p:sp>
        <p:nvSpPr>
          <p:cNvPr id="4" name="Footer Placeholder 3">
            <a:extLst>
              <a:ext uri="{FF2B5EF4-FFF2-40B4-BE49-F238E27FC236}">
                <a16:creationId xmlns:a16="http://schemas.microsoft.com/office/drawing/2014/main" id="{F74BE63B-78D6-48E7-8CD3-0613C547DC95}"/>
              </a:ext>
            </a:extLst>
          </p:cNvPr>
          <p:cNvSpPr>
            <a:spLocks noGrp="1"/>
          </p:cNvSpPr>
          <p:nvPr>
            <p:ph type="ftr" sz="quarter" idx="3"/>
          </p:nvPr>
        </p:nvSpPr>
        <p:spPr>
          <a:xfrm>
            <a:off x="937995" y="6467737"/>
            <a:ext cx="4114800" cy="365125"/>
          </a:xfrm>
          <a:prstGeom prst="rect">
            <a:avLst/>
          </a:prstGeom>
        </p:spPr>
        <p:txBody>
          <a:bodyPr vert="horz" lIns="91440" tIns="45720" rIns="91440" bIns="45720" rtlCol="0" anchor="ctr"/>
          <a:lstStyle>
            <a:lvl1pPr algn="l">
              <a:defRPr sz="16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a:t>IGFOA 2024    </a:t>
            </a:r>
            <a:r>
              <a:rPr lang="en-US" dirty="0">
                <a:latin typeface="Lato Light" panose="020B0604020202020204" pitchFamily="34" charset="0"/>
                <a:ea typeface="Lato Light" panose="020B0604020202020204" pitchFamily="34" charset="0"/>
                <a:cs typeface="Lato Light" panose="020B0604020202020204" pitchFamily="34" charset="0"/>
              </a:rPr>
              <a:t>June 8 -13, 2024</a:t>
            </a:r>
          </a:p>
        </p:txBody>
      </p:sp>
      <p:sp>
        <p:nvSpPr>
          <p:cNvPr id="8" name="Rectangle 7">
            <a:extLst>
              <a:ext uri="{FF2B5EF4-FFF2-40B4-BE49-F238E27FC236}">
                <a16:creationId xmlns:a16="http://schemas.microsoft.com/office/drawing/2014/main" id="{0F2D02F5-D444-5A50-2041-829AE6A9E3A7}"/>
              </a:ext>
            </a:extLst>
          </p:cNvPr>
          <p:cNvSpPr/>
          <p:nvPr userDrawn="1"/>
        </p:nvSpPr>
        <p:spPr>
          <a:xfrm>
            <a:off x="0" y="0"/>
            <a:ext cx="1916991" cy="826209"/>
          </a:xfrm>
          <a:prstGeom prst="rect">
            <a:avLst/>
          </a:prstGeom>
          <a:solidFill>
            <a:srgbClr val="2B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id="{B3506516-51F9-7D34-723F-4C4F8919F80A}"/>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16035" y="67362"/>
            <a:ext cx="1684921" cy="645064"/>
          </a:xfrm>
          <a:prstGeom prst="rect">
            <a:avLst/>
          </a:prstGeom>
        </p:spPr>
      </p:pic>
    </p:spTree>
    <p:extLst>
      <p:ext uri="{BB962C8B-B14F-4D97-AF65-F5344CB8AC3E}">
        <p14:creationId xmlns:p14="http://schemas.microsoft.com/office/powerpoint/2010/main" val="3288340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defTabSz="914400" rtl="0" eaLnBrk="1" latinLnBrk="0" hangingPunct="1">
        <a:lnSpc>
          <a:spcPct val="90000"/>
        </a:lnSpc>
        <a:spcBef>
          <a:spcPct val="0"/>
        </a:spcBef>
        <a:buNone/>
        <a:defRPr sz="4400" kern="120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Semibold" panose="020F0502020204030203" pitchFamily="34" charset="0"/>
          <a:ea typeface="Lato Semibold" panose="020F0502020204030203" pitchFamily="34" charset="0"/>
          <a:cs typeface="Lato Semibold"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84E36BD-3BB0-39BE-70E0-419173C9B110}"/>
              </a:ext>
            </a:extLst>
          </p:cNvPr>
          <p:cNvSpPr>
            <a:spLocks noGrp="1"/>
          </p:cNvSpPr>
          <p:nvPr>
            <p:ph type="ftr" sz="quarter" idx="3"/>
          </p:nvPr>
        </p:nvSpPr>
        <p:spPr>
          <a:xfrm>
            <a:off x="900861" y="6440748"/>
            <a:ext cx="6751795" cy="365125"/>
          </a:xfrm>
        </p:spPr>
        <p:txBody>
          <a:bodyPr/>
          <a:lstStyle/>
          <a:p>
            <a:r>
              <a:rPr lang="en-GB" sz="1400" b="1" dirty="0">
                <a:solidFill>
                  <a:schemeClr val="tx1"/>
                </a:solidFill>
                <a:effectLst/>
                <a:latin typeface="Helvetica Neue" panose="02000503000000020004" pitchFamily="2" charset="0"/>
              </a:rPr>
              <a:t>GFOA &amp; </a:t>
            </a:r>
            <a:r>
              <a:rPr lang="en-GB" sz="1400" b="1" dirty="0">
                <a:solidFill>
                  <a:schemeClr val="tx1"/>
                </a:solidFill>
                <a:latin typeface="Helvetica Neue" panose="02000503000000020004" pitchFamily="2" charset="0"/>
              </a:rPr>
              <a:t>IGFOA Meeting     </a:t>
            </a:r>
            <a:r>
              <a:rPr lang="en-US" sz="1400" dirty="0">
                <a:solidFill>
                  <a:schemeClr val="tx1"/>
                </a:solidFill>
                <a:latin typeface="Lato Light" panose="020B0604020202020204" pitchFamily="34" charset="0"/>
                <a:ea typeface="Lato Light" panose="020B0604020202020204" pitchFamily="34" charset="0"/>
                <a:cs typeface="Lato Light" panose="020B0604020202020204" pitchFamily="34" charset="0"/>
              </a:rPr>
              <a:t>|    </a:t>
            </a:r>
            <a:r>
              <a:rPr lang="en-GB" sz="1400" dirty="0">
                <a:solidFill>
                  <a:schemeClr val="tx1"/>
                </a:solidFill>
                <a:effectLst/>
                <a:latin typeface="Helvetica Neue" panose="02000503000000020004" pitchFamily="2" charset="0"/>
              </a:rPr>
              <a:t>June 8-13, 2024    I   Orlando, Florida</a:t>
            </a:r>
          </a:p>
        </p:txBody>
      </p:sp>
      <p:sp>
        <p:nvSpPr>
          <p:cNvPr id="3" name="Slide Number Placeholder 2">
            <a:extLst>
              <a:ext uri="{FF2B5EF4-FFF2-40B4-BE49-F238E27FC236}">
                <a16:creationId xmlns:a16="http://schemas.microsoft.com/office/drawing/2014/main" id="{F37E6796-BCD4-494D-7E2B-4051E548FE82}"/>
              </a:ext>
            </a:extLst>
          </p:cNvPr>
          <p:cNvSpPr>
            <a:spLocks noGrp="1"/>
          </p:cNvSpPr>
          <p:nvPr>
            <p:ph type="sldNum" sz="quarter" idx="12"/>
          </p:nvPr>
        </p:nvSpPr>
        <p:spPr>
          <a:solidFill>
            <a:srgbClr val="3B894F"/>
          </a:solidFill>
        </p:spPr>
        <p:txBody>
          <a:bodyPr/>
          <a:lstStyle/>
          <a:p>
            <a:fld id="{0A39F794-7202-4E3A-AED8-2497AE0D328A}" type="slidenum">
              <a:rPr lang="en-US" smtClean="0"/>
              <a:t>1</a:t>
            </a:fld>
            <a:endParaRPr lang="en-US" dirty="0"/>
          </a:p>
        </p:txBody>
      </p:sp>
      <p:sp>
        <p:nvSpPr>
          <p:cNvPr id="4" name="Title 3">
            <a:extLst>
              <a:ext uri="{FF2B5EF4-FFF2-40B4-BE49-F238E27FC236}">
                <a16:creationId xmlns:a16="http://schemas.microsoft.com/office/drawing/2014/main" id="{7EE9E878-CE06-7E68-846D-C09CA63F772C}"/>
              </a:ext>
            </a:extLst>
          </p:cNvPr>
          <p:cNvSpPr>
            <a:spLocks noGrp="1"/>
          </p:cNvSpPr>
          <p:nvPr>
            <p:ph type="title"/>
          </p:nvPr>
        </p:nvSpPr>
        <p:spPr/>
        <p:txBody>
          <a:bodyPr/>
          <a:lstStyle/>
          <a:p>
            <a:endParaRPr lang="en-US" b="1" dirty="0">
              <a:solidFill>
                <a:schemeClr val="tx1"/>
              </a:solidFill>
              <a:latin typeface=""/>
            </a:endParaRPr>
          </a:p>
        </p:txBody>
      </p:sp>
      <p:pic>
        <p:nvPicPr>
          <p:cNvPr id="13" name="Picture 12" descr="A blue and white logo&#10;&#10;Description automatically generated with medium confidence">
            <a:extLst>
              <a:ext uri="{FF2B5EF4-FFF2-40B4-BE49-F238E27FC236}">
                <a16:creationId xmlns:a16="http://schemas.microsoft.com/office/drawing/2014/main" id="{59B9310F-1602-D88C-5698-466C46CA7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7" y="-32658"/>
            <a:ext cx="12208247" cy="3668487"/>
          </a:xfrm>
          <a:prstGeom prst="rect">
            <a:avLst/>
          </a:prstGeom>
        </p:spPr>
      </p:pic>
    </p:spTree>
    <p:extLst>
      <p:ext uri="{BB962C8B-B14F-4D97-AF65-F5344CB8AC3E}">
        <p14:creationId xmlns:p14="http://schemas.microsoft.com/office/powerpoint/2010/main" val="88082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581760326"/>
              </p:ext>
            </p:extLst>
          </p:nvPr>
        </p:nvGraphicFramePr>
        <p:xfrm>
          <a:off x="0" y="0"/>
          <a:ext cx="12192000" cy="2080469"/>
        </p:xfrm>
        <a:graphic>
          <a:graphicData uri="http://schemas.openxmlformats.org/drawingml/2006/table">
            <a:tbl>
              <a:tblPr/>
              <a:tblGrid>
                <a:gridCol w="2848598">
                  <a:extLst>
                    <a:ext uri="{9D8B030D-6E8A-4147-A177-3AD203B41FA5}">
                      <a16:colId xmlns:a16="http://schemas.microsoft.com/office/drawing/2014/main" val="1477571676"/>
                    </a:ext>
                  </a:extLst>
                </a:gridCol>
                <a:gridCol w="1063003">
                  <a:extLst>
                    <a:ext uri="{9D8B030D-6E8A-4147-A177-3AD203B41FA5}">
                      <a16:colId xmlns:a16="http://schemas.microsoft.com/office/drawing/2014/main" val="3172208435"/>
                    </a:ext>
                  </a:extLst>
                </a:gridCol>
                <a:gridCol w="922876">
                  <a:extLst>
                    <a:ext uri="{9D8B030D-6E8A-4147-A177-3AD203B41FA5}">
                      <a16:colId xmlns:a16="http://schemas.microsoft.com/office/drawing/2014/main" val="1042492712"/>
                    </a:ext>
                  </a:extLst>
                </a:gridCol>
                <a:gridCol w="830163">
                  <a:extLst>
                    <a:ext uri="{9D8B030D-6E8A-4147-A177-3AD203B41FA5}">
                      <a16:colId xmlns:a16="http://schemas.microsoft.com/office/drawing/2014/main" val="1751001986"/>
                    </a:ext>
                  </a:extLst>
                </a:gridCol>
                <a:gridCol w="830163">
                  <a:extLst>
                    <a:ext uri="{9D8B030D-6E8A-4147-A177-3AD203B41FA5}">
                      <a16:colId xmlns:a16="http://schemas.microsoft.com/office/drawing/2014/main" val="964237778"/>
                    </a:ext>
                  </a:extLst>
                </a:gridCol>
                <a:gridCol w="1048997">
                  <a:extLst>
                    <a:ext uri="{9D8B030D-6E8A-4147-A177-3AD203B41FA5}">
                      <a16:colId xmlns:a16="http://schemas.microsoft.com/office/drawing/2014/main" val="2004997261"/>
                    </a:ext>
                  </a:extLst>
                </a:gridCol>
                <a:gridCol w="857250">
                  <a:extLst>
                    <a:ext uri="{9D8B030D-6E8A-4147-A177-3AD203B41FA5}">
                      <a16:colId xmlns:a16="http://schemas.microsoft.com/office/drawing/2014/main" val="494572509"/>
                    </a:ext>
                  </a:extLst>
                </a:gridCol>
                <a:gridCol w="3031324">
                  <a:extLst>
                    <a:ext uri="{9D8B030D-6E8A-4147-A177-3AD203B41FA5}">
                      <a16:colId xmlns:a16="http://schemas.microsoft.com/office/drawing/2014/main" val="1172277189"/>
                    </a:ext>
                  </a:extLst>
                </a:gridCol>
                <a:gridCol w="759626">
                  <a:extLst>
                    <a:ext uri="{9D8B030D-6E8A-4147-A177-3AD203B41FA5}">
                      <a16:colId xmlns:a16="http://schemas.microsoft.com/office/drawing/2014/main" val="1326792434"/>
                    </a:ext>
                  </a:extLst>
                </a:gridCol>
              </a:tblGrid>
              <a:tr h="1285693">
                <a:tc>
                  <a:txBody>
                    <a:bodyPr/>
                    <a:lstStyle/>
                    <a:p>
                      <a:pPr algn="ctr" fontAlgn="ct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(YOUR GOVT) Department of Finance Performance Measures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Current Period </a:t>
                      </a:r>
                    </a:p>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Trend</a:t>
                      </a:r>
                      <a:endParaRPr lang="en-US" sz="1600" dirty="0">
                        <a:latin typeface=""/>
                      </a:endParaRP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B894F"/>
                    </a:solidFill>
                  </a:tcPr>
                </a:tc>
                <a:extLst>
                  <a:ext uri="{0D108BD9-81ED-4DB2-BD59-A6C34878D82A}">
                    <a16:rowId xmlns:a16="http://schemas.microsoft.com/office/drawing/2014/main" val="1351201508"/>
                  </a:ext>
                </a:extLst>
              </a:tr>
              <a:tr h="113157">
                <a:tc gridSpan="9">
                  <a:txBody>
                    <a:bodyPr/>
                    <a:lstStyle/>
                    <a:p>
                      <a:pPr algn="ctr" fontAlgn="ctr"/>
                      <a:endParaRPr lang="en-US" sz="1200" b="0" i="0" u="none" strike="noStrike"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tcPr>
                </a:tc>
                <a:tc hMerge="1">
                  <a:txBody>
                    <a:bodyPr/>
                    <a:lstStyle/>
                    <a:p>
                      <a:endParaRPr lang="en-US"/>
                    </a:p>
                  </a:txBody>
                  <a:tcPr/>
                </a:tc>
                <a:tc hMerge="1">
                  <a:txBody>
                    <a:bodyPr/>
                    <a:lstStyle/>
                    <a:p>
                      <a:pPr algn="l" fontAlgn="ctr"/>
                      <a:r>
                        <a:rPr lang="en-US" sz="2100" b="0" i="0" u="none" strike="noStrike" dirty="0">
                          <a:solidFill>
                            <a:srgbClr val="000000"/>
                          </a:solidFill>
                          <a:effectLst/>
                          <a:latin typeface="Calibri" panose="020F0502020204030204"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tcPr>
                </a:tc>
                <a:tc hMerge="1">
                  <a:txBody>
                    <a:bodyPr/>
                    <a:lstStyle/>
                    <a:p>
                      <a:endParaRPr lang="en-US"/>
                    </a:p>
                  </a:txBody>
                  <a:tcPr>
                    <a:lnL w="12700" cap="flat" cmpd="sng" algn="ctr">
                      <a:solidFill>
                        <a:schemeClr val="accent6">
                          <a:lumMod val="50000"/>
                        </a:schemeClr>
                      </a:solidFill>
                      <a:prstDash val="solid"/>
                      <a:round/>
                      <a:headEnd type="none" w="med" len="med"/>
                      <a:tailEnd type="none" w="med" len="med"/>
                    </a:lnL>
                    <a:lnT w="12700" cap="flat" cmpd="sng" algn="ctr">
                      <a:solidFill>
                        <a:schemeClr val="accent6">
                          <a:lumMod val="50000"/>
                        </a:schemeClr>
                      </a:solidFill>
                      <a:prstDash val="solid"/>
                      <a:round/>
                      <a:headEnd type="none" w="med" len="med"/>
                      <a:tailEnd type="none" w="med" len="med"/>
                    </a:lnT>
                  </a:tcPr>
                </a:tc>
                <a:tc hMerge="1">
                  <a:txBody>
                    <a:bodyPr/>
                    <a:lstStyle/>
                    <a:p>
                      <a:pPr algn="ctr" fontAlgn="b"/>
                      <a:r>
                        <a:rPr lang="en-US" sz="2100" b="0" i="0" u="none" strike="noStrike" dirty="0">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37071777"/>
                  </a:ext>
                </a:extLst>
              </a:tr>
              <a:tr h="605546">
                <a:tc>
                  <a:txBody>
                    <a:bodyPr/>
                    <a:lstStyle/>
                    <a:p>
                      <a:pPr algn="l" rtl="0" fontAlgn="ctr"/>
                      <a:r>
                        <a:rPr lang="en-US" sz="2100" b="0" i="0" u="none" strike="noStrike" dirty="0">
                          <a:solidFill>
                            <a:schemeClr val="bg1"/>
                          </a:solidFill>
                          <a:effectLst/>
                          <a:latin typeface=""/>
                          <a:ea typeface="Lato" panose="020F0502020204030203" pitchFamily="34" charset="0"/>
                          <a:cs typeface="Lato" panose="020F0502020204030203" pitchFamily="34" charset="0"/>
                        </a:rPr>
                        <a:t>Which Measure???</a:t>
                      </a:r>
                    </a:p>
                  </a:txBody>
                  <a:tcPr marL="114300" marR="6350" marT="6350" marB="0" anchor="ctr">
                    <a:lnL w="12700" cap="flat" cmpd="sng" algn="ctr">
                      <a:solidFill>
                        <a:schemeClr val="accent6">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lnTlToBr w="12700" cmpd="sng">
                      <a:noFill/>
                      <a:prstDash val="solid"/>
                    </a:lnTlToBr>
                    <a:lnBlToTr w="12700" cmpd="sng">
                      <a:noFill/>
                      <a:prstDash val="solid"/>
                    </a:lnBlToTr>
                    <a:solidFill>
                      <a:srgbClr val="3B894F"/>
                    </a:solidFill>
                  </a:tcPr>
                </a:tc>
                <a:tc>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dirty="0"/>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31474286"/>
                  </a:ext>
                </a:extLst>
              </a:tr>
            </a:tbl>
          </a:graphicData>
        </a:graphic>
      </p:graphicFrame>
      <p:graphicFrame>
        <p:nvGraphicFramePr>
          <p:cNvPr id="4" name="Table 3">
            <a:extLst>
              <a:ext uri="{FF2B5EF4-FFF2-40B4-BE49-F238E27FC236}">
                <a16:creationId xmlns:a16="http://schemas.microsoft.com/office/drawing/2014/main" id="{D9B51703-705C-A79C-0F43-B391614386B9}"/>
              </a:ext>
            </a:extLst>
          </p:cNvPr>
          <p:cNvGraphicFramePr>
            <a:graphicFrameLocks noGrp="1"/>
          </p:cNvGraphicFramePr>
          <p:nvPr>
            <p:extLst>
              <p:ext uri="{D42A27DB-BD31-4B8C-83A1-F6EECF244321}">
                <p14:modId xmlns:p14="http://schemas.microsoft.com/office/powerpoint/2010/main" val="606624947"/>
              </p:ext>
            </p:extLst>
          </p:nvPr>
        </p:nvGraphicFramePr>
        <p:xfrm>
          <a:off x="242887" y="3190875"/>
          <a:ext cx="11706226" cy="3068384"/>
        </p:xfrm>
        <a:graphic>
          <a:graphicData uri="http://schemas.openxmlformats.org/drawingml/2006/table">
            <a:tbl>
              <a:tblPr/>
              <a:tblGrid>
                <a:gridCol w="620782">
                  <a:extLst>
                    <a:ext uri="{9D8B030D-6E8A-4147-A177-3AD203B41FA5}">
                      <a16:colId xmlns:a16="http://schemas.microsoft.com/office/drawing/2014/main" val="270498090"/>
                    </a:ext>
                  </a:extLst>
                </a:gridCol>
                <a:gridCol w="11085444">
                  <a:extLst>
                    <a:ext uri="{9D8B030D-6E8A-4147-A177-3AD203B41FA5}">
                      <a16:colId xmlns:a16="http://schemas.microsoft.com/office/drawing/2014/main" val="2137924016"/>
                    </a:ext>
                  </a:extLst>
                </a:gridCol>
              </a:tblGrid>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1</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fontAlgn="ctr"/>
                      <a:endParaRPr lang="en-US" sz="21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577324202"/>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2</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434924"/>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3</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81492675"/>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4</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1008307"/>
                  </a:ext>
                </a:extLst>
              </a:tr>
            </a:tbl>
          </a:graphicData>
        </a:graphic>
      </p:graphicFrame>
      <p:graphicFrame>
        <p:nvGraphicFramePr>
          <p:cNvPr id="5" name="Table 4">
            <a:extLst>
              <a:ext uri="{FF2B5EF4-FFF2-40B4-BE49-F238E27FC236}">
                <a16:creationId xmlns:a16="http://schemas.microsoft.com/office/drawing/2014/main" id="{EEBF1589-7352-106A-1EEC-81EEF7E7E57F}"/>
              </a:ext>
            </a:extLst>
          </p:cNvPr>
          <p:cNvGraphicFramePr>
            <a:graphicFrameLocks noGrp="1"/>
          </p:cNvGraphicFramePr>
          <p:nvPr>
            <p:extLst>
              <p:ext uri="{D42A27DB-BD31-4B8C-83A1-F6EECF244321}">
                <p14:modId xmlns:p14="http://schemas.microsoft.com/office/powerpoint/2010/main" val="3702828701"/>
              </p:ext>
            </p:extLst>
          </p:nvPr>
        </p:nvGraphicFramePr>
        <p:xfrm>
          <a:off x="242887" y="2376587"/>
          <a:ext cx="11706226" cy="614264"/>
        </p:xfrm>
        <a:graphic>
          <a:graphicData uri="http://schemas.openxmlformats.org/drawingml/2006/table">
            <a:tbl>
              <a:tblPr/>
              <a:tblGrid>
                <a:gridCol w="11706226">
                  <a:extLst>
                    <a:ext uri="{9D8B030D-6E8A-4147-A177-3AD203B41FA5}">
                      <a16:colId xmlns:a16="http://schemas.microsoft.com/office/drawing/2014/main" val="3242707510"/>
                    </a:ext>
                  </a:extLst>
                </a:gridCol>
              </a:tblGrid>
              <a:tr h="614264">
                <a:tc>
                  <a:txBody>
                    <a:bodyPr/>
                    <a:lstStyle/>
                    <a:p>
                      <a:pPr algn="l" fontAlgn="ctr"/>
                      <a:r>
                        <a:rPr lang="en-US" sz="2100" b="0" i="0" u="none" strike="noStrike" dirty="0">
                          <a:solidFill>
                            <a:srgbClr val="000000"/>
                          </a:solidFill>
                          <a:effectLst/>
                          <a:latin typeface=""/>
                          <a:ea typeface="Lato" panose="020F0502020204030203" pitchFamily="34" charset="0"/>
                          <a:cs typeface="Lato" panose="020F0502020204030203" pitchFamily="34" charset="0"/>
                        </a:rPr>
                        <a:t>What actions do you take to achieve good results?</a:t>
                      </a:r>
                    </a:p>
                  </a:txBody>
                  <a:tcPr marL="18288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159923"/>
                  </a:ext>
                </a:extLst>
              </a:tr>
            </a:tbl>
          </a:graphicData>
        </a:graphic>
      </p:graphicFrame>
      <p:sp>
        <p:nvSpPr>
          <p:cNvPr id="7" name="TextBox 6">
            <a:extLst>
              <a:ext uri="{FF2B5EF4-FFF2-40B4-BE49-F238E27FC236}">
                <a16:creationId xmlns:a16="http://schemas.microsoft.com/office/drawing/2014/main" id="{027BBAF5-DC9D-324E-F094-3E6C3A72EB08}"/>
              </a:ext>
            </a:extLst>
          </p:cNvPr>
          <p:cNvSpPr txBox="1"/>
          <p:nvPr/>
        </p:nvSpPr>
        <p:spPr>
          <a:xfrm rot="21280708">
            <a:off x="66152" y="3263675"/>
            <a:ext cx="11402480" cy="461665"/>
          </a:xfrm>
          <a:prstGeom prst="rect">
            <a:avLst/>
          </a:prstGeom>
          <a:solidFill>
            <a:schemeClr val="bg1"/>
          </a:solidFill>
          <a:ln w="28575">
            <a:solidFill>
              <a:srgbClr val="FF0000"/>
            </a:solidFill>
          </a:ln>
        </p:spPr>
        <p:txBody>
          <a:bodyPr wrap="none" rtlCol="0">
            <a:spAutoFit/>
          </a:bodyPr>
          <a:lstStyle/>
          <a:p>
            <a:pPr algn="ctr" fontAlgn="ctr"/>
            <a:r>
              <a:rPr lang="en-US" sz="2400" b="0" i="0" u="none" strike="noStrike" dirty="0">
                <a:solidFill>
                  <a:srgbClr val="FF0000"/>
                </a:solidFill>
                <a:effectLst/>
                <a:latin typeface="Calibri" panose="020F0502020204030204" pitchFamily="34" charset="0"/>
              </a:rPr>
              <a:t>Report on the Performance Measure with most improvement or consistently good results </a:t>
            </a:r>
          </a:p>
        </p:txBody>
      </p:sp>
      <p:pic>
        <p:nvPicPr>
          <p:cNvPr id="9" name="Graphic 8" descr="Smiling face with no fill">
            <a:extLst>
              <a:ext uri="{FF2B5EF4-FFF2-40B4-BE49-F238E27FC236}">
                <a16:creationId xmlns:a16="http://schemas.microsoft.com/office/drawing/2014/main" id="{FDBF2B40-6464-0B36-9245-9FFFA4493E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04473" y="1423310"/>
            <a:ext cx="823913" cy="823913"/>
          </a:xfrm>
          <a:prstGeom prst="rect">
            <a:avLst/>
          </a:prstGeom>
        </p:spPr>
      </p:pic>
      <p:sp>
        <p:nvSpPr>
          <p:cNvPr id="11" name="Slide Number Placeholder 1">
            <a:extLst>
              <a:ext uri="{FF2B5EF4-FFF2-40B4-BE49-F238E27FC236}">
                <a16:creationId xmlns:a16="http://schemas.microsoft.com/office/drawing/2014/main" id="{E7A78F2A-AA89-C279-D4C5-A082C2373D22}"/>
              </a:ext>
            </a:extLst>
          </p:cNvPr>
          <p:cNvSpPr txBox="1">
            <a:spLocks/>
          </p:cNvSpPr>
          <p:nvPr/>
        </p:nvSpPr>
        <p:spPr>
          <a:xfrm>
            <a:off x="392654" y="6388623"/>
            <a:ext cx="445546" cy="469377"/>
          </a:xfrm>
          <a:prstGeom prst="rect">
            <a:avLst/>
          </a:prstGeom>
          <a:solidFill>
            <a:srgbClr val="3B894F"/>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10</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2" name="Footer Placeholder 1">
            <a:extLst>
              <a:ext uri="{FF2B5EF4-FFF2-40B4-BE49-F238E27FC236}">
                <a16:creationId xmlns:a16="http://schemas.microsoft.com/office/drawing/2014/main" id="{911B3254-DE99-8EF3-660F-EAD2F1816454}"/>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spTree>
    <p:extLst>
      <p:ext uri="{BB962C8B-B14F-4D97-AF65-F5344CB8AC3E}">
        <p14:creationId xmlns:p14="http://schemas.microsoft.com/office/powerpoint/2010/main" val="550317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6208157"/>
              </p:ext>
            </p:extLst>
          </p:nvPr>
        </p:nvGraphicFramePr>
        <p:xfrm>
          <a:off x="0" y="0"/>
          <a:ext cx="12192000" cy="2080469"/>
        </p:xfrm>
        <a:graphic>
          <a:graphicData uri="http://schemas.openxmlformats.org/drawingml/2006/table">
            <a:tbl>
              <a:tblPr/>
              <a:tblGrid>
                <a:gridCol w="2848598">
                  <a:extLst>
                    <a:ext uri="{9D8B030D-6E8A-4147-A177-3AD203B41FA5}">
                      <a16:colId xmlns:a16="http://schemas.microsoft.com/office/drawing/2014/main" val="1477571676"/>
                    </a:ext>
                  </a:extLst>
                </a:gridCol>
                <a:gridCol w="1063003">
                  <a:extLst>
                    <a:ext uri="{9D8B030D-6E8A-4147-A177-3AD203B41FA5}">
                      <a16:colId xmlns:a16="http://schemas.microsoft.com/office/drawing/2014/main" val="3172208435"/>
                    </a:ext>
                  </a:extLst>
                </a:gridCol>
                <a:gridCol w="92713">
                  <a:extLst>
                    <a:ext uri="{9D8B030D-6E8A-4147-A177-3AD203B41FA5}">
                      <a16:colId xmlns:a16="http://schemas.microsoft.com/office/drawing/2014/main" val="1042492712"/>
                    </a:ext>
                  </a:extLst>
                </a:gridCol>
                <a:gridCol w="830163">
                  <a:extLst>
                    <a:ext uri="{9D8B030D-6E8A-4147-A177-3AD203B41FA5}">
                      <a16:colId xmlns:a16="http://schemas.microsoft.com/office/drawing/2014/main" val="173433794"/>
                    </a:ext>
                  </a:extLst>
                </a:gridCol>
                <a:gridCol w="830163">
                  <a:extLst>
                    <a:ext uri="{9D8B030D-6E8A-4147-A177-3AD203B41FA5}">
                      <a16:colId xmlns:a16="http://schemas.microsoft.com/office/drawing/2014/main" val="1751001986"/>
                    </a:ext>
                  </a:extLst>
                </a:gridCol>
                <a:gridCol w="830163">
                  <a:extLst>
                    <a:ext uri="{9D8B030D-6E8A-4147-A177-3AD203B41FA5}">
                      <a16:colId xmlns:a16="http://schemas.microsoft.com/office/drawing/2014/main" val="964237778"/>
                    </a:ext>
                  </a:extLst>
                </a:gridCol>
                <a:gridCol w="1134722">
                  <a:extLst>
                    <a:ext uri="{9D8B030D-6E8A-4147-A177-3AD203B41FA5}">
                      <a16:colId xmlns:a16="http://schemas.microsoft.com/office/drawing/2014/main" val="2004997261"/>
                    </a:ext>
                  </a:extLst>
                </a:gridCol>
                <a:gridCol w="1019175">
                  <a:extLst>
                    <a:ext uri="{9D8B030D-6E8A-4147-A177-3AD203B41FA5}">
                      <a16:colId xmlns:a16="http://schemas.microsoft.com/office/drawing/2014/main" val="3419417371"/>
                    </a:ext>
                  </a:extLst>
                </a:gridCol>
                <a:gridCol w="2783674">
                  <a:extLst>
                    <a:ext uri="{9D8B030D-6E8A-4147-A177-3AD203B41FA5}">
                      <a16:colId xmlns:a16="http://schemas.microsoft.com/office/drawing/2014/main" val="1673376591"/>
                    </a:ext>
                  </a:extLst>
                </a:gridCol>
                <a:gridCol w="759626">
                  <a:extLst>
                    <a:ext uri="{9D8B030D-6E8A-4147-A177-3AD203B41FA5}">
                      <a16:colId xmlns:a16="http://schemas.microsoft.com/office/drawing/2014/main" val="1326792434"/>
                    </a:ext>
                  </a:extLst>
                </a:gridCol>
              </a:tblGrid>
              <a:tr h="1285693">
                <a:tc>
                  <a:txBody>
                    <a:bodyPr/>
                    <a:lstStyle/>
                    <a:p>
                      <a:pPr algn="ctr" fontAlgn="ct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(YOUR GOVT) Department of Finance Performance Measures</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gridSpan="2">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hMerge="1">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Current Period </a:t>
                      </a:r>
                    </a:p>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Trend</a:t>
                      </a:r>
                      <a:endParaRPr lang="en-US" sz="1600" dirty="0">
                        <a:latin typeface=""/>
                      </a:endParaRP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lnTlToBr w="12700" cmpd="sng">
                      <a:noFill/>
                      <a:prstDash val="solid"/>
                    </a:lnTlToBr>
                    <a:lnBlToTr w="12700" cmpd="sng">
                      <a:noFill/>
                      <a:prstDash val="solid"/>
                    </a:lnBlToTr>
                    <a:solidFill>
                      <a:srgbClr val="C15903"/>
                    </a:solidFill>
                  </a:tcPr>
                </a:tc>
                <a:extLst>
                  <a:ext uri="{0D108BD9-81ED-4DB2-BD59-A6C34878D82A}">
                    <a16:rowId xmlns:a16="http://schemas.microsoft.com/office/drawing/2014/main" val="1351201508"/>
                  </a:ext>
                </a:extLst>
              </a:tr>
              <a:tr h="113157">
                <a:tc gridSpan="10">
                  <a:txBody>
                    <a:bodyPr/>
                    <a:lstStyle/>
                    <a:p>
                      <a:pPr algn="ctr" fontAlgn="ctr"/>
                      <a:endParaRPr lang="en-US" sz="1200" b="0" i="0" u="none" strike="noStrike" dirty="0">
                        <a:solidFill>
                          <a:srgbClr val="FF0000"/>
                        </a:solidFill>
                        <a:effectLst/>
                        <a:latin typeface=""/>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ctr"/>
                      <a:r>
                        <a:rPr lang="en-US" sz="2100" b="0" i="0" u="none" strike="noStrike" dirty="0">
                          <a:solidFill>
                            <a:srgbClr val="000000"/>
                          </a:solidFill>
                          <a:effectLst/>
                          <a:latin typeface="Calibri" panose="020F0502020204030204"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2">
                          <a:lumMod val="50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2">
                          <a:lumMod val="50000"/>
                        </a:schemeClr>
                      </a:solidFill>
                      <a:prstDash val="solid"/>
                      <a:round/>
                      <a:headEnd type="none" w="med" len="med"/>
                      <a:tailEnd type="none" w="med" len="med"/>
                    </a:lnT>
                  </a:tcPr>
                </a:tc>
                <a:tc hMerge="1">
                  <a:txBody>
                    <a:bodyPr/>
                    <a:lstStyle/>
                    <a:p>
                      <a:pPr algn="ctr" fontAlgn="b"/>
                      <a:r>
                        <a:rPr lang="en-US" sz="2100" b="0" i="0" u="none" strike="noStrike" dirty="0">
                          <a:solidFill>
                            <a:srgbClr val="000000"/>
                          </a:solidFill>
                          <a:effectLst/>
                          <a:latin typeface="Calibri" panose="020F0502020204030204"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37071777"/>
                  </a:ext>
                </a:extLst>
              </a:tr>
              <a:tr h="605546">
                <a:tc>
                  <a:txBody>
                    <a:bodyPr/>
                    <a:lstStyle/>
                    <a:p>
                      <a:pPr algn="l" rtl="0" fontAlgn="ctr"/>
                      <a:r>
                        <a:rPr lang="en-US" sz="2100" b="0" i="0" u="none" strike="noStrike" dirty="0">
                          <a:solidFill>
                            <a:schemeClr val="bg1"/>
                          </a:solidFill>
                          <a:effectLst/>
                          <a:latin typeface=""/>
                          <a:ea typeface="Lato" panose="020F0502020204030203" pitchFamily="34" charset="0"/>
                          <a:cs typeface="Lato" panose="020F0502020204030203" pitchFamily="34" charset="0"/>
                        </a:rPr>
                        <a:t>Which Measure???</a:t>
                      </a:r>
                    </a:p>
                  </a:txBody>
                  <a:tcPr marL="114300" marR="6350" marT="6350" marB="0" anchor="ctr">
                    <a:lnL w="12700" cap="flat" cmpd="sng" algn="ctr">
                      <a:solidFill>
                        <a:schemeClr val="accent2">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rgbClr val="C15903"/>
                    </a:solidFill>
                  </a:tcPr>
                </a:tc>
                <a:tc gridSpan="2">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631474286"/>
                  </a:ext>
                </a:extLst>
              </a:tr>
            </a:tbl>
          </a:graphicData>
        </a:graphic>
      </p:graphicFrame>
      <p:graphicFrame>
        <p:nvGraphicFramePr>
          <p:cNvPr id="4" name="Table 3">
            <a:extLst>
              <a:ext uri="{FF2B5EF4-FFF2-40B4-BE49-F238E27FC236}">
                <a16:creationId xmlns:a16="http://schemas.microsoft.com/office/drawing/2014/main" id="{D9B51703-705C-A79C-0F43-B391614386B9}"/>
              </a:ext>
            </a:extLst>
          </p:cNvPr>
          <p:cNvGraphicFramePr>
            <a:graphicFrameLocks noGrp="1"/>
          </p:cNvGraphicFramePr>
          <p:nvPr>
            <p:extLst>
              <p:ext uri="{D42A27DB-BD31-4B8C-83A1-F6EECF244321}">
                <p14:modId xmlns:p14="http://schemas.microsoft.com/office/powerpoint/2010/main" val="420226574"/>
              </p:ext>
            </p:extLst>
          </p:nvPr>
        </p:nvGraphicFramePr>
        <p:xfrm>
          <a:off x="242887" y="3190875"/>
          <a:ext cx="11706226" cy="3068384"/>
        </p:xfrm>
        <a:graphic>
          <a:graphicData uri="http://schemas.openxmlformats.org/drawingml/2006/table">
            <a:tbl>
              <a:tblPr/>
              <a:tblGrid>
                <a:gridCol w="620782">
                  <a:extLst>
                    <a:ext uri="{9D8B030D-6E8A-4147-A177-3AD203B41FA5}">
                      <a16:colId xmlns:a16="http://schemas.microsoft.com/office/drawing/2014/main" val="270498090"/>
                    </a:ext>
                  </a:extLst>
                </a:gridCol>
                <a:gridCol w="11085444">
                  <a:extLst>
                    <a:ext uri="{9D8B030D-6E8A-4147-A177-3AD203B41FA5}">
                      <a16:colId xmlns:a16="http://schemas.microsoft.com/office/drawing/2014/main" val="2137924016"/>
                    </a:ext>
                  </a:extLst>
                </a:gridCol>
              </a:tblGrid>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1</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4EB"/>
                    </a:solidFill>
                  </a:tcPr>
                </a:tc>
                <a:tc>
                  <a:txBody>
                    <a:bodyPr/>
                    <a:lstStyle/>
                    <a:p>
                      <a:pPr algn="ctr" fontAlgn="ctr"/>
                      <a:endParaRPr lang="en-US" sz="21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4EB"/>
                    </a:solidFill>
                  </a:tcPr>
                </a:tc>
                <a:extLst>
                  <a:ext uri="{0D108BD9-81ED-4DB2-BD59-A6C34878D82A}">
                    <a16:rowId xmlns:a16="http://schemas.microsoft.com/office/drawing/2014/main" val="3577324202"/>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2</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75434924"/>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3</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4EB"/>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F4EB"/>
                    </a:solidFill>
                  </a:tcPr>
                </a:tc>
                <a:extLst>
                  <a:ext uri="{0D108BD9-81ED-4DB2-BD59-A6C34878D82A}">
                    <a16:rowId xmlns:a16="http://schemas.microsoft.com/office/drawing/2014/main" val="81492675"/>
                  </a:ext>
                </a:extLst>
              </a:tr>
              <a:tr h="767096">
                <a:tc>
                  <a:txBody>
                    <a:bodyPr/>
                    <a:lstStyle/>
                    <a:p>
                      <a:pPr algn="ctr" fontAlgn="ctr"/>
                      <a:r>
                        <a:rPr lang="en-US" sz="2100" b="0" i="0" u="none" strike="noStrike" dirty="0">
                          <a:solidFill>
                            <a:schemeClr val="tx1"/>
                          </a:solidFill>
                          <a:effectLst/>
                          <a:latin typeface="Lato" panose="020F0502020204030203" pitchFamily="34" charset="0"/>
                          <a:ea typeface="Lato" panose="020F0502020204030203" pitchFamily="34" charset="0"/>
                          <a:cs typeface="Lato" panose="020F0502020204030203" pitchFamily="34" charset="0"/>
                        </a:rPr>
                        <a:t>4</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11008307"/>
                  </a:ext>
                </a:extLst>
              </a:tr>
            </a:tbl>
          </a:graphicData>
        </a:graphic>
      </p:graphicFrame>
      <p:graphicFrame>
        <p:nvGraphicFramePr>
          <p:cNvPr id="5" name="Table 4">
            <a:extLst>
              <a:ext uri="{FF2B5EF4-FFF2-40B4-BE49-F238E27FC236}">
                <a16:creationId xmlns:a16="http://schemas.microsoft.com/office/drawing/2014/main" id="{EEBF1589-7352-106A-1EEC-81EEF7E7E57F}"/>
              </a:ext>
            </a:extLst>
          </p:cNvPr>
          <p:cNvGraphicFramePr>
            <a:graphicFrameLocks noGrp="1"/>
          </p:cNvGraphicFramePr>
          <p:nvPr>
            <p:extLst>
              <p:ext uri="{D42A27DB-BD31-4B8C-83A1-F6EECF244321}">
                <p14:modId xmlns:p14="http://schemas.microsoft.com/office/powerpoint/2010/main" val="861248325"/>
              </p:ext>
            </p:extLst>
          </p:nvPr>
        </p:nvGraphicFramePr>
        <p:xfrm>
          <a:off x="242887" y="2376587"/>
          <a:ext cx="11706226" cy="614264"/>
        </p:xfrm>
        <a:graphic>
          <a:graphicData uri="http://schemas.openxmlformats.org/drawingml/2006/table">
            <a:tbl>
              <a:tblPr/>
              <a:tblGrid>
                <a:gridCol w="11706226">
                  <a:extLst>
                    <a:ext uri="{9D8B030D-6E8A-4147-A177-3AD203B41FA5}">
                      <a16:colId xmlns:a16="http://schemas.microsoft.com/office/drawing/2014/main" val="3242707510"/>
                    </a:ext>
                  </a:extLst>
                </a:gridCol>
              </a:tblGrid>
              <a:tr h="614264">
                <a:tc>
                  <a:txBody>
                    <a:bodyPr/>
                    <a:lstStyle/>
                    <a:p>
                      <a:pPr algn="l" fontAlgn="ctr"/>
                      <a:r>
                        <a:rPr lang="en-US" sz="2100" b="0" i="0" u="none" strike="noStrike" dirty="0">
                          <a:solidFill>
                            <a:srgbClr val="000000"/>
                          </a:solidFill>
                          <a:effectLst/>
                          <a:latin typeface=""/>
                          <a:ea typeface="Lato" panose="020F0502020204030203" pitchFamily="34" charset="0"/>
                          <a:cs typeface="Lato" panose="020F0502020204030203" pitchFamily="34" charset="0"/>
                        </a:rPr>
                        <a:t>What actions might help your office improve?</a:t>
                      </a:r>
                    </a:p>
                  </a:txBody>
                  <a:tcPr marL="18288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0159923"/>
                  </a:ext>
                </a:extLst>
              </a:tr>
            </a:tbl>
          </a:graphicData>
        </a:graphic>
      </p:graphicFrame>
      <p:sp>
        <p:nvSpPr>
          <p:cNvPr id="7" name="TextBox 6">
            <a:extLst>
              <a:ext uri="{FF2B5EF4-FFF2-40B4-BE49-F238E27FC236}">
                <a16:creationId xmlns:a16="http://schemas.microsoft.com/office/drawing/2014/main" id="{027BBAF5-DC9D-324E-F094-3E6C3A72EB08}"/>
              </a:ext>
            </a:extLst>
          </p:cNvPr>
          <p:cNvSpPr txBox="1"/>
          <p:nvPr/>
        </p:nvSpPr>
        <p:spPr>
          <a:xfrm rot="21280708">
            <a:off x="188973" y="3430362"/>
            <a:ext cx="11690252" cy="461665"/>
          </a:xfrm>
          <a:prstGeom prst="rect">
            <a:avLst/>
          </a:prstGeom>
          <a:solidFill>
            <a:schemeClr val="bg1"/>
          </a:solidFill>
          <a:ln w="28575">
            <a:solidFill>
              <a:srgbClr val="FF0000"/>
            </a:solidFill>
          </a:ln>
        </p:spPr>
        <p:txBody>
          <a:bodyPr wrap="none" rtlCol="0">
            <a:spAutoFit/>
          </a:bodyPr>
          <a:lstStyle/>
          <a:p>
            <a:pPr algn="ctr" fontAlgn="ctr"/>
            <a:r>
              <a:rPr lang="en-US" sz="2400" b="0" i="0" u="none" strike="noStrike" dirty="0">
                <a:solidFill>
                  <a:srgbClr val="FF0000"/>
                </a:solidFill>
                <a:effectLst/>
                <a:latin typeface="Calibri" panose="020F0502020204030204" pitchFamily="34" charset="0"/>
              </a:rPr>
              <a:t>Report on the Performance Measure with most problems or difficulty making improvements</a:t>
            </a:r>
          </a:p>
        </p:txBody>
      </p:sp>
      <p:sp>
        <p:nvSpPr>
          <p:cNvPr id="11" name="Slide Number Placeholder 1">
            <a:extLst>
              <a:ext uri="{FF2B5EF4-FFF2-40B4-BE49-F238E27FC236}">
                <a16:creationId xmlns:a16="http://schemas.microsoft.com/office/drawing/2014/main" id="{E7A78F2A-AA89-C279-D4C5-A082C2373D22}"/>
              </a:ext>
            </a:extLst>
          </p:cNvPr>
          <p:cNvSpPr txBox="1">
            <a:spLocks/>
          </p:cNvSpPr>
          <p:nvPr/>
        </p:nvSpPr>
        <p:spPr>
          <a:xfrm>
            <a:off x="392654" y="6388623"/>
            <a:ext cx="445546" cy="469377"/>
          </a:xfrm>
          <a:prstGeom prst="rect">
            <a:avLst/>
          </a:prstGeom>
          <a:solidFill>
            <a:srgbClr val="3B894F"/>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11</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3" name="Graphic 2" descr="Worried face with no fill">
            <a:extLst>
              <a:ext uri="{FF2B5EF4-FFF2-40B4-BE49-F238E27FC236}">
                <a16:creationId xmlns:a16="http://schemas.microsoft.com/office/drawing/2014/main" id="{F93DD98E-F868-12A5-6E3A-A2F3115B7E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2063" y="1516261"/>
            <a:ext cx="914400" cy="914400"/>
          </a:xfrm>
          <a:prstGeom prst="rect">
            <a:avLst/>
          </a:prstGeom>
        </p:spPr>
      </p:pic>
      <p:sp>
        <p:nvSpPr>
          <p:cNvPr id="2" name="Footer Placeholder 1">
            <a:extLst>
              <a:ext uri="{FF2B5EF4-FFF2-40B4-BE49-F238E27FC236}">
                <a16:creationId xmlns:a16="http://schemas.microsoft.com/office/drawing/2014/main" id="{0D6274DF-8675-FACE-110B-2F3C778A1CAC}"/>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spTree>
    <p:extLst>
      <p:ext uri="{BB962C8B-B14F-4D97-AF65-F5344CB8AC3E}">
        <p14:creationId xmlns:p14="http://schemas.microsoft.com/office/powerpoint/2010/main" val="3603953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807698416"/>
              </p:ext>
            </p:extLst>
          </p:nvPr>
        </p:nvGraphicFramePr>
        <p:xfrm>
          <a:off x="0" y="2"/>
          <a:ext cx="12191998" cy="6191248"/>
        </p:xfrm>
        <a:graphic>
          <a:graphicData uri="http://schemas.openxmlformats.org/drawingml/2006/table">
            <a:tbl>
              <a:tblPr/>
              <a:tblGrid>
                <a:gridCol w="2848597">
                  <a:extLst>
                    <a:ext uri="{9D8B030D-6E8A-4147-A177-3AD203B41FA5}">
                      <a16:colId xmlns:a16="http://schemas.microsoft.com/office/drawing/2014/main" val="1477571676"/>
                    </a:ext>
                  </a:extLst>
                </a:gridCol>
                <a:gridCol w="1063003">
                  <a:extLst>
                    <a:ext uri="{9D8B030D-6E8A-4147-A177-3AD203B41FA5}">
                      <a16:colId xmlns:a16="http://schemas.microsoft.com/office/drawing/2014/main" val="3172208435"/>
                    </a:ext>
                  </a:extLst>
                </a:gridCol>
                <a:gridCol w="92713">
                  <a:extLst>
                    <a:ext uri="{9D8B030D-6E8A-4147-A177-3AD203B41FA5}">
                      <a16:colId xmlns:a16="http://schemas.microsoft.com/office/drawing/2014/main" val="1042492712"/>
                    </a:ext>
                  </a:extLst>
                </a:gridCol>
                <a:gridCol w="830163">
                  <a:extLst>
                    <a:ext uri="{9D8B030D-6E8A-4147-A177-3AD203B41FA5}">
                      <a16:colId xmlns:a16="http://schemas.microsoft.com/office/drawing/2014/main" val="173433794"/>
                    </a:ext>
                  </a:extLst>
                </a:gridCol>
                <a:gridCol w="830163">
                  <a:extLst>
                    <a:ext uri="{9D8B030D-6E8A-4147-A177-3AD203B41FA5}">
                      <a16:colId xmlns:a16="http://schemas.microsoft.com/office/drawing/2014/main" val="1751001986"/>
                    </a:ext>
                  </a:extLst>
                </a:gridCol>
                <a:gridCol w="830163">
                  <a:extLst>
                    <a:ext uri="{9D8B030D-6E8A-4147-A177-3AD203B41FA5}">
                      <a16:colId xmlns:a16="http://schemas.microsoft.com/office/drawing/2014/main" val="964237778"/>
                    </a:ext>
                  </a:extLst>
                </a:gridCol>
                <a:gridCol w="1048998">
                  <a:extLst>
                    <a:ext uri="{9D8B030D-6E8A-4147-A177-3AD203B41FA5}">
                      <a16:colId xmlns:a16="http://schemas.microsoft.com/office/drawing/2014/main" val="2004997261"/>
                    </a:ext>
                  </a:extLst>
                </a:gridCol>
                <a:gridCol w="752475">
                  <a:extLst>
                    <a:ext uri="{9D8B030D-6E8A-4147-A177-3AD203B41FA5}">
                      <a16:colId xmlns:a16="http://schemas.microsoft.com/office/drawing/2014/main" val="1549518492"/>
                    </a:ext>
                  </a:extLst>
                </a:gridCol>
                <a:gridCol w="3136097">
                  <a:extLst>
                    <a:ext uri="{9D8B030D-6E8A-4147-A177-3AD203B41FA5}">
                      <a16:colId xmlns:a16="http://schemas.microsoft.com/office/drawing/2014/main" val="2985410799"/>
                    </a:ext>
                  </a:extLst>
                </a:gridCol>
                <a:gridCol w="759626">
                  <a:extLst>
                    <a:ext uri="{9D8B030D-6E8A-4147-A177-3AD203B41FA5}">
                      <a16:colId xmlns:a16="http://schemas.microsoft.com/office/drawing/2014/main" val="1326792434"/>
                    </a:ext>
                  </a:extLst>
                </a:gridCol>
              </a:tblGrid>
              <a:tr h="1554636">
                <a:tc>
                  <a:txBody>
                    <a:bodyPr/>
                    <a:lstStyle/>
                    <a:p>
                      <a:pPr algn="ctr" fontAlgn="ct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(YOUR GOVT) Department of Finance Performance Measures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gridSpan="2">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32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Current Period</a:t>
                      </a:r>
                      <a:b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b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Trend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1351201508"/>
                  </a:ext>
                </a:extLst>
              </a:tr>
              <a:tr h="904280">
                <a:tc gridSpan="10">
                  <a:txBody>
                    <a:bodyPr/>
                    <a:lstStyle/>
                    <a:p>
                      <a:pPr algn="ctr" fontAlgn="ctr"/>
                      <a:r>
                        <a:rPr lang="en-US" sz="2100" b="0" i="0" u="none" strike="noStrike" dirty="0">
                          <a:solidFill>
                            <a:srgbClr val="000000"/>
                          </a:solidFill>
                          <a:effectLst/>
                          <a:latin typeface=""/>
                          <a:ea typeface="Lato ExtraBold" panose="020F0502020204030203" pitchFamily="34" charset="0"/>
                          <a:cs typeface="Lato ExtraBold" panose="020F0502020204030203" pitchFamily="34" charset="0"/>
                        </a:rPr>
                        <a:t>Cash Management</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hMerge="1">
                  <a:txBody>
                    <a:bodyPr/>
                    <a:lstStyle/>
                    <a:p>
                      <a:pPr algn="ctr" fontAlgn="b"/>
                      <a:r>
                        <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637071777"/>
                  </a:ext>
                </a:extLst>
              </a:tr>
              <a:tr h="1866166">
                <a:tc>
                  <a:txBody>
                    <a:bodyPr/>
                    <a:lstStyle/>
                    <a:p>
                      <a:pPr algn="l" rtl="0" fontAlgn="ctr"/>
                      <a:r>
                        <a:rPr lang="en-US" sz="1600" b="1" i="0" u="none" strike="noStrike" dirty="0">
                          <a:solidFill>
                            <a:schemeClr val="tx1"/>
                          </a:solidFill>
                          <a:effectLst/>
                          <a:latin typeface=""/>
                          <a:ea typeface="Lato ExtraBold" panose="020F0502020204030203" pitchFamily="34" charset="0"/>
                          <a:cs typeface="Lato ExtraBold" panose="020F0502020204030203" pitchFamily="34" charset="0"/>
                        </a:rPr>
                        <a:t>Reduction in overdue travel advances </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gridSpan="2">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____% reduction from</a:t>
                      </a:r>
                      <a:r>
                        <a:rPr lang="en-US" sz="1600" b="0" i="0" u="none" strike="noStrike" baseline="0" dirty="0">
                          <a:solidFill>
                            <a:srgbClr val="000000"/>
                          </a:solidFill>
                          <a:effectLst/>
                          <a:latin typeface=""/>
                          <a:ea typeface="Lato" panose="020F0502020204030203" pitchFamily="34" charset="0"/>
                          <a:cs typeface="Lato" panose="020F0502020204030203" pitchFamily="34" charset="0"/>
                        </a:rPr>
                        <a:t> prior period</a:t>
                      </a: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1600" b="0" i="0" u="none" strike="noStrike" dirty="0" err="1">
                          <a:solidFill>
                            <a:srgbClr val="000000"/>
                          </a:solidFill>
                          <a:effectLst/>
                          <a:latin typeface=""/>
                          <a:ea typeface="Lato" panose="020F0502020204030203" pitchFamily="34" charset="0"/>
                          <a:cs typeface="Lato" panose="020F0502020204030203" pitchFamily="34" charset="0"/>
                        </a:rPr>
                        <a:t>Mntly</a:t>
                      </a: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b"/>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1474286"/>
                  </a:ext>
                </a:extLst>
              </a:tr>
              <a:tr h="1866166">
                <a:tc>
                  <a:txBody>
                    <a:bodyPr/>
                    <a:lstStyle/>
                    <a:p>
                      <a:pPr algn="l" rtl="0" fontAlgn="ctr"/>
                      <a:r>
                        <a:rPr lang="en-US" sz="1600" b="1" i="0" u="none" strike="noStrike" dirty="0">
                          <a:solidFill>
                            <a:schemeClr val="tx1"/>
                          </a:solidFill>
                          <a:effectLst/>
                          <a:latin typeface=""/>
                          <a:ea typeface="Lato ExtraBold" panose="020F0502020204030203" pitchFamily="34" charset="0"/>
                          <a:cs typeface="Lato ExtraBold" panose="020F0502020204030203" pitchFamily="34" charset="0"/>
                        </a:rPr>
                        <a:t>Revenue Estimates within target %</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gridSpan="2">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____% over or under estimated</a:t>
                      </a:r>
                      <a:r>
                        <a:rPr lang="en-US" sz="1600" b="0" i="0" u="none" strike="noStrike" baseline="0" dirty="0">
                          <a:solidFill>
                            <a:srgbClr val="000000"/>
                          </a:solidFill>
                          <a:effectLst/>
                          <a:latin typeface=""/>
                          <a:ea typeface="Lato" panose="020F0502020204030203" pitchFamily="34" charset="0"/>
                          <a:cs typeface="Lato" panose="020F0502020204030203" pitchFamily="34" charset="0"/>
                        </a:rPr>
                        <a:t> revenues</a:t>
                      </a: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hMerge="1">
                  <a:txBody>
                    <a:bodyPr/>
                    <a:lstStyle/>
                    <a:p>
                      <a:endParaRPr lang="en-US"/>
                    </a:p>
                  </a:txBody>
                  <a:tcPr/>
                </a:tc>
                <a:tc>
                  <a:txBody>
                    <a:bodyPr/>
                    <a:lstStyle/>
                    <a:p>
                      <a:pPr algn="ctr" fontAlgn="ctr"/>
                      <a:r>
                        <a:rPr lang="en-US" sz="1600" b="0" i="0" u="none" strike="noStrike" dirty="0" err="1">
                          <a:solidFill>
                            <a:srgbClr val="000000"/>
                          </a:solidFill>
                          <a:effectLst/>
                          <a:latin typeface=""/>
                          <a:ea typeface="Lato" panose="020F0502020204030203" pitchFamily="34" charset="0"/>
                          <a:cs typeface="Lato" panose="020F0502020204030203" pitchFamily="34" charset="0"/>
                        </a:rPr>
                        <a:t>Qtrly</a:t>
                      </a:r>
                      <a:r>
                        <a:rPr lang="en-US" sz="1600" b="0" i="0" u="none" strike="noStrike" dirty="0">
                          <a:solidFill>
                            <a:srgbClr val="000000"/>
                          </a:solidFill>
                          <a:effectLst/>
                          <a:latin typeface=""/>
                          <a:ea typeface="Lato" panose="020F0502020204030203" pitchFamily="34" charset="0"/>
                          <a:cs typeface="Lato" panose="020F0502020204030203" pitchFamily="34" charset="0"/>
                        </a:rPr>
                        <a:t> or Annual?</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b"/>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897600295"/>
                  </a:ext>
                </a:extLst>
              </a:tr>
            </a:tbl>
          </a:graphicData>
        </a:graphic>
      </p:graphicFrame>
      <p:sp>
        <p:nvSpPr>
          <p:cNvPr id="2" name="TextBox 1"/>
          <p:cNvSpPr txBox="1"/>
          <p:nvPr/>
        </p:nvSpPr>
        <p:spPr>
          <a:xfrm rot="21255438">
            <a:off x="5206808" y="2546409"/>
            <a:ext cx="5982019" cy="584775"/>
          </a:xfrm>
          <a:prstGeom prst="rect">
            <a:avLst/>
          </a:prstGeom>
          <a:noFill/>
          <a:ln w="28575">
            <a:solidFill>
              <a:srgbClr val="FF0000"/>
            </a:solidFill>
          </a:ln>
        </p:spPr>
        <p:txBody>
          <a:bodyPr wrap="square" rtlCol="0">
            <a:spAutoFit/>
          </a:bodyPr>
          <a:lstStyle/>
          <a:p>
            <a:r>
              <a:rPr lang="en-US" sz="1600" dirty="0">
                <a:solidFill>
                  <a:srgbClr val="FF0000"/>
                </a:solidFill>
              </a:rPr>
              <a:t>Report Year end 2023 and compare to current period as of 3-30-24.  Report OVERDUE advances (not  total).</a:t>
            </a:r>
          </a:p>
        </p:txBody>
      </p:sp>
      <p:sp>
        <p:nvSpPr>
          <p:cNvPr id="3" name="TextBox 2"/>
          <p:cNvSpPr txBox="1"/>
          <p:nvPr/>
        </p:nvSpPr>
        <p:spPr>
          <a:xfrm rot="21248279">
            <a:off x="5377202" y="3937996"/>
            <a:ext cx="5384799" cy="1323439"/>
          </a:xfrm>
          <a:prstGeom prst="rect">
            <a:avLst/>
          </a:prstGeom>
          <a:noFill/>
          <a:ln w="28575">
            <a:solidFill>
              <a:srgbClr val="FF0000"/>
            </a:solidFill>
          </a:ln>
        </p:spPr>
        <p:txBody>
          <a:bodyPr wrap="square" rtlCol="0">
            <a:spAutoFit/>
          </a:bodyPr>
          <a:lstStyle/>
          <a:p>
            <a:r>
              <a:rPr lang="en-US" sz="1600" dirty="0">
                <a:solidFill>
                  <a:srgbClr val="FF0000"/>
                </a:solidFill>
              </a:rPr>
              <a:t>If your government only estimates revenue on an annual basis, then use FY24 to date, FY22 &amp; FY23.  Otherwise use the most recent 3 quarters.  Indicate which period you are using.  The measure is calculated as the difference between estimated and actual divided by estimated.</a:t>
            </a:r>
          </a:p>
        </p:txBody>
      </p:sp>
      <p:sp>
        <p:nvSpPr>
          <p:cNvPr id="5" name="Slide Number Placeholder 1">
            <a:extLst>
              <a:ext uri="{FF2B5EF4-FFF2-40B4-BE49-F238E27FC236}">
                <a16:creationId xmlns:a16="http://schemas.microsoft.com/office/drawing/2014/main" id="{548C4D54-570E-FF1C-58A4-CC7E631C6B0C}"/>
              </a:ext>
            </a:extLst>
          </p:cNvPr>
          <p:cNvSpPr txBox="1">
            <a:spLocks/>
          </p:cNvSpPr>
          <p:nvPr/>
        </p:nvSpPr>
        <p:spPr>
          <a:xfrm>
            <a:off x="392654" y="6388623"/>
            <a:ext cx="445546" cy="469377"/>
          </a:xfrm>
          <a:prstGeom prst="rect">
            <a:avLst/>
          </a:prstGeom>
          <a:solidFill>
            <a:srgbClr val="3B894F"/>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12</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Footer Placeholder 1">
            <a:extLst>
              <a:ext uri="{FF2B5EF4-FFF2-40B4-BE49-F238E27FC236}">
                <a16:creationId xmlns:a16="http://schemas.microsoft.com/office/drawing/2014/main" id="{81852BF6-90A6-BF19-F77E-B1CA8670D780}"/>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spTree>
    <p:extLst>
      <p:ext uri="{BB962C8B-B14F-4D97-AF65-F5344CB8AC3E}">
        <p14:creationId xmlns:p14="http://schemas.microsoft.com/office/powerpoint/2010/main" val="26558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76335653"/>
              </p:ext>
            </p:extLst>
          </p:nvPr>
        </p:nvGraphicFramePr>
        <p:xfrm>
          <a:off x="2" y="2"/>
          <a:ext cx="12191999" cy="6388621"/>
        </p:xfrm>
        <a:graphic>
          <a:graphicData uri="http://schemas.openxmlformats.org/drawingml/2006/table">
            <a:tbl>
              <a:tblPr/>
              <a:tblGrid>
                <a:gridCol w="2695072">
                  <a:extLst>
                    <a:ext uri="{9D8B030D-6E8A-4147-A177-3AD203B41FA5}">
                      <a16:colId xmlns:a16="http://schemas.microsoft.com/office/drawing/2014/main" val="714596921"/>
                    </a:ext>
                  </a:extLst>
                </a:gridCol>
                <a:gridCol w="1000626">
                  <a:extLst>
                    <a:ext uri="{9D8B030D-6E8A-4147-A177-3AD203B41FA5}">
                      <a16:colId xmlns:a16="http://schemas.microsoft.com/office/drawing/2014/main" val="1518594174"/>
                    </a:ext>
                  </a:extLst>
                </a:gridCol>
                <a:gridCol w="103070">
                  <a:extLst>
                    <a:ext uri="{9D8B030D-6E8A-4147-A177-3AD203B41FA5}">
                      <a16:colId xmlns:a16="http://schemas.microsoft.com/office/drawing/2014/main" val="3821680163"/>
                    </a:ext>
                  </a:extLst>
                </a:gridCol>
                <a:gridCol w="744355">
                  <a:extLst>
                    <a:ext uri="{9D8B030D-6E8A-4147-A177-3AD203B41FA5}">
                      <a16:colId xmlns:a16="http://schemas.microsoft.com/office/drawing/2014/main" val="3638360710"/>
                    </a:ext>
                  </a:extLst>
                </a:gridCol>
                <a:gridCol w="924025">
                  <a:extLst>
                    <a:ext uri="{9D8B030D-6E8A-4147-A177-3AD203B41FA5}">
                      <a16:colId xmlns:a16="http://schemas.microsoft.com/office/drawing/2014/main" val="3026283781"/>
                    </a:ext>
                  </a:extLst>
                </a:gridCol>
                <a:gridCol w="924025">
                  <a:extLst>
                    <a:ext uri="{9D8B030D-6E8A-4147-A177-3AD203B41FA5}">
                      <a16:colId xmlns:a16="http://schemas.microsoft.com/office/drawing/2014/main" val="894894567"/>
                    </a:ext>
                  </a:extLst>
                </a:gridCol>
                <a:gridCol w="1114525">
                  <a:extLst>
                    <a:ext uri="{9D8B030D-6E8A-4147-A177-3AD203B41FA5}">
                      <a16:colId xmlns:a16="http://schemas.microsoft.com/office/drawing/2014/main" val="653561531"/>
                    </a:ext>
                  </a:extLst>
                </a:gridCol>
                <a:gridCol w="733525">
                  <a:extLst>
                    <a:ext uri="{9D8B030D-6E8A-4147-A177-3AD203B41FA5}">
                      <a16:colId xmlns:a16="http://schemas.microsoft.com/office/drawing/2014/main" val="1634872641"/>
                    </a:ext>
                  </a:extLst>
                </a:gridCol>
                <a:gridCol w="742850">
                  <a:extLst>
                    <a:ext uri="{9D8B030D-6E8A-4147-A177-3AD203B41FA5}">
                      <a16:colId xmlns:a16="http://schemas.microsoft.com/office/drawing/2014/main" val="1256220192"/>
                    </a:ext>
                  </a:extLst>
                </a:gridCol>
                <a:gridCol w="2491240">
                  <a:extLst>
                    <a:ext uri="{9D8B030D-6E8A-4147-A177-3AD203B41FA5}">
                      <a16:colId xmlns:a16="http://schemas.microsoft.com/office/drawing/2014/main" val="2312602975"/>
                    </a:ext>
                  </a:extLst>
                </a:gridCol>
                <a:gridCol w="718686">
                  <a:extLst>
                    <a:ext uri="{9D8B030D-6E8A-4147-A177-3AD203B41FA5}">
                      <a16:colId xmlns:a16="http://schemas.microsoft.com/office/drawing/2014/main" val="498772966"/>
                    </a:ext>
                  </a:extLst>
                </a:gridCol>
              </a:tblGrid>
              <a:tr h="1279072">
                <a:tc>
                  <a:txBody>
                    <a:bodyPr/>
                    <a:lstStyle/>
                    <a:p>
                      <a:pPr algn="ctr" fontAlgn="ct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 (YOUR GOVT) Department of Finance Performance Measures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gridSpan="2">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r>
                        <a:rPr lang="en-US" sz="2100" b="0" i="0" u="none" strike="noStrike" dirty="0">
                          <a:solidFill>
                            <a:schemeClr val="bg1"/>
                          </a:solidFill>
                          <a:effectLst/>
                          <a:latin typeface="Lato" panose="020F0502020204030203" pitchFamily="34" charset="0"/>
                          <a:ea typeface="Lato" panose="020F0502020204030203" pitchFamily="34" charset="0"/>
                          <a:cs typeface="Lato" panose="020F0502020204030203" pitchFamily="34" charset="0"/>
                        </a:rPr>
                        <a:t>Period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Current Period</a:t>
                      </a:r>
                      <a:b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b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Trend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gridSpan="2">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hMerge="1">
                  <a:txBody>
                    <a:bodyPr/>
                    <a:lstStyle/>
                    <a:p>
                      <a:pPr algn="ctr" fontAlgn="b"/>
                      <a:endParaRPr lang="en-US" sz="2100" b="0" i="0" u="none" strike="noStrike" dirty="0">
                        <a:solidFill>
                          <a:schemeClr val="bg1"/>
                        </a:solidFill>
                        <a:effectLst/>
                        <a:latin typeface="Lato ExtraBold" panose="020F0502020204030203" pitchFamily="34" charset="0"/>
                        <a:ea typeface="Lato ExtraBold" panose="020F0502020204030203" pitchFamily="34" charset="0"/>
                        <a:cs typeface="Lato ExtraBold" panose="020F0502020204030203" pitchFamily="34" charset="0"/>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3512929511"/>
                  </a:ext>
                </a:extLst>
              </a:tr>
              <a:tr h="556326">
                <a:tc gridSpan="11">
                  <a:txBody>
                    <a:bodyPr/>
                    <a:lstStyle/>
                    <a:p>
                      <a:pPr algn="ctr" fontAlgn="ctr"/>
                      <a:r>
                        <a:rPr lang="en-US" sz="2100" b="0" i="0" u="none" strike="noStrike" dirty="0">
                          <a:solidFill>
                            <a:srgbClr val="000000"/>
                          </a:solidFill>
                          <a:effectLst/>
                          <a:latin typeface=""/>
                          <a:ea typeface="Lato ExtraBold" panose="020F0502020204030203" pitchFamily="34" charset="0"/>
                          <a:cs typeface="Lato ExtraBold" panose="020F0502020204030203" pitchFamily="34" charset="0"/>
                        </a:rPr>
                        <a:t>Grants Management</a:t>
                      </a:r>
                      <a:r>
                        <a:rPr lang="en-US" sz="8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prstDash val="solid"/>
                    </a:lnL>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pPr algn="ctr" fontAlgn="ctr"/>
                      <a:r>
                        <a:rPr lang="en-US" sz="8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accent1">
                          <a:lumMod val="50000"/>
                        </a:schemeClr>
                      </a:solidFill>
                      <a:prstDash val="solid"/>
                      <a:round/>
                      <a:headEnd type="none" w="med" len="med"/>
                      <a:tailEnd type="none" w="med" len="med"/>
                    </a:lnT>
                  </a:tcPr>
                </a:tc>
                <a:tc hMerge="1">
                  <a:txBody>
                    <a:bodyPr/>
                    <a:lstStyle/>
                    <a:p>
                      <a:pPr algn="ctr" fontAlgn="ctr"/>
                      <a:r>
                        <a:rPr lang="en-US" sz="8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pPr algn="ctr" fontAlgn="b"/>
                      <a:r>
                        <a:rPr lang="en-US" sz="8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30316474"/>
                  </a:ext>
                </a:extLst>
              </a:tr>
              <a:tr h="1552774">
                <a:tc>
                  <a:txBody>
                    <a:bodyPr/>
                    <a:lstStyle/>
                    <a:p>
                      <a:pPr algn="l" rtl="0" fontAlgn="ctr"/>
                      <a:r>
                        <a:rPr lang="en-US" sz="1600" b="1" i="0" u="none" strike="noStrike" dirty="0">
                          <a:solidFill>
                            <a:srgbClr val="000000"/>
                          </a:solidFill>
                          <a:effectLst/>
                          <a:latin typeface=""/>
                          <a:ea typeface="Lato ExtraBold" panose="020F0502020204030203" pitchFamily="34" charset="0"/>
                          <a:cs typeface="Lato ExtraBold" panose="020F0502020204030203" pitchFamily="34" charset="0"/>
                        </a:rPr>
                        <a:t>Number of days to process an invoice paid by federal funds</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gridSpan="2">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____days from vendor</a:t>
                      </a:r>
                      <a:r>
                        <a:rPr lang="en-US" sz="1600" b="0" i="0" u="none" strike="noStrike" baseline="0" dirty="0">
                          <a:solidFill>
                            <a:srgbClr val="000000"/>
                          </a:solidFill>
                          <a:effectLst/>
                          <a:latin typeface=""/>
                          <a:ea typeface="Lato" panose="020F0502020204030203" pitchFamily="34" charset="0"/>
                          <a:cs typeface="Lato" panose="020F0502020204030203" pitchFamily="34" charset="0"/>
                        </a:rPr>
                        <a:t> invoice date to </a:t>
                      </a:r>
                      <a:r>
                        <a:rPr lang="en-US" sz="1600" b="0" i="0" u="none" strike="noStrike" baseline="0" dirty="0" err="1">
                          <a:solidFill>
                            <a:srgbClr val="000000"/>
                          </a:solidFill>
                          <a:effectLst/>
                          <a:latin typeface=""/>
                          <a:ea typeface="Lato" panose="020F0502020204030203" pitchFamily="34" charset="0"/>
                          <a:cs typeface="Lato" panose="020F0502020204030203" pitchFamily="34" charset="0"/>
                        </a:rPr>
                        <a:t>chk</a:t>
                      </a:r>
                      <a:r>
                        <a:rPr lang="en-US" sz="1600" b="0" i="0" u="none" strike="noStrike" baseline="0" dirty="0">
                          <a:solidFill>
                            <a:srgbClr val="000000"/>
                          </a:solidFill>
                          <a:effectLst/>
                          <a:latin typeface=""/>
                          <a:ea typeface="Lato" panose="020F0502020204030203" pitchFamily="34" charset="0"/>
                          <a:cs typeface="Lato" panose="020F0502020204030203" pitchFamily="34" charset="0"/>
                        </a:rPr>
                        <a:t> date</a:t>
                      </a:r>
                      <a:r>
                        <a:rPr lang="en-US" sz="21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hMerge="1">
                  <a:txBody>
                    <a:bodyPr/>
                    <a:lstStyle/>
                    <a:p>
                      <a:pPr algn="ctr" fontAlgn="ctr"/>
                      <a:endPar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Avg over one quarter</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gridSpan="2">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hMerge="1">
                  <a:txBody>
                    <a:bodyPr/>
                    <a:lstStyle/>
                    <a:p>
                      <a:pPr algn="l"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78454358"/>
                  </a:ext>
                </a:extLst>
              </a:tr>
              <a:tr h="1552774">
                <a:tc>
                  <a:txBody>
                    <a:bodyPr/>
                    <a:lstStyle/>
                    <a:p>
                      <a:pPr algn="l" rtl="0" fontAlgn="ctr"/>
                      <a:r>
                        <a:rPr lang="en-US" sz="1600" b="1" i="0" u="none" strike="noStrike" dirty="0">
                          <a:solidFill>
                            <a:srgbClr val="000000"/>
                          </a:solidFill>
                          <a:effectLst/>
                          <a:latin typeface=""/>
                          <a:ea typeface="Lato ExtraBold" panose="020F0502020204030203" pitchFamily="34" charset="0"/>
                          <a:cs typeface="Lato ExtraBold" panose="020F0502020204030203" pitchFamily="34" charset="0"/>
                        </a:rPr>
                        <a:t>Timeliness of SF425 reports </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gridSpan="2">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____% of reports filed on time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hMerge="1">
                  <a:txBody>
                    <a:bodyPr/>
                    <a:lstStyle/>
                    <a:p>
                      <a:pPr algn="ctr" fontAlgn="ctr"/>
                      <a:endPar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F5EB"/>
                    </a:solidFill>
                  </a:tcPr>
                </a:tc>
                <a:tc>
                  <a:txBody>
                    <a:bodyPr/>
                    <a:lstStyle/>
                    <a:p>
                      <a:pPr algn="ctr" fontAlgn="ctr"/>
                      <a:r>
                        <a:rPr lang="en-US" sz="1600" b="0" i="0" u="none" strike="noStrike" dirty="0" err="1">
                          <a:solidFill>
                            <a:srgbClr val="000000"/>
                          </a:solidFill>
                          <a:effectLst/>
                          <a:latin typeface=""/>
                          <a:ea typeface="Lato" panose="020F0502020204030203" pitchFamily="34" charset="0"/>
                          <a:cs typeface="Lato" panose="020F0502020204030203" pitchFamily="34" charset="0"/>
                        </a:rPr>
                        <a:t>Qtrly</a:t>
                      </a: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gridSpan="2">
                  <a:txBody>
                    <a:bodyPr/>
                    <a:lstStyle/>
                    <a:p>
                      <a:pPr algn="ctr" fontAlgn="ctr"/>
                      <a:r>
                        <a:rPr lang="en-US" sz="1600" b="0" i="0" u="none" strike="noStrike">
                          <a:solidFill>
                            <a:srgbClr val="000000"/>
                          </a:solidFill>
                          <a:effectLst/>
                          <a:latin typeface=""/>
                          <a:ea typeface="Lato" panose="020F0502020204030203" pitchFamily="34" charset="0"/>
                          <a:cs typeface="Lato" panose="020F0502020204030203" pitchFamily="34" charset="0"/>
                        </a:rPr>
                        <a:t> </a:t>
                      </a: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hMerge="1">
                  <a:txBody>
                    <a:bodyPr/>
                    <a:lstStyle/>
                    <a:p>
                      <a:pPr algn="l"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571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l" fontAlgn="ctr"/>
                      <a:r>
                        <a:rPr lang="en-US" sz="1600" b="0" i="0" u="none" strike="noStrike">
                          <a:solidFill>
                            <a:srgbClr val="000000"/>
                          </a:solidFill>
                          <a:effectLst/>
                          <a:latin typeface=""/>
                          <a:ea typeface="Lato" panose="020F0502020204030203" pitchFamily="34" charset="0"/>
                          <a:cs typeface="Lato" panose="020F0502020204030203" pitchFamily="34" charset="0"/>
                        </a:rPr>
                        <a:t> </a:t>
                      </a: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571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b"/>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128538303"/>
                  </a:ext>
                </a:extLst>
              </a:tr>
              <a:tr h="1447675">
                <a:tc>
                  <a:txBody>
                    <a:bodyPr/>
                    <a:lstStyle/>
                    <a:p>
                      <a:pPr algn="l" rtl="0" fontAlgn="ctr"/>
                      <a:r>
                        <a:rPr lang="en-US" sz="1600" b="1" i="0" u="none" strike="noStrike" dirty="0">
                          <a:solidFill>
                            <a:srgbClr val="000000"/>
                          </a:solidFill>
                          <a:effectLst/>
                          <a:latin typeface=""/>
                          <a:ea typeface="Lato ExtraBold" panose="020F0502020204030203" pitchFamily="34" charset="0"/>
                          <a:cs typeface="Lato ExtraBold" panose="020F0502020204030203" pitchFamily="34" charset="0"/>
                        </a:rPr>
                        <a:t>Reduction in Federal Grant receivables</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gridSpan="2">
                  <a:txBody>
                    <a:bodyPr/>
                    <a:lstStyle/>
                    <a:p>
                      <a:pPr algn="ctr" defTabSz="914400"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___% uncollected federal AR</a:t>
                      </a:r>
                      <a:r>
                        <a:rPr lang="en-US" sz="1600" b="0" i="0" u="none" strike="noStrike" baseline="0" dirty="0">
                          <a:solidFill>
                            <a:srgbClr val="000000"/>
                          </a:solidFill>
                          <a:effectLst/>
                          <a:latin typeface=""/>
                          <a:ea typeface="Lato" panose="020F0502020204030203" pitchFamily="34" charset="0"/>
                          <a:cs typeface="Lato" panose="020F0502020204030203" pitchFamily="34" charset="0"/>
                        </a:rPr>
                        <a:t>/ total funds</a:t>
                      </a:r>
                      <a:r>
                        <a:rPr lang="en-US" sz="21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hMerge="1">
                  <a:txBody>
                    <a:bodyPr/>
                    <a:lstStyle/>
                    <a:p>
                      <a:pPr algn="ctr" defTabSz="914400" fontAlgn="ctr"/>
                      <a:endParaRPr lang="en-US" sz="21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600" b="0" i="0" u="none" strike="noStrike" dirty="0" err="1">
                          <a:solidFill>
                            <a:srgbClr val="000000"/>
                          </a:solidFill>
                          <a:effectLst/>
                          <a:latin typeface=""/>
                          <a:ea typeface="Lato" panose="020F0502020204030203" pitchFamily="34" charset="0"/>
                          <a:cs typeface="Lato" panose="020F0502020204030203" pitchFamily="34" charset="0"/>
                        </a:rPr>
                        <a:t>Qtrly</a:t>
                      </a: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gridSpan="2">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hMerge="1">
                  <a:txBody>
                    <a:bodyPr/>
                    <a:lstStyle/>
                    <a:p>
                      <a:pPr algn="ctr" fontAlgn="ctr"/>
                      <a:r>
                        <a:rPr lang="en-US" sz="1600" b="0" i="0" u="none" strike="noStrike" dirty="0">
                          <a:solidFill>
                            <a:srgbClr val="000000"/>
                          </a:solidFill>
                          <a:effectLst/>
                          <a:latin typeface="Lato" panose="020F0502020204030203" pitchFamily="34" charset="0"/>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34532763"/>
                  </a:ext>
                </a:extLst>
              </a:tr>
            </a:tbl>
          </a:graphicData>
        </a:graphic>
      </p:graphicFrame>
      <p:sp>
        <p:nvSpPr>
          <p:cNvPr id="2" name="TextBox 1"/>
          <p:cNvSpPr txBox="1"/>
          <p:nvPr/>
        </p:nvSpPr>
        <p:spPr>
          <a:xfrm rot="21271092">
            <a:off x="6248400" y="1838812"/>
            <a:ext cx="4164473" cy="830997"/>
          </a:xfrm>
          <a:prstGeom prst="rect">
            <a:avLst/>
          </a:prstGeom>
          <a:noFill/>
          <a:ln w="28575">
            <a:solidFill>
              <a:srgbClr val="FF0000"/>
            </a:solidFill>
          </a:ln>
        </p:spPr>
        <p:txBody>
          <a:bodyPr wrap="square" rtlCol="0">
            <a:spAutoFit/>
          </a:bodyPr>
          <a:lstStyle/>
          <a:p>
            <a:r>
              <a:rPr lang="en-US" sz="1600" dirty="0">
                <a:solidFill>
                  <a:srgbClr val="FF0000"/>
                </a:solidFill>
              </a:rPr>
              <a:t>Most of you are calculating this measure correctly.  Be sure to provide your target and the measure in prior periods.  </a:t>
            </a:r>
          </a:p>
        </p:txBody>
      </p:sp>
      <p:sp>
        <p:nvSpPr>
          <p:cNvPr id="3" name="TextBox 2"/>
          <p:cNvSpPr txBox="1"/>
          <p:nvPr/>
        </p:nvSpPr>
        <p:spPr>
          <a:xfrm rot="21304488">
            <a:off x="4979299" y="3562082"/>
            <a:ext cx="5684877" cy="830997"/>
          </a:xfrm>
          <a:prstGeom prst="rect">
            <a:avLst/>
          </a:prstGeom>
          <a:noFill/>
          <a:ln w="28575">
            <a:solidFill>
              <a:srgbClr val="FF0000"/>
            </a:solidFill>
          </a:ln>
        </p:spPr>
        <p:txBody>
          <a:bodyPr wrap="square" rtlCol="0">
            <a:spAutoFit/>
          </a:bodyPr>
          <a:lstStyle/>
          <a:p>
            <a:r>
              <a:rPr lang="en-US" sz="1600" dirty="0">
                <a:solidFill>
                  <a:srgbClr val="FF0000"/>
                </a:solidFill>
              </a:rPr>
              <a:t>Some federal reports are required to be filed only on an annual basis, however, most are quarterly.  This measure should be calculated every three months.  </a:t>
            </a:r>
          </a:p>
        </p:txBody>
      </p:sp>
      <p:sp>
        <p:nvSpPr>
          <p:cNvPr id="7" name="TextBox 6"/>
          <p:cNvSpPr txBox="1"/>
          <p:nvPr/>
        </p:nvSpPr>
        <p:spPr>
          <a:xfrm rot="21289877">
            <a:off x="4648200" y="5089154"/>
            <a:ext cx="7010399" cy="584775"/>
          </a:xfrm>
          <a:prstGeom prst="rect">
            <a:avLst/>
          </a:prstGeom>
          <a:noFill/>
          <a:ln w="28575">
            <a:solidFill>
              <a:srgbClr val="FF0000"/>
            </a:solidFill>
          </a:ln>
        </p:spPr>
        <p:txBody>
          <a:bodyPr wrap="square" rtlCol="0">
            <a:spAutoFit/>
          </a:bodyPr>
          <a:lstStyle/>
          <a:p>
            <a:r>
              <a:rPr lang="en-US" sz="1600" dirty="0">
                <a:solidFill>
                  <a:srgbClr val="FF0000"/>
                </a:solidFill>
              </a:rPr>
              <a:t>The calculation should be fairly straightforward based upon the difference in grant revenue and grant expenditures as of the period being measured.</a:t>
            </a:r>
          </a:p>
        </p:txBody>
      </p:sp>
      <p:sp>
        <p:nvSpPr>
          <p:cNvPr id="10" name="Slide Number Placeholder 1">
            <a:extLst>
              <a:ext uri="{FF2B5EF4-FFF2-40B4-BE49-F238E27FC236}">
                <a16:creationId xmlns:a16="http://schemas.microsoft.com/office/drawing/2014/main" id="{7984EDFC-6E85-3049-C1CA-00067BBCD01B}"/>
              </a:ext>
            </a:extLst>
          </p:cNvPr>
          <p:cNvSpPr txBox="1">
            <a:spLocks/>
          </p:cNvSpPr>
          <p:nvPr/>
        </p:nvSpPr>
        <p:spPr>
          <a:xfrm>
            <a:off x="392654" y="6388623"/>
            <a:ext cx="445546" cy="469377"/>
          </a:xfrm>
          <a:prstGeom prst="rect">
            <a:avLst/>
          </a:prstGeom>
          <a:solidFill>
            <a:srgbClr val="2B3A7B"/>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13</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27110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69026014"/>
              </p:ext>
            </p:extLst>
          </p:nvPr>
        </p:nvGraphicFramePr>
        <p:xfrm>
          <a:off x="0" y="2"/>
          <a:ext cx="12191999" cy="6248398"/>
        </p:xfrm>
        <a:graphic>
          <a:graphicData uri="http://schemas.openxmlformats.org/drawingml/2006/table">
            <a:tbl>
              <a:tblPr/>
              <a:tblGrid>
                <a:gridCol w="2695072">
                  <a:extLst>
                    <a:ext uri="{9D8B030D-6E8A-4147-A177-3AD203B41FA5}">
                      <a16:colId xmlns:a16="http://schemas.microsoft.com/office/drawing/2014/main" val="714596921"/>
                    </a:ext>
                  </a:extLst>
                </a:gridCol>
                <a:gridCol w="924025">
                  <a:extLst>
                    <a:ext uri="{9D8B030D-6E8A-4147-A177-3AD203B41FA5}">
                      <a16:colId xmlns:a16="http://schemas.microsoft.com/office/drawing/2014/main" val="1518594174"/>
                    </a:ext>
                  </a:extLst>
                </a:gridCol>
                <a:gridCol w="924025">
                  <a:extLst>
                    <a:ext uri="{9D8B030D-6E8A-4147-A177-3AD203B41FA5}">
                      <a16:colId xmlns:a16="http://schemas.microsoft.com/office/drawing/2014/main" val="2939012538"/>
                    </a:ext>
                  </a:extLst>
                </a:gridCol>
                <a:gridCol w="924025">
                  <a:extLst>
                    <a:ext uri="{9D8B030D-6E8A-4147-A177-3AD203B41FA5}">
                      <a16:colId xmlns:a16="http://schemas.microsoft.com/office/drawing/2014/main" val="3026283781"/>
                    </a:ext>
                  </a:extLst>
                </a:gridCol>
                <a:gridCol w="924025">
                  <a:extLst>
                    <a:ext uri="{9D8B030D-6E8A-4147-A177-3AD203B41FA5}">
                      <a16:colId xmlns:a16="http://schemas.microsoft.com/office/drawing/2014/main" val="894894567"/>
                    </a:ext>
                  </a:extLst>
                </a:gridCol>
                <a:gridCol w="1028803">
                  <a:extLst>
                    <a:ext uri="{9D8B030D-6E8A-4147-A177-3AD203B41FA5}">
                      <a16:colId xmlns:a16="http://schemas.microsoft.com/office/drawing/2014/main" val="653561531"/>
                    </a:ext>
                  </a:extLst>
                </a:gridCol>
                <a:gridCol w="819247">
                  <a:extLst>
                    <a:ext uri="{9D8B030D-6E8A-4147-A177-3AD203B41FA5}">
                      <a16:colId xmlns:a16="http://schemas.microsoft.com/office/drawing/2014/main" val="2511625105"/>
                    </a:ext>
                  </a:extLst>
                </a:gridCol>
                <a:gridCol w="3234091">
                  <a:extLst>
                    <a:ext uri="{9D8B030D-6E8A-4147-A177-3AD203B41FA5}">
                      <a16:colId xmlns:a16="http://schemas.microsoft.com/office/drawing/2014/main" val="1256220192"/>
                    </a:ext>
                  </a:extLst>
                </a:gridCol>
                <a:gridCol w="718686">
                  <a:extLst>
                    <a:ext uri="{9D8B030D-6E8A-4147-A177-3AD203B41FA5}">
                      <a16:colId xmlns:a16="http://schemas.microsoft.com/office/drawing/2014/main" val="498772966"/>
                    </a:ext>
                  </a:extLst>
                </a:gridCol>
              </a:tblGrid>
              <a:tr h="1410464">
                <a:tc>
                  <a:txBody>
                    <a:bodyPr/>
                    <a:lstStyle/>
                    <a:p>
                      <a:pPr algn="ctr" fontAlgn="ct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 (YOUR GOVT) Department of Finance Performance Measures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Current Period</a:t>
                      </a:r>
                      <a:b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b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0</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Trend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3512929511"/>
                  </a:ext>
                </a:extLst>
              </a:tr>
              <a:tr h="734998">
                <a:tc gridSpan="9">
                  <a:txBody>
                    <a:bodyPr/>
                    <a:lstStyle/>
                    <a:p>
                      <a:pPr algn="ctr" fontAlgn="ctr"/>
                      <a:r>
                        <a:rPr lang="en-US" sz="2100" b="0" i="0" u="none" strike="noStrike" dirty="0">
                          <a:solidFill>
                            <a:srgbClr val="000000"/>
                          </a:solidFill>
                          <a:effectLst/>
                          <a:latin typeface=""/>
                          <a:ea typeface="Lato ExtraBold" panose="020F0502020204030203" pitchFamily="34" charset="0"/>
                          <a:cs typeface="Lato ExtraBold" panose="020F0502020204030203" pitchFamily="34" charset="0"/>
                        </a:rPr>
                        <a:t>Capacity Building</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fontAlgn="ctr"/>
                      <a:endParaRPr lang="en-US" sz="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pPr algn="ctr" fontAlgn="ctr"/>
                      <a:r>
                        <a:rPr lang="en-US" sz="80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pPr algn="ctr" fontAlgn="ctr"/>
                      <a:r>
                        <a:rPr lang="en-US" sz="80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pPr algn="ctr" fontAlgn="ctr"/>
                      <a:r>
                        <a:rPr lang="en-US" sz="800" b="0" i="0" u="none" strike="noStrike" dirty="0">
                          <a:solidFill>
                            <a:srgbClr val="000000"/>
                          </a:solidFill>
                          <a:effectLst/>
                          <a:latin typeface="Calibri" panose="020F0502020204030204"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pPr algn="ctr" fontAlgn="b"/>
                      <a:r>
                        <a:rPr lang="en-US" sz="8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extLst>
                  <a:ext uri="{0D108BD9-81ED-4DB2-BD59-A6C34878D82A}">
                    <a16:rowId xmlns:a16="http://schemas.microsoft.com/office/drawing/2014/main" val="2630316474"/>
                  </a:ext>
                </a:extLst>
              </a:tr>
              <a:tr h="2051468">
                <a:tc>
                  <a:txBody>
                    <a:bodyPr/>
                    <a:lstStyle/>
                    <a:p>
                      <a:pPr algn="l" rtl="0" fontAlgn="ctr"/>
                      <a:r>
                        <a:rPr lang="en-US" sz="1600" b="1" i="0" u="none" strike="noStrike" dirty="0">
                          <a:solidFill>
                            <a:srgbClr val="000000"/>
                          </a:solidFill>
                          <a:effectLst/>
                          <a:latin typeface=""/>
                          <a:ea typeface="Lato ExtraBold" panose="020F0502020204030203" pitchFamily="34" charset="0"/>
                          <a:cs typeface="Lato ExtraBold" panose="020F0502020204030203" pitchFamily="34" charset="0"/>
                        </a:rPr>
                        <a:t>Percentage of personnel evaluations completed</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
                        </a:rPr>
                        <a:t> ___%</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rPr>
                        <a:t>Annual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78454358"/>
                  </a:ext>
                </a:extLst>
              </a:tr>
              <a:tr h="2051468">
                <a:tc>
                  <a:txBody>
                    <a:bodyPr/>
                    <a:lstStyle/>
                    <a:p>
                      <a:pPr algn="l" rtl="0" fontAlgn="ctr"/>
                      <a:r>
                        <a:rPr lang="en-US" sz="1600" b="1" i="0" u="none" strike="noStrike" dirty="0">
                          <a:solidFill>
                            <a:srgbClr val="000000"/>
                          </a:solidFill>
                          <a:effectLst/>
                          <a:latin typeface=""/>
                          <a:ea typeface="Lato ExtraBold" panose="020F0502020204030203" pitchFamily="34" charset="0"/>
                          <a:cs typeface="Lato ExtraBold" panose="020F0502020204030203" pitchFamily="34" charset="0"/>
                        </a:rPr>
                        <a:t># of training hours per finance employee</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rPr>
                        <a:t>___</a:t>
                      </a:r>
                      <a:r>
                        <a:rPr lang="en-US" sz="1600" b="0" i="0" u="none" strike="noStrike" dirty="0" err="1">
                          <a:solidFill>
                            <a:srgbClr val="000000"/>
                          </a:solidFill>
                          <a:effectLst/>
                          <a:latin typeface=""/>
                        </a:rPr>
                        <a:t>hrs</a:t>
                      </a:r>
                      <a:r>
                        <a:rPr lang="en-US" sz="1600" b="0" i="0" u="none" strike="noStrike" dirty="0">
                          <a:solidFill>
                            <a:srgbClr val="000000"/>
                          </a:solidFill>
                          <a:effectLst/>
                          <a:latin typeface=""/>
                        </a:rPr>
                        <a:t> per employee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rPr>
                        <a:t>Annual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endParaRPr lang="en-US" sz="1600" b="0" i="0" u="none" strike="noStrike" dirty="0">
                        <a:solidFill>
                          <a:srgbClr val="000000"/>
                        </a:solidFill>
                        <a:effectLst/>
                        <a:latin typeface=""/>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l" fontAlgn="ctr"/>
                      <a:r>
                        <a:rPr lang="en-US" sz="1600" b="0" i="0" u="none" strike="noStrike" dirty="0">
                          <a:solidFill>
                            <a:srgbClr val="000000"/>
                          </a:solidFill>
                          <a:effectLst/>
                          <a:latin typeface=""/>
                        </a:rPr>
                        <a:t> </a:t>
                      </a:r>
                    </a:p>
                  </a:txBody>
                  <a:tcPr marL="571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b"/>
                      <a:r>
                        <a:rPr lang="en-US" sz="1600" b="0" i="0" u="none" strike="noStrike" dirty="0">
                          <a:solidFill>
                            <a:srgbClr val="000000"/>
                          </a:solidFill>
                          <a:effectLst/>
                          <a:latin typeface=""/>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128538303"/>
                  </a:ext>
                </a:extLst>
              </a:tr>
            </a:tbl>
          </a:graphicData>
        </a:graphic>
      </p:graphicFrame>
      <p:sp>
        <p:nvSpPr>
          <p:cNvPr id="2" name="TextBox 1"/>
          <p:cNvSpPr txBox="1"/>
          <p:nvPr/>
        </p:nvSpPr>
        <p:spPr>
          <a:xfrm rot="21160696">
            <a:off x="4318002" y="3301568"/>
            <a:ext cx="7554890" cy="646331"/>
          </a:xfrm>
          <a:prstGeom prst="rect">
            <a:avLst/>
          </a:prstGeom>
          <a:solidFill>
            <a:schemeClr val="bg1"/>
          </a:solidFill>
          <a:ln w="28575">
            <a:solidFill>
              <a:srgbClr val="FF0000"/>
            </a:solidFill>
          </a:ln>
        </p:spPr>
        <p:txBody>
          <a:bodyPr wrap="square" rtlCol="0">
            <a:spAutoFit/>
          </a:bodyPr>
          <a:lstStyle/>
          <a:p>
            <a:r>
              <a:rPr lang="en-US" dirty="0">
                <a:solidFill>
                  <a:srgbClr val="FF0000"/>
                </a:solidFill>
              </a:rPr>
              <a:t>You select the range of employees you wish to measure (all of the operations you manage or just finance employees)</a:t>
            </a:r>
          </a:p>
        </p:txBody>
      </p:sp>
      <p:sp>
        <p:nvSpPr>
          <p:cNvPr id="3" name="TextBox 2">
            <a:extLst>
              <a:ext uri="{FF2B5EF4-FFF2-40B4-BE49-F238E27FC236}">
                <a16:creationId xmlns:a16="http://schemas.microsoft.com/office/drawing/2014/main" id="{161AC4DA-C140-4B8E-839B-77792EEBE914}"/>
              </a:ext>
            </a:extLst>
          </p:cNvPr>
          <p:cNvSpPr txBox="1"/>
          <p:nvPr/>
        </p:nvSpPr>
        <p:spPr>
          <a:xfrm rot="21146227">
            <a:off x="4942247" y="4650372"/>
            <a:ext cx="5879690" cy="923330"/>
          </a:xfrm>
          <a:prstGeom prst="rect">
            <a:avLst/>
          </a:prstGeom>
          <a:solidFill>
            <a:schemeClr val="bg1"/>
          </a:solidFill>
          <a:ln w="28575">
            <a:solidFill>
              <a:srgbClr val="FF0000"/>
            </a:solidFill>
          </a:ln>
        </p:spPr>
        <p:txBody>
          <a:bodyPr wrap="square" rtlCol="0">
            <a:spAutoFit/>
          </a:bodyPr>
          <a:lstStyle/>
          <a:p>
            <a:r>
              <a:rPr lang="en-US" dirty="0">
                <a:solidFill>
                  <a:srgbClr val="FF0000"/>
                </a:solidFill>
              </a:rPr>
              <a:t>This measure should calculate on-line hours as well as in person.  Anyone who attends the GFOA, IGFOA, APIPA should be given credit for those hours</a:t>
            </a:r>
          </a:p>
        </p:txBody>
      </p:sp>
      <p:sp>
        <p:nvSpPr>
          <p:cNvPr id="5" name="Slide Number Placeholder 1">
            <a:extLst>
              <a:ext uri="{FF2B5EF4-FFF2-40B4-BE49-F238E27FC236}">
                <a16:creationId xmlns:a16="http://schemas.microsoft.com/office/drawing/2014/main" id="{A2847F25-CACA-5684-B521-E74485160187}"/>
              </a:ext>
            </a:extLst>
          </p:cNvPr>
          <p:cNvSpPr txBox="1">
            <a:spLocks/>
          </p:cNvSpPr>
          <p:nvPr/>
        </p:nvSpPr>
        <p:spPr>
          <a:xfrm>
            <a:off x="392654" y="6388623"/>
            <a:ext cx="445546" cy="469377"/>
          </a:xfrm>
          <a:prstGeom prst="rect">
            <a:avLst/>
          </a:prstGeom>
          <a:solidFill>
            <a:srgbClr val="3B894F"/>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14</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Footer Placeholder 1">
            <a:extLst>
              <a:ext uri="{FF2B5EF4-FFF2-40B4-BE49-F238E27FC236}">
                <a16:creationId xmlns:a16="http://schemas.microsoft.com/office/drawing/2014/main" id="{0A7CD122-9394-B20F-4E3C-02A09A685A4C}"/>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spTree>
    <p:extLst>
      <p:ext uri="{BB962C8B-B14F-4D97-AF65-F5344CB8AC3E}">
        <p14:creationId xmlns:p14="http://schemas.microsoft.com/office/powerpoint/2010/main" val="566268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583273"/>
              </p:ext>
            </p:extLst>
          </p:nvPr>
        </p:nvGraphicFramePr>
        <p:xfrm>
          <a:off x="1" y="0"/>
          <a:ext cx="12192001" cy="6493204"/>
        </p:xfrm>
        <a:graphic>
          <a:graphicData uri="http://schemas.openxmlformats.org/drawingml/2006/table">
            <a:tbl>
              <a:tblPr/>
              <a:tblGrid>
                <a:gridCol w="2690153">
                  <a:extLst>
                    <a:ext uri="{9D8B030D-6E8A-4147-A177-3AD203B41FA5}">
                      <a16:colId xmlns:a16="http://schemas.microsoft.com/office/drawing/2014/main" val="714596921"/>
                    </a:ext>
                  </a:extLst>
                </a:gridCol>
                <a:gridCol w="1156667">
                  <a:extLst>
                    <a:ext uri="{9D8B030D-6E8A-4147-A177-3AD203B41FA5}">
                      <a16:colId xmlns:a16="http://schemas.microsoft.com/office/drawing/2014/main" val="1518594174"/>
                    </a:ext>
                  </a:extLst>
                </a:gridCol>
                <a:gridCol w="892842">
                  <a:extLst>
                    <a:ext uri="{9D8B030D-6E8A-4147-A177-3AD203B41FA5}">
                      <a16:colId xmlns:a16="http://schemas.microsoft.com/office/drawing/2014/main" val="3678760432"/>
                    </a:ext>
                  </a:extLst>
                </a:gridCol>
                <a:gridCol w="967908">
                  <a:extLst>
                    <a:ext uri="{9D8B030D-6E8A-4147-A177-3AD203B41FA5}">
                      <a16:colId xmlns:a16="http://schemas.microsoft.com/office/drawing/2014/main" val="610337920"/>
                    </a:ext>
                  </a:extLst>
                </a:gridCol>
                <a:gridCol w="884264">
                  <a:extLst>
                    <a:ext uri="{9D8B030D-6E8A-4147-A177-3AD203B41FA5}">
                      <a16:colId xmlns:a16="http://schemas.microsoft.com/office/drawing/2014/main" val="894894567"/>
                    </a:ext>
                  </a:extLst>
                </a:gridCol>
                <a:gridCol w="1044816">
                  <a:extLst>
                    <a:ext uri="{9D8B030D-6E8A-4147-A177-3AD203B41FA5}">
                      <a16:colId xmlns:a16="http://schemas.microsoft.com/office/drawing/2014/main" val="613789828"/>
                    </a:ext>
                  </a:extLst>
                </a:gridCol>
                <a:gridCol w="997324">
                  <a:extLst>
                    <a:ext uri="{9D8B030D-6E8A-4147-A177-3AD203B41FA5}">
                      <a16:colId xmlns:a16="http://schemas.microsoft.com/office/drawing/2014/main" val="2924688926"/>
                    </a:ext>
                  </a:extLst>
                </a:gridCol>
                <a:gridCol w="2777774">
                  <a:extLst>
                    <a:ext uri="{9D8B030D-6E8A-4147-A177-3AD203B41FA5}">
                      <a16:colId xmlns:a16="http://schemas.microsoft.com/office/drawing/2014/main" val="3477356085"/>
                    </a:ext>
                  </a:extLst>
                </a:gridCol>
                <a:gridCol w="780253">
                  <a:extLst>
                    <a:ext uri="{9D8B030D-6E8A-4147-A177-3AD203B41FA5}">
                      <a16:colId xmlns:a16="http://schemas.microsoft.com/office/drawing/2014/main" val="498772966"/>
                    </a:ext>
                  </a:extLst>
                </a:gridCol>
              </a:tblGrid>
              <a:tr h="1457560">
                <a:tc>
                  <a:txBody>
                    <a:bodyPr/>
                    <a:lstStyle/>
                    <a:p>
                      <a:pPr algn="ctr" fontAlgn="ct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 (YOUR GOVT) Department of Finance Performance Measures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Target</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Period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-2</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Prior Period  -1</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Current Period</a:t>
                      </a:r>
                      <a:b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br>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0</a:t>
                      </a:r>
                      <a:endParaRPr lang="en-US" sz="1600" dirty="0">
                        <a:latin typeface=""/>
                      </a:endParaRP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Trend</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Notes</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fontAlgn="b"/>
                      <a:r>
                        <a:rPr lang="en-US" sz="2000" b="0" i="0" u="none" strike="noStrike" dirty="0">
                          <a:solidFill>
                            <a:schemeClr val="bg1"/>
                          </a:solidFill>
                          <a:effectLst/>
                          <a:latin typeface=""/>
                          <a:ea typeface="Lato ExtraBold" panose="020F0502020204030203" pitchFamily="34" charset="0"/>
                          <a:cs typeface="Lato ExtraBold" panose="020F0502020204030203" pitchFamily="34" charset="0"/>
                        </a:rPr>
                        <a:t>Audit issue?</a:t>
                      </a:r>
                    </a:p>
                  </a:txBody>
                  <a:tcPr marL="6350" marR="6350" marT="6350" marB="0"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3512929511"/>
                  </a:ext>
                </a:extLst>
              </a:tr>
              <a:tr h="524615">
                <a:tc gridSpan="9">
                  <a:txBody>
                    <a:bodyPr/>
                    <a:lstStyle/>
                    <a:p>
                      <a:pPr algn="ctr" fontAlgn="ctr"/>
                      <a:r>
                        <a:rPr lang="en-US" sz="2100" b="0" i="0" u="none" strike="noStrike" dirty="0">
                          <a:solidFill>
                            <a:srgbClr val="000000"/>
                          </a:solidFill>
                          <a:effectLst/>
                          <a:latin typeface=""/>
                          <a:ea typeface="Lato ExtraBold" panose="020F0502020204030203" pitchFamily="34" charset="0"/>
                          <a:cs typeface="Lato ExtraBold" panose="020F0502020204030203" pitchFamily="34" charset="0"/>
                        </a:rPr>
                        <a:t>Reconciliation and Internal Control</a:t>
                      </a:r>
                      <a:r>
                        <a:rPr lang="en-US" sz="800" b="0" i="0" u="none" strike="noStrike" dirty="0">
                          <a:solidFill>
                            <a:srgbClr val="000000"/>
                          </a:solidFill>
                          <a:effectLst/>
                          <a:latin typeface=""/>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pPr algn="ctr" fontAlgn="ctr"/>
                      <a:endParaRPr lang="en-US" sz="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95000"/>
                        </a:schemeClr>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tcPr>
                </a:tc>
                <a:tc hMerge="1">
                  <a:txBody>
                    <a:bodyPr/>
                    <a:lstStyle/>
                    <a:p>
                      <a:pPr algn="ctr" fontAlgn="b"/>
                      <a:r>
                        <a:rPr lang="en-US" sz="800" b="0" i="0" u="none" strike="noStrike" dirty="0">
                          <a:solidFill>
                            <a:srgbClr val="000000"/>
                          </a:solidFill>
                          <a:effectLst/>
                          <a:latin typeface="Calibri" panose="020F0502020204030204"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7E6E6"/>
                    </a:solidFill>
                  </a:tcPr>
                </a:tc>
                <a:extLst>
                  <a:ext uri="{0D108BD9-81ED-4DB2-BD59-A6C34878D82A}">
                    <a16:rowId xmlns:a16="http://schemas.microsoft.com/office/drawing/2014/main" val="2630316474"/>
                  </a:ext>
                </a:extLst>
              </a:tr>
              <a:tr h="1152084">
                <a:tc>
                  <a:txBody>
                    <a:bodyPr/>
                    <a:lstStyle/>
                    <a:p>
                      <a:pPr algn="l" rtl="0" fontAlgn="ctr"/>
                      <a:r>
                        <a:rPr lang="en-US" sz="1600" b="1" i="0" u="none" strike="noStrike" dirty="0">
                          <a:solidFill>
                            <a:srgbClr val="000000"/>
                          </a:solidFill>
                          <a:effectLst/>
                          <a:latin typeface=""/>
                          <a:ea typeface="Lato ExtraBold" panose="020F0502020204030203" pitchFamily="34" charset="0"/>
                          <a:cs typeface="Lato ExtraBold" panose="020F0502020204030203" pitchFamily="34" charset="0"/>
                        </a:rPr>
                        <a:t>Completion of Fixed</a:t>
                      </a:r>
                      <a:r>
                        <a:rPr lang="en-US" sz="1600" b="1" i="0" u="none" strike="noStrike" baseline="0" dirty="0">
                          <a:solidFill>
                            <a:srgbClr val="000000"/>
                          </a:solidFill>
                          <a:effectLst/>
                          <a:latin typeface=""/>
                          <a:ea typeface="Lato ExtraBold" panose="020F0502020204030203" pitchFamily="34" charset="0"/>
                          <a:cs typeface="Lato ExtraBold" panose="020F0502020204030203" pitchFamily="34" charset="0"/>
                        </a:rPr>
                        <a:t> Asset Inventory</a:t>
                      </a:r>
                      <a:endParaRPr lang="en-US" sz="1600" b="1" i="0" u="none" strike="noStrike" dirty="0">
                        <a:solidFill>
                          <a:srgbClr val="000000"/>
                        </a:solidFill>
                        <a:effectLst/>
                        <a:latin typeface=""/>
                        <a:ea typeface="Lato ExtraBold" panose="020F0502020204030203" pitchFamily="34" charset="0"/>
                        <a:cs typeface="Lato ExtraBold" panose="020F0502020204030203" pitchFamily="34" charset="0"/>
                      </a:endParaRP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100% completed and AJEs posted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Annual or biannual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a:solidFill>
                            <a:srgbClr val="000000"/>
                          </a:solidFill>
                          <a:effectLst/>
                          <a:latin typeface=""/>
                          <a:ea typeface="Lato" panose="020F0502020204030203" pitchFamily="34" charset="0"/>
                          <a:cs typeface="Lato" panose="020F0502020204030203" pitchFamily="34" charset="0"/>
                        </a:rPr>
                        <a:t> </a:t>
                      </a: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l"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r>
                        <a:rPr lang="en-US" sz="1600" b="0" i="0" u="none" strike="noStrike">
                          <a:solidFill>
                            <a:srgbClr val="000000"/>
                          </a:solidFill>
                          <a:effectLst/>
                          <a:latin typeface=""/>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78454358"/>
                  </a:ext>
                </a:extLst>
              </a:tr>
              <a:tr h="1516213">
                <a:tc>
                  <a:txBody>
                    <a:bodyPr/>
                    <a:lstStyle/>
                    <a:p>
                      <a:pPr algn="l" rtl="0" fontAlgn="ctr"/>
                      <a:r>
                        <a:rPr lang="en-US" sz="1600" b="1" i="0" u="none" strike="noStrike" dirty="0">
                          <a:solidFill>
                            <a:srgbClr val="000000"/>
                          </a:solidFill>
                          <a:effectLst/>
                          <a:latin typeface=""/>
                          <a:ea typeface="Lato ExtraBold" panose="020F0502020204030203" pitchFamily="34" charset="0"/>
                          <a:cs typeface="Lato ExtraBold" panose="020F0502020204030203" pitchFamily="34" charset="0"/>
                        </a:rPr>
                        <a:t>Bank Reconciliations completed on a timely basis</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___days after month end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r>
                        <a:rPr lang="en-US" sz="1600" b="0" i="0" u="none" strike="noStrike" dirty="0" err="1">
                          <a:solidFill>
                            <a:srgbClr val="000000"/>
                          </a:solidFill>
                          <a:effectLst/>
                          <a:latin typeface=""/>
                          <a:ea typeface="Lato" panose="020F0502020204030203" pitchFamily="34" charset="0"/>
                          <a:cs typeface="Lato" panose="020F0502020204030203" pitchFamily="34" charset="0"/>
                        </a:rPr>
                        <a:t>Mnthly</a:t>
                      </a: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l"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571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pPr algn="ctr" fontAlgn="b"/>
                      <a:r>
                        <a:rPr lang="en-US" sz="1600" b="0" i="0" u="none" strike="noStrike" dirty="0">
                          <a:solidFill>
                            <a:srgbClr val="000000"/>
                          </a:solidFill>
                          <a:effectLst/>
                          <a:latin typeface=""/>
                          <a:ea typeface="Lato" panose="020F0502020204030203" pitchFamily="34" charset="0"/>
                          <a:cs typeface="Lato" panose="020F0502020204030203" pitchFamily="34" charset="0"/>
                        </a:rPr>
                        <a:t> </a:t>
                      </a: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128538303"/>
                  </a:ext>
                </a:extLst>
              </a:tr>
              <a:tr h="1842732">
                <a:tc>
                  <a:txBody>
                    <a:bodyPr/>
                    <a:lstStyle/>
                    <a:p>
                      <a:pPr algn="l" rtl="0" fontAlgn="ctr"/>
                      <a:r>
                        <a:rPr lang="en-US" sz="1600" b="1" i="0" u="none" strike="noStrike" dirty="0">
                          <a:solidFill>
                            <a:srgbClr val="000000"/>
                          </a:solidFill>
                          <a:effectLst/>
                          <a:latin typeface=""/>
                          <a:ea typeface="Lato ExtraBold" panose="020F0502020204030203" pitchFamily="34" charset="0"/>
                          <a:cs typeface="Lato ExtraBold" panose="020F0502020204030203" pitchFamily="34" charset="0"/>
                        </a:rPr>
                        <a:t>Reduction in invalid, outdated encumbrances</a:t>
                      </a:r>
                    </a:p>
                  </a:txBody>
                  <a:tcPr marL="11430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a:solidFill>
                            <a:srgbClr val="000000"/>
                          </a:solidFill>
                          <a:effectLst/>
                          <a:latin typeface=""/>
                          <a:ea typeface="Lato" panose="020F0502020204030203" pitchFamily="34" charset="0"/>
                          <a:cs typeface="Lato" panose="020F0502020204030203" pitchFamily="34" charset="0"/>
                        </a:rPr>
                        <a:t>0% invalid encumbrances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r>
                        <a:rPr lang="en-US" sz="1600" b="0" i="0" u="none" strike="noStrike" dirty="0" err="1">
                          <a:solidFill>
                            <a:srgbClr val="000000"/>
                          </a:solidFill>
                          <a:effectLst/>
                          <a:latin typeface=""/>
                          <a:ea typeface="Lato" panose="020F0502020204030203" pitchFamily="34" charset="0"/>
                          <a:cs typeface="Lato" panose="020F0502020204030203" pitchFamily="34" charset="0"/>
                        </a:rPr>
                        <a:t>Qtrly</a:t>
                      </a: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ctr"/>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tc>
                  <a:txBody>
                    <a:bodyPr/>
                    <a:lstStyle/>
                    <a:p>
                      <a:pPr algn="ctr" fontAlgn="b"/>
                      <a:endParaRPr lang="en-US" sz="1600" b="0" i="0" u="none" strike="noStrike" dirty="0">
                        <a:solidFill>
                          <a:srgbClr val="000000"/>
                        </a:solidFill>
                        <a:effectLst/>
                        <a:latin typeface=""/>
                        <a:ea typeface="Lato" panose="020F0502020204030203" pitchFamily="34" charset="0"/>
                        <a:cs typeface="Lato" panose="020F0502020204030203" pitchFamily="34" charset="0"/>
                      </a:endParaRPr>
                    </a:p>
                  </a:txBody>
                  <a:tcPr marL="6350" marR="6350" marT="635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484475135"/>
                  </a:ext>
                </a:extLst>
              </a:tr>
            </a:tbl>
          </a:graphicData>
        </a:graphic>
      </p:graphicFrame>
      <p:sp>
        <p:nvSpPr>
          <p:cNvPr id="2" name="TextBox 1"/>
          <p:cNvSpPr txBox="1"/>
          <p:nvPr/>
        </p:nvSpPr>
        <p:spPr>
          <a:xfrm rot="21110876">
            <a:off x="4849560" y="1885396"/>
            <a:ext cx="6654799" cy="1077218"/>
          </a:xfrm>
          <a:prstGeom prst="rect">
            <a:avLst/>
          </a:prstGeom>
          <a:solidFill>
            <a:schemeClr val="bg1"/>
          </a:solidFill>
          <a:ln w="28575">
            <a:solidFill>
              <a:srgbClr val="FF0000"/>
            </a:solidFill>
          </a:ln>
        </p:spPr>
        <p:txBody>
          <a:bodyPr wrap="square" rtlCol="0">
            <a:spAutoFit/>
          </a:bodyPr>
          <a:lstStyle/>
          <a:p>
            <a:r>
              <a:rPr lang="en-US" sz="1600" dirty="0">
                <a:solidFill>
                  <a:srgbClr val="FF0000"/>
                </a:solidFill>
              </a:rPr>
              <a:t>Although most governments require a physical inventory only annually or biannually, it is good to track your progress towards completion.  For instance, you may start the inventory several months or even quarters before year end.  You could track the % of departments which have been completed.</a:t>
            </a:r>
          </a:p>
        </p:txBody>
      </p:sp>
      <p:sp>
        <p:nvSpPr>
          <p:cNvPr id="7" name="TextBox 6"/>
          <p:cNvSpPr txBox="1"/>
          <p:nvPr/>
        </p:nvSpPr>
        <p:spPr>
          <a:xfrm rot="21283894">
            <a:off x="5079719" y="3376753"/>
            <a:ext cx="5315587" cy="830997"/>
          </a:xfrm>
          <a:prstGeom prst="rect">
            <a:avLst/>
          </a:prstGeom>
          <a:solidFill>
            <a:schemeClr val="bg1"/>
          </a:solidFill>
          <a:ln w="28575">
            <a:solidFill>
              <a:srgbClr val="FF0000"/>
            </a:solidFill>
          </a:ln>
        </p:spPr>
        <p:txBody>
          <a:bodyPr wrap="square" rtlCol="0">
            <a:spAutoFit/>
          </a:bodyPr>
          <a:lstStyle/>
          <a:p>
            <a:r>
              <a:rPr lang="en-US" sz="1600" dirty="0">
                <a:solidFill>
                  <a:srgbClr val="FF0000"/>
                </a:solidFill>
                <a:latin typeface="Calibri" panose="020F0502020204030204" pitchFamily="34" charset="0"/>
              </a:rPr>
              <a:t>Select your most critical bank accounts: payroll, general fund and grants and measure each of those.  A bank reconciliation is only “completed” once all adjusting entries posted.</a:t>
            </a:r>
            <a:endParaRPr lang="en-US" sz="1600" dirty="0"/>
          </a:p>
        </p:txBody>
      </p:sp>
      <p:sp>
        <p:nvSpPr>
          <p:cNvPr id="9" name="TextBox 8">
            <a:extLst>
              <a:ext uri="{FF2B5EF4-FFF2-40B4-BE49-F238E27FC236}">
                <a16:creationId xmlns:a16="http://schemas.microsoft.com/office/drawing/2014/main" id="{594D3824-3E21-4671-BD25-459C474A6997}"/>
              </a:ext>
            </a:extLst>
          </p:cNvPr>
          <p:cNvSpPr txBox="1"/>
          <p:nvPr/>
        </p:nvSpPr>
        <p:spPr>
          <a:xfrm rot="21272766">
            <a:off x="4857004" y="4631904"/>
            <a:ext cx="7174083" cy="1397947"/>
          </a:xfrm>
          <a:prstGeom prst="rect">
            <a:avLst/>
          </a:prstGeom>
          <a:solidFill>
            <a:schemeClr val="bg1"/>
          </a:solidFill>
          <a:ln w="28575">
            <a:solidFill>
              <a:srgbClr val="FF0000"/>
            </a:solidFill>
          </a:ln>
        </p:spPr>
        <p:txBody>
          <a:bodyPr wrap="square" rtlCol="0">
            <a:spAutoFit/>
          </a:bodyPr>
          <a:lstStyle/>
          <a:p>
            <a:pPr>
              <a:lnSpc>
                <a:spcPct val="107000"/>
              </a:lnSpc>
              <a:spcAft>
                <a:spcPts val="800"/>
              </a:spcAft>
            </a:pPr>
            <a:r>
              <a:rPr lang="en-US" sz="1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One of the new performance measures we agreed upon was to clean up encumbrances.  It is imperative for any government proceeding with a new system implementation and just good accounting practice for everyone.  Tell the group the status of your encumbrance clean up efforts, including the balances before and after the cleanup initiative.</a:t>
            </a:r>
            <a:endParaRPr lang="en-US" sz="1600" dirty="0"/>
          </a:p>
        </p:txBody>
      </p:sp>
      <p:sp>
        <p:nvSpPr>
          <p:cNvPr id="4" name="Slide Number Placeholder 1">
            <a:extLst>
              <a:ext uri="{FF2B5EF4-FFF2-40B4-BE49-F238E27FC236}">
                <a16:creationId xmlns:a16="http://schemas.microsoft.com/office/drawing/2014/main" id="{25CA90A3-C57E-A2AB-7D2E-F59F3F224EFB}"/>
              </a:ext>
            </a:extLst>
          </p:cNvPr>
          <p:cNvSpPr txBox="1">
            <a:spLocks/>
          </p:cNvSpPr>
          <p:nvPr/>
        </p:nvSpPr>
        <p:spPr>
          <a:xfrm>
            <a:off x="392654" y="6388623"/>
            <a:ext cx="445546" cy="469377"/>
          </a:xfrm>
          <a:prstGeom prst="rect">
            <a:avLst/>
          </a:prstGeom>
          <a:solidFill>
            <a:srgbClr val="3B894F"/>
          </a:solidFill>
        </p:spPr>
        <p:txBody>
          <a:bodyPr anchor="ctr"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39F794-7202-4E3A-AED8-2497AE0D328A}" type="slidenum">
              <a:rPr lang="en-US" sz="1600" smtClean="0">
                <a:solidFill>
                  <a:schemeClr val="bg1"/>
                </a:solidFill>
                <a:latin typeface="Lato" panose="020F0502020204030203" pitchFamily="34" charset="0"/>
                <a:ea typeface="Lato" panose="020F0502020204030203" pitchFamily="34" charset="0"/>
                <a:cs typeface="Lato" panose="020F0502020204030203" pitchFamily="34" charset="0"/>
              </a:rPr>
              <a:pPr/>
              <a:t>15</a:t>
            </a:fld>
            <a:endParaRPr lang="en-US" sz="16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Footer Placeholder 1">
            <a:extLst>
              <a:ext uri="{FF2B5EF4-FFF2-40B4-BE49-F238E27FC236}">
                <a16:creationId xmlns:a16="http://schemas.microsoft.com/office/drawing/2014/main" id="{5E41626E-89E2-5B57-EAFE-DBDB08FDBC71}"/>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spTree>
    <p:extLst>
      <p:ext uri="{BB962C8B-B14F-4D97-AF65-F5344CB8AC3E}">
        <p14:creationId xmlns:p14="http://schemas.microsoft.com/office/powerpoint/2010/main" val="205887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C02867-9E5C-42E5-9E95-441660C1737E}"/>
              </a:ext>
            </a:extLst>
          </p:cNvPr>
          <p:cNvSpPr>
            <a:spLocks noGrp="1"/>
          </p:cNvSpPr>
          <p:nvPr>
            <p:ph type="title"/>
          </p:nvPr>
        </p:nvSpPr>
        <p:spPr/>
        <p:txBody>
          <a:bodyPr>
            <a:normAutofit/>
          </a:bodyPr>
          <a:lstStyle/>
          <a:p>
            <a:r>
              <a:rPr lang="en-US" sz="3600" dirty="0">
                <a:latin typeface=""/>
              </a:rPr>
              <a:t>[GOVT]  - Challenges and Accomplishments</a:t>
            </a:r>
          </a:p>
        </p:txBody>
      </p:sp>
      <p:sp>
        <p:nvSpPr>
          <p:cNvPr id="5" name="Slide Number Placeholder 4"/>
          <p:cNvSpPr>
            <a:spLocks noGrp="1"/>
          </p:cNvSpPr>
          <p:nvPr>
            <p:ph type="sldNum" sz="quarter" idx="12"/>
          </p:nvPr>
        </p:nvSpPr>
        <p:spPr>
          <a:solidFill>
            <a:srgbClr val="3B894F"/>
          </a:solidFill>
        </p:spPr>
        <p:txBody>
          <a:bodyPr/>
          <a:lstStyle/>
          <a:p>
            <a:fld id="{F4EF2239-9C41-4F1E-B31F-14515ED9BBED}" type="slidenum">
              <a:rPr lang="en-US" smtClean="0"/>
              <a:pPr/>
              <a:t>16</a:t>
            </a:fld>
            <a:endParaRPr lang="en-US" dirty="0"/>
          </a:p>
        </p:txBody>
      </p:sp>
      <p:graphicFrame>
        <p:nvGraphicFramePr>
          <p:cNvPr id="4" name="Table 6">
            <a:extLst>
              <a:ext uri="{FF2B5EF4-FFF2-40B4-BE49-F238E27FC236}">
                <a16:creationId xmlns:a16="http://schemas.microsoft.com/office/drawing/2014/main" id="{984CB098-E3F5-4BF3-8934-6CBF926E9100}"/>
              </a:ext>
            </a:extLst>
          </p:cNvPr>
          <p:cNvGraphicFramePr>
            <a:graphicFrameLocks noGrp="1"/>
          </p:cNvGraphicFramePr>
          <p:nvPr>
            <p:extLst>
              <p:ext uri="{D42A27DB-BD31-4B8C-83A1-F6EECF244321}">
                <p14:modId xmlns:p14="http://schemas.microsoft.com/office/powerpoint/2010/main" val="2828923952"/>
              </p:ext>
            </p:extLst>
          </p:nvPr>
        </p:nvGraphicFramePr>
        <p:xfrm>
          <a:off x="150545" y="1071516"/>
          <a:ext cx="11890910" cy="5019675"/>
        </p:xfrm>
        <a:graphic>
          <a:graphicData uri="http://schemas.openxmlformats.org/drawingml/2006/table">
            <a:tbl>
              <a:tblPr firstRow="1" bandRow="1">
                <a:tableStyleId>{BDBED569-4797-4DF1-A0F4-6AAB3CD982D8}</a:tableStyleId>
              </a:tblPr>
              <a:tblGrid>
                <a:gridCol w="4119277">
                  <a:extLst>
                    <a:ext uri="{9D8B030D-6E8A-4147-A177-3AD203B41FA5}">
                      <a16:colId xmlns:a16="http://schemas.microsoft.com/office/drawing/2014/main" val="3616128542"/>
                    </a:ext>
                  </a:extLst>
                </a:gridCol>
                <a:gridCol w="7771633">
                  <a:extLst>
                    <a:ext uri="{9D8B030D-6E8A-4147-A177-3AD203B41FA5}">
                      <a16:colId xmlns:a16="http://schemas.microsoft.com/office/drawing/2014/main" val="4161743446"/>
                    </a:ext>
                  </a:extLst>
                </a:gridCol>
              </a:tblGrid>
              <a:tr h="2634267">
                <a:tc>
                  <a:txBody>
                    <a:bodyPr/>
                    <a:lstStyle/>
                    <a:p>
                      <a:pPr lvl="0" algn="l">
                        <a:lnSpc>
                          <a:spcPct val="100000"/>
                        </a:lnSpc>
                      </a:pPr>
                      <a:r>
                        <a:rPr lang="en-US" dirty="0">
                          <a:latin typeface=""/>
                          <a:ea typeface="Lato ExtraBold" panose="020F0502020204030203" pitchFamily="34" charset="0"/>
                          <a:cs typeface="Lato ExtraBold" panose="020F0502020204030203" pitchFamily="34" charset="0"/>
                        </a:rPr>
                        <a:t>What has been the greatest challenge in your financial operations this last few months?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0" i="0" dirty="0">
                          <a:latin typeface=""/>
                          <a:ea typeface="Lato" panose="020F0502020204030203" pitchFamily="34" charset="0"/>
                          <a:cs typeface="Lato" panose="020F0502020204030203" pitchFamily="34" charset="0"/>
                        </a:rPr>
                        <a:t>INSERT COMMENTS HERE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0761110"/>
                  </a:ext>
                </a:extLst>
              </a:tr>
              <a:tr h="2385408">
                <a:tc>
                  <a:txBody>
                    <a:bodyPr/>
                    <a:lstStyle/>
                    <a:p>
                      <a:pPr lvl="0" algn="l">
                        <a:lnSpc>
                          <a:spcPct val="100000"/>
                        </a:lnSpc>
                      </a:pPr>
                      <a:r>
                        <a:rPr lang="en-US" b="1" dirty="0">
                          <a:latin typeface=""/>
                          <a:ea typeface="Lato ExtraBold" panose="020F0502020204030203" pitchFamily="34" charset="0"/>
                          <a:cs typeface="Lato ExtraBold" panose="020F0502020204030203" pitchFamily="34" charset="0"/>
                        </a:rPr>
                        <a:t>What recent finance office accomplishment would you like to share with your finance office colleagues?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3B894F">
                        <a:alpha val="15000"/>
                      </a:srgbClr>
                    </a:solidFill>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b="0" i="0" dirty="0">
                          <a:latin typeface=""/>
                          <a:ea typeface="Lato" panose="020F0502020204030203" pitchFamily="34" charset="0"/>
                          <a:cs typeface="Lato" panose="020F0502020204030203" pitchFamily="34" charset="0"/>
                        </a:rPr>
                        <a:t>INSERT COMMENTS HERE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3B894F">
                        <a:alpha val="15000"/>
                      </a:srgbClr>
                    </a:solidFill>
                  </a:tcPr>
                </a:tc>
                <a:extLst>
                  <a:ext uri="{0D108BD9-81ED-4DB2-BD59-A6C34878D82A}">
                    <a16:rowId xmlns:a16="http://schemas.microsoft.com/office/drawing/2014/main" val="2554752365"/>
                  </a:ext>
                </a:extLst>
              </a:tr>
            </a:tbl>
          </a:graphicData>
        </a:graphic>
      </p:graphicFrame>
      <p:sp>
        <p:nvSpPr>
          <p:cNvPr id="2" name="Footer Placeholder 1">
            <a:extLst>
              <a:ext uri="{FF2B5EF4-FFF2-40B4-BE49-F238E27FC236}">
                <a16:creationId xmlns:a16="http://schemas.microsoft.com/office/drawing/2014/main" id="{B50466B2-B4EB-767F-5ED2-C439C5968EB1}"/>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pic>
        <p:nvPicPr>
          <p:cNvPr id="3" name="Picture 2" descr="A green and white logo&#10;&#10;Description automatically generated">
            <a:extLst>
              <a:ext uri="{FF2B5EF4-FFF2-40B4-BE49-F238E27FC236}">
                <a16:creationId xmlns:a16="http://schemas.microsoft.com/office/drawing/2014/main" id="{9F6F6632-C0D5-135B-DE09-E56F9258E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 y="-21644"/>
            <a:ext cx="1916991" cy="838350"/>
          </a:xfrm>
          <a:prstGeom prst="rect">
            <a:avLst/>
          </a:prstGeom>
        </p:spPr>
      </p:pic>
    </p:spTree>
    <p:extLst>
      <p:ext uri="{BB962C8B-B14F-4D97-AF65-F5344CB8AC3E}">
        <p14:creationId xmlns:p14="http://schemas.microsoft.com/office/powerpoint/2010/main" val="334666719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894F37-430A-7CEE-313A-56C380FF9147}"/>
              </a:ext>
            </a:extLst>
          </p:cNvPr>
          <p:cNvSpPr>
            <a:spLocks noGrp="1"/>
          </p:cNvSpPr>
          <p:nvPr>
            <p:ph type="sldNum" sz="quarter" idx="10"/>
          </p:nvPr>
        </p:nvSpPr>
        <p:spPr>
          <a:solidFill>
            <a:srgbClr val="3B894F"/>
          </a:solidFill>
        </p:spPr>
        <p:txBody>
          <a:bodyPr/>
          <a:lstStyle/>
          <a:p>
            <a:fld id="{0A39F794-7202-4E3A-AED8-2497AE0D328A}" type="slidenum">
              <a:rPr lang="en-US" smtClean="0"/>
              <a:t>2</a:t>
            </a:fld>
            <a:endParaRPr lang="en-US"/>
          </a:p>
        </p:txBody>
      </p:sp>
      <p:sp>
        <p:nvSpPr>
          <p:cNvPr id="3" name="TextBox 1">
            <a:extLst>
              <a:ext uri="{FF2B5EF4-FFF2-40B4-BE49-F238E27FC236}">
                <a16:creationId xmlns:a16="http://schemas.microsoft.com/office/drawing/2014/main" id="{3A28B45C-CC76-8181-F0B9-9738F5FF6A45}"/>
              </a:ext>
            </a:extLst>
          </p:cNvPr>
          <p:cNvSpPr txBox="1"/>
          <p:nvPr/>
        </p:nvSpPr>
        <p:spPr>
          <a:xfrm rot="10196856" flipV="1">
            <a:off x="3026684" y="1079651"/>
            <a:ext cx="7698772" cy="4637825"/>
          </a:xfrm>
          <a:prstGeom prst="rect">
            <a:avLst/>
          </a:prstGeom>
          <a:solidFill>
            <a:schemeClr val="bg1">
              <a:alpha val="40000"/>
            </a:schemeClr>
          </a:solidFill>
          <a:ln w="3175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3200" dirty="0">
                <a:solidFill>
                  <a:srgbClr val="FF0000"/>
                </a:solidFill>
              </a:rPr>
              <a:t>We will discuss your audit status during our first session on Saturday</a:t>
            </a:r>
          </a:p>
          <a:p>
            <a:r>
              <a:rPr lang="en-US" sz="3200" dirty="0">
                <a:solidFill>
                  <a:srgbClr val="FF0000"/>
                </a:solidFill>
              </a:rPr>
              <a:t>Please note the status items of your most recently completed audit, the current audit year and any others through FY2023 due on June 30, 2024</a:t>
            </a:r>
          </a:p>
          <a:p>
            <a:r>
              <a:rPr lang="en-US" sz="3200" dirty="0">
                <a:solidFill>
                  <a:srgbClr val="FF0000"/>
                </a:solidFill>
              </a:rPr>
              <a:t>There is likely some repetition of the status report you gave in April, but hopefully you will be able to report progress!</a:t>
            </a:r>
          </a:p>
        </p:txBody>
      </p:sp>
      <p:sp>
        <p:nvSpPr>
          <p:cNvPr id="5" name="Footer Placeholder 1">
            <a:extLst>
              <a:ext uri="{FF2B5EF4-FFF2-40B4-BE49-F238E27FC236}">
                <a16:creationId xmlns:a16="http://schemas.microsoft.com/office/drawing/2014/main" id="{98A4D6CC-FFFB-9EA5-3666-5701DC8701CA}"/>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spTree>
    <p:extLst>
      <p:ext uri="{BB962C8B-B14F-4D97-AF65-F5344CB8AC3E}">
        <p14:creationId xmlns:p14="http://schemas.microsoft.com/office/powerpoint/2010/main" val="3313941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A994E2-04C9-14DE-814A-1C51979CDFE0}"/>
              </a:ext>
            </a:extLst>
          </p:cNvPr>
          <p:cNvSpPr>
            <a:spLocks noGrp="1"/>
          </p:cNvSpPr>
          <p:nvPr>
            <p:ph type="title"/>
          </p:nvPr>
        </p:nvSpPr>
        <p:spPr/>
        <p:txBody>
          <a:bodyPr>
            <a:normAutofit/>
          </a:bodyPr>
          <a:lstStyle/>
          <a:p>
            <a:r>
              <a:rPr lang="en-US" sz="4000" dirty="0">
                <a:latin typeface=""/>
              </a:rPr>
              <a:t>[GOVT]  - CURRENT AUDIT STATUS</a:t>
            </a:r>
          </a:p>
        </p:txBody>
      </p:sp>
      <p:graphicFrame>
        <p:nvGraphicFramePr>
          <p:cNvPr id="5" name="Table 5">
            <a:extLst>
              <a:ext uri="{FF2B5EF4-FFF2-40B4-BE49-F238E27FC236}">
                <a16:creationId xmlns:a16="http://schemas.microsoft.com/office/drawing/2014/main" id="{8941C54F-654C-CEEB-B3A1-7E23866FBD19}"/>
              </a:ext>
            </a:extLst>
          </p:cNvPr>
          <p:cNvGraphicFramePr>
            <a:graphicFrameLocks noGrp="1"/>
          </p:cNvGraphicFramePr>
          <p:nvPr>
            <p:ph idx="1"/>
            <p:extLst>
              <p:ext uri="{D42A27DB-BD31-4B8C-83A1-F6EECF244321}">
                <p14:modId xmlns:p14="http://schemas.microsoft.com/office/powerpoint/2010/main" val="185435925"/>
              </p:ext>
            </p:extLst>
          </p:nvPr>
        </p:nvGraphicFramePr>
        <p:xfrm>
          <a:off x="320879" y="944026"/>
          <a:ext cx="11562215" cy="5444596"/>
        </p:xfrm>
        <a:graphic>
          <a:graphicData uri="http://schemas.openxmlformats.org/drawingml/2006/table">
            <a:tbl>
              <a:tblPr firstRow="1" bandRow="1">
                <a:tableStyleId>{7DF18680-E054-41AD-8BC1-D1AEF772440D}</a:tableStyleId>
              </a:tblPr>
              <a:tblGrid>
                <a:gridCol w="312167">
                  <a:extLst>
                    <a:ext uri="{9D8B030D-6E8A-4147-A177-3AD203B41FA5}">
                      <a16:colId xmlns:a16="http://schemas.microsoft.com/office/drawing/2014/main" val="209563097"/>
                    </a:ext>
                  </a:extLst>
                </a:gridCol>
                <a:gridCol w="5462954">
                  <a:extLst>
                    <a:ext uri="{9D8B030D-6E8A-4147-A177-3AD203B41FA5}">
                      <a16:colId xmlns:a16="http://schemas.microsoft.com/office/drawing/2014/main" val="1296795795"/>
                    </a:ext>
                  </a:extLst>
                </a:gridCol>
                <a:gridCol w="1448356">
                  <a:extLst>
                    <a:ext uri="{9D8B030D-6E8A-4147-A177-3AD203B41FA5}">
                      <a16:colId xmlns:a16="http://schemas.microsoft.com/office/drawing/2014/main" val="3133367417"/>
                    </a:ext>
                  </a:extLst>
                </a:gridCol>
                <a:gridCol w="1446246">
                  <a:extLst>
                    <a:ext uri="{9D8B030D-6E8A-4147-A177-3AD203B41FA5}">
                      <a16:colId xmlns:a16="http://schemas.microsoft.com/office/drawing/2014/main" val="3117993165"/>
                    </a:ext>
                  </a:extLst>
                </a:gridCol>
                <a:gridCol w="1446246">
                  <a:extLst>
                    <a:ext uri="{9D8B030D-6E8A-4147-A177-3AD203B41FA5}">
                      <a16:colId xmlns:a16="http://schemas.microsoft.com/office/drawing/2014/main" val="3368147755"/>
                    </a:ext>
                  </a:extLst>
                </a:gridCol>
                <a:gridCol w="1446246">
                  <a:extLst>
                    <a:ext uri="{9D8B030D-6E8A-4147-A177-3AD203B41FA5}">
                      <a16:colId xmlns:a16="http://schemas.microsoft.com/office/drawing/2014/main" val="3223137284"/>
                    </a:ext>
                  </a:extLst>
                </a:gridCol>
              </a:tblGrid>
              <a:tr h="902664">
                <a:tc>
                  <a:txBody>
                    <a:bodyPr/>
                    <a:lstStyle/>
                    <a:p>
                      <a:pPr algn="ctr"/>
                      <a:endParaRPr lang="en-US" dirty="0">
                        <a:latin typeface="Lato" panose="020F0502020204030203" pitchFamily="34" charset="0"/>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sz="1600" dirty="0">
                          <a:latin typeface=""/>
                          <a:ea typeface="Lato ExtraBold" panose="020F0502020204030203" pitchFamily="34" charset="0"/>
                          <a:cs typeface="Lato ExtraBold" panose="020F0502020204030203" pitchFamily="34" charset="0"/>
                        </a:rPr>
                        <a:t>AUDIT STATUS DATES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sz="1600" dirty="0">
                          <a:latin typeface=""/>
                          <a:ea typeface="Lato ExtraBold" panose="020F0502020204030203" pitchFamily="34" charset="0"/>
                          <a:cs typeface="Lato ExtraBold" panose="020F0502020204030203" pitchFamily="34" charset="0"/>
                        </a:rPr>
                        <a:t>Most recently completed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sz="1600" dirty="0">
                          <a:latin typeface=""/>
                          <a:ea typeface="Lato ExtraBold" panose="020F0502020204030203" pitchFamily="34" charset="0"/>
                          <a:cs typeface="Lato ExtraBold" panose="020F0502020204030203" pitchFamily="34" charset="0"/>
                        </a:rPr>
                        <a:t>Year currently under audit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sz="1600" dirty="0">
                          <a:latin typeface=""/>
                          <a:ea typeface="Lato ExtraBold" panose="020F0502020204030203" pitchFamily="34" charset="0"/>
                          <a:cs typeface="Lato ExtraBold" panose="020F0502020204030203" pitchFamily="34" charset="0"/>
                        </a:rPr>
                        <a:t>FY202..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tc>
                  <a:txBody>
                    <a:bodyPr/>
                    <a:lstStyle/>
                    <a:p>
                      <a:pPr algn="ctr"/>
                      <a:r>
                        <a:rPr lang="en-US" sz="1600" dirty="0">
                          <a:latin typeface=""/>
                          <a:ea typeface="Lato ExtraBold" panose="020F0502020204030203" pitchFamily="34" charset="0"/>
                          <a:cs typeface="Lato ExtraBold" panose="020F0502020204030203" pitchFamily="34" charset="0"/>
                        </a:rPr>
                        <a:t>FY2023</a:t>
                      </a:r>
                    </a:p>
                    <a:p>
                      <a:endParaRPr lang="en-US" sz="1600" dirty="0">
                        <a:latin typeface=""/>
                        <a:ea typeface="Lato ExtraBold" panose="020F0502020204030203" pitchFamily="34" charset="0"/>
                        <a:cs typeface="Lato ExtraBold"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2B3A7B"/>
                    </a:solidFill>
                  </a:tcPr>
                </a:tc>
                <a:extLst>
                  <a:ext uri="{0D108BD9-81ED-4DB2-BD59-A6C34878D82A}">
                    <a16:rowId xmlns:a16="http://schemas.microsoft.com/office/drawing/2014/main" val="2470226067"/>
                  </a:ext>
                </a:extLst>
              </a:tr>
              <a:tr h="536667">
                <a:tc>
                  <a:txBody>
                    <a:bodyPr/>
                    <a:lstStyle/>
                    <a:p>
                      <a:r>
                        <a:rPr lang="en-US" sz="1600" b="1" dirty="0">
                          <a:latin typeface=""/>
                          <a:ea typeface="Lato" panose="020F0502020204030203" pitchFamily="34" charset="0"/>
                          <a:cs typeface="Lato" panose="020F0502020204030203" pitchFamily="34" charset="0"/>
                        </a:rPr>
                        <a:t>1</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latin typeface=""/>
                          <a:ea typeface="Lato" panose="020F0502020204030203" pitchFamily="34" charset="0"/>
                          <a:cs typeface="Lato" panose="020F0502020204030203" pitchFamily="34" charset="0"/>
                        </a:rPr>
                        <a:t>Audit firm – Note the years already contracted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85453918"/>
                  </a:ext>
                </a:extLst>
              </a:tr>
              <a:tr h="5948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
                          <a:ea typeface="Lato" panose="020F0502020204030203" pitchFamily="34" charset="0"/>
                          <a:cs typeface="Lato" panose="020F0502020204030203" pitchFamily="34" charset="0"/>
                        </a:rPr>
                        <a:t>2</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
                          <a:ea typeface="Lato" panose="020F0502020204030203" pitchFamily="34" charset="0"/>
                          <a:cs typeface="Lato" panose="020F0502020204030203" pitchFamily="34" charset="0"/>
                        </a:rPr>
                        <a:t>Extension dates approved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957997796"/>
                  </a:ext>
                </a:extLst>
              </a:tr>
              <a:tr h="536667">
                <a:tc>
                  <a:txBody>
                    <a:bodyPr/>
                    <a:lstStyle/>
                    <a:p>
                      <a:r>
                        <a:rPr lang="en-US" sz="1600" b="1" dirty="0">
                          <a:latin typeface=""/>
                          <a:ea typeface="Lato" panose="020F0502020204030203" pitchFamily="34" charset="0"/>
                          <a:cs typeface="Lato" panose="020F0502020204030203" pitchFamily="34" charset="0"/>
                        </a:rPr>
                        <a:t>3</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latin typeface=""/>
                          <a:ea typeface="Lato" panose="020F0502020204030203" pitchFamily="34" charset="0"/>
                          <a:cs typeface="Lato" panose="020F0502020204030203" pitchFamily="34" charset="0"/>
                        </a:rPr>
                        <a:t>Realistic, target completion date (all open years)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38691576"/>
                  </a:ext>
                </a:extLst>
              </a:tr>
              <a:tr h="536667">
                <a:tc>
                  <a:txBody>
                    <a:bodyPr/>
                    <a:lstStyle/>
                    <a:p>
                      <a:r>
                        <a:rPr lang="en-US" sz="1600" b="1" dirty="0">
                          <a:latin typeface=""/>
                          <a:ea typeface="Lato" panose="020F0502020204030203" pitchFamily="34" charset="0"/>
                          <a:cs typeface="Lato" panose="020F0502020204030203" pitchFamily="34" charset="0"/>
                        </a:rPr>
                        <a:t>4</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sz="1600" b="1" dirty="0">
                          <a:latin typeface=""/>
                          <a:ea typeface="Lato" panose="020F0502020204030203" pitchFamily="34" charset="0"/>
                          <a:cs typeface="Lato" panose="020F0502020204030203" pitchFamily="34" charset="0"/>
                        </a:rPr>
                        <a:t>Draft received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219772717"/>
                  </a:ext>
                </a:extLst>
              </a:tr>
              <a:tr h="536667">
                <a:tc>
                  <a:txBody>
                    <a:bodyPr/>
                    <a:lstStyle/>
                    <a:p>
                      <a:r>
                        <a:rPr lang="en-US" sz="1600" b="1" dirty="0">
                          <a:latin typeface=""/>
                          <a:ea typeface="Lato" panose="020F0502020204030203" pitchFamily="34" charset="0"/>
                          <a:cs typeface="Lato" panose="020F0502020204030203" pitchFamily="34" charset="0"/>
                        </a:rPr>
                        <a:t>5</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latin typeface=""/>
                          <a:ea typeface="Lato" panose="020F0502020204030203" pitchFamily="34" charset="0"/>
                          <a:cs typeface="Lato" panose="020F0502020204030203" pitchFamily="34" charset="0"/>
                        </a:rPr>
                        <a:t>Completed and submitted to audit clearing house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5398126"/>
                  </a:ext>
                </a:extLst>
              </a:tr>
              <a:tr h="631865">
                <a:tc>
                  <a:txBody>
                    <a:bodyPr/>
                    <a:lstStyle/>
                    <a:p>
                      <a:r>
                        <a:rPr lang="en-US" sz="1600" b="1" dirty="0">
                          <a:latin typeface=""/>
                          <a:ea typeface="Lato" panose="020F0502020204030203" pitchFamily="34" charset="0"/>
                          <a:cs typeface="Lato" panose="020F0502020204030203" pitchFamily="34" charset="0"/>
                        </a:rPr>
                        <a:t>6</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sz="1600" b="1" dirty="0">
                          <a:latin typeface=""/>
                          <a:ea typeface="Lato" panose="020F0502020204030203" pitchFamily="34" charset="0"/>
                          <a:cs typeface="Lato" panose="020F0502020204030203" pitchFamily="34" charset="0"/>
                        </a:rPr>
                        <a:t># of Federal qualifications for completed and expected for year currently under audit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725249054"/>
                  </a:ext>
                </a:extLst>
              </a:tr>
              <a:tr h="536667">
                <a:tc>
                  <a:txBody>
                    <a:bodyPr/>
                    <a:lstStyle/>
                    <a:p>
                      <a:r>
                        <a:rPr lang="en-US" sz="1600" b="1" dirty="0">
                          <a:latin typeface=""/>
                          <a:ea typeface="Lato" panose="020F0502020204030203" pitchFamily="34" charset="0"/>
                          <a:cs typeface="Lato" panose="020F0502020204030203" pitchFamily="34" charset="0"/>
                        </a:rPr>
                        <a:t>7</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a:latin typeface=""/>
                          <a:ea typeface="Lato" panose="020F0502020204030203" pitchFamily="34" charset="0"/>
                          <a:cs typeface="Lato" panose="020F0502020204030203" pitchFamily="34" charset="0"/>
                        </a:rPr>
                        <a:t># of Financial qualifications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7321520"/>
                  </a:ext>
                </a:extLst>
              </a:tr>
              <a:tr h="631865">
                <a:tc>
                  <a:txBody>
                    <a:bodyPr/>
                    <a:lstStyle/>
                    <a:p>
                      <a:r>
                        <a:rPr lang="en-US" sz="1600" b="1" dirty="0">
                          <a:latin typeface=""/>
                          <a:ea typeface="Lato" panose="020F0502020204030203" pitchFamily="34" charset="0"/>
                          <a:cs typeface="Lato" panose="020F0502020204030203" pitchFamily="34" charset="0"/>
                        </a:rPr>
                        <a:t>8</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r>
                        <a:rPr lang="en-US" sz="1600" b="1" dirty="0">
                          <a:latin typeface=""/>
                          <a:ea typeface="Lato" panose="020F0502020204030203" pitchFamily="34" charset="0"/>
                          <a:cs typeface="Lato" panose="020F0502020204030203" pitchFamily="34" charset="0"/>
                        </a:rPr>
                        <a:t># of Component Unit quals for completed and expected for year currently under audit</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tc>
                  <a:txBody>
                    <a:bodyPr/>
                    <a:lstStyle/>
                    <a:p>
                      <a:pPr algn="ctr"/>
                      <a:r>
                        <a:rPr lang="en-US" sz="1600" dirty="0">
                          <a:latin typeface=""/>
                          <a:ea typeface="Lato" panose="020F0502020204030203" pitchFamily="34" charset="0"/>
                          <a:cs typeface="Lato" panose="020F0502020204030203" pitchFamily="34" charset="0"/>
                        </a:rPr>
                        <a:t>n/a</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EFF5EB"/>
                    </a:solidFill>
                  </a:tcPr>
                </a:tc>
                <a:extLst>
                  <a:ext uri="{0D108BD9-81ED-4DB2-BD59-A6C34878D82A}">
                    <a16:rowId xmlns:a16="http://schemas.microsoft.com/office/drawing/2014/main" val="3173525880"/>
                  </a:ext>
                </a:extLst>
              </a:tr>
            </a:tbl>
          </a:graphicData>
        </a:graphic>
      </p:graphicFrame>
      <p:sp>
        <p:nvSpPr>
          <p:cNvPr id="4" name="Slide Number Placeholder 3">
            <a:extLst>
              <a:ext uri="{FF2B5EF4-FFF2-40B4-BE49-F238E27FC236}">
                <a16:creationId xmlns:a16="http://schemas.microsoft.com/office/drawing/2014/main" id="{4F0EE71D-65A8-729A-9163-201CDF5C4CC0}"/>
              </a:ext>
            </a:extLst>
          </p:cNvPr>
          <p:cNvSpPr>
            <a:spLocks noGrp="1"/>
          </p:cNvSpPr>
          <p:nvPr>
            <p:ph type="sldNum" sz="quarter" idx="12"/>
          </p:nvPr>
        </p:nvSpPr>
        <p:spPr>
          <a:solidFill>
            <a:srgbClr val="3B894F"/>
          </a:solidFill>
        </p:spPr>
        <p:txBody>
          <a:bodyPr/>
          <a:lstStyle/>
          <a:p>
            <a:pPr lvl="0"/>
            <a:fld id="{0A39F794-7202-4E3A-AED8-2497AE0D328A}" type="slidenum">
              <a:rPr lang="en-US" noProof="0" smtClean="0"/>
              <a:pPr lvl="0"/>
              <a:t>3</a:t>
            </a:fld>
            <a:endParaRPr lang="en-US" noProof="0" dirty="0"/>
          </a:p>
        </p:txBody>
      </p:sp>
      <p:sp>
        <p:nvSpPr>
          <p:cNvPr id="7" name="TextBox 1">
            <a:extLst>
              <a:ext uri="{FF2B5EF4-FFF2-40B4-BE49-F238E27FC236}">
                <a16:creationId xmlns:a16="http://schemas.microsoft.com/office/drawing/2014/main" id="{F240F7DA-A68D-2960-7A78-B4A92E4BDD19}"/>
              </a:ext>
            </a:extLst>
          </p:cNvPr>
          <p:cNvSpPr txBox="1"/>
          <p:nvPr/>
        </p:nvSpPr>
        <p:spPr>
          <a:xfrm rot="10180806" flipV="1">
            <a:off x="5811459" y="2215984"/>
            <a:ext cx="5751170" cy="1797959"/>
          </a:xfrm>
          <a:prstGeom prst="rect">
            <a:avLst/>
          </a:prstGeom>
          <a:solidFill>
            <a:schemeClr val="bg1">
              <a:alpha val="40000"/>
            </a:schemeClr>
          </a:solidFill>
          <a:ln w="3175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Since many of the island governments have fallen behind in the audit process, the most recently completed and the year currently under audit will be different for each.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Please fill in the fiscal year in each column heading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Calibri" panose="020F0502020204030204"/>
              </a:rPr>
              <a:t>Delete any unnecessary columns</a:t>
            </a:r>
            <a:endPar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Footer Placeholder 1">
            <a:extLst>
              <a:ext uri="{FF2B5EF4-FFF2-40B4-BE49-F238E27FC236}">
                <a16:creationId xmlns:a16="http://schemas.microsoft.com/office/drawing/2014/main" id="{F78C879E-E807-84F8-F818-C345E84716BB}"/>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pic>
        <p:nvPicPr>
          <p:cNvPr id="15" name="Picture 14" descr="A green and white logo&#10;&#10;Description automatically generated">
            <a:extLst>
              <a:ext uri="{FF2B5EF4-FFF2-40B4-BE49-F238E27FC236}">
                <a16:creationId xmlns:a16="http://schemas.microsoft.com/office/drawing/2014/main" id="{AF8620B5-EF54-97FA-EB71-4445DFF2D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 y="-21644"/>
            <a:ext cx="1916991" cy="838350"/>
          </a:xfrm>
          <a:prstGeom prst="rect">
            <a:avLst/>
          </a:prstGeom>
        </p:spPr>
      </p:pic>
    </p:spTree>
    <p:extLst>
      <p:ext uri="{BB962C8B-B14F-4D97-AF65-F5344CB8AC3E}">
        <p14:creationId xmlns:p14="http://schemas.microsoft.com/office/powerpoint/2010/main" val="4014051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A994E2-04C9-14DE-814A-1C51979CDFE0}"/>
              </a:ext>
            </a:extLst>
          </p:cNvPr>
          <p:cNvSpPr>
            <a:spLocks noGrp="1"/>
          </p:cNvSpPr>
          <p:nvPr>
            <p:ph type="title"/>
          </p:nvPr>
        </p:nvSpPr>
        <p:spPr/>
        <p:txBody>
          <a:bodyPr>
            <a:normAutofit/>
          </a:bodyPr>
          <a:lstStyle/>
          <a:p>
            <a:r>
              <a:rPr lang="en-US" sz="4000" dirty="0">
                <a:latin typeface=""/>
              </a:rPr>
              <a:t>[GOVT]  - Plan to bring audit up to date</a:t>
            </a:r>
          </a:p>
        </p:txBody>
      </p:sp>
      <p:graphicFrame>
        <p:nvGraphicFramePr>
          <p:cNvPr id="5" name="Table 5">
            <a:extLst>
              <a:ext uri="{FF2B5EF4-FFF2-40B4-BE49-F238E27FC236}">
                <a16:creationId xmlns:a16="http://schemas.microsoft.com/office/drawing/2014/main" id="{8941C54F-654C-CEEB-B3A1-7E23866FBD19}"/>
              </a:ext>
            </a:extLst>
          </p:cNvPr>
          <p:cNvGraphicFramePr>
            <a:graphicFrameLocks noGrp="1"/>
          </p:cNvGraphicFramePr>
          <p:nvPr>
            <p:ph idx="1"/>
            <p:extLst>
              <p:ext uri="{D42A27DB-BD31-4B8C-83A1-F6EECF244321}">
                <p14:modId xmlns:p14="http://schemas.microsoft.com/office/powerpoint/2010/main" val="2602571034"/>
              </p:ext>
            </p:extLst>
          </p:nvPr>
        </p:nvGraphicFramePr>
        <p:xfrm>
          <a:off x="166253" y="1080654"/>
          <a:ext cx="11942619" cy="5138956"/>
        </p:xfrm>
        <a:graphic>
          <a:graphicData uri="http://schemas.openxmlformats.org/drawingml/2006/table">
            <a:tbl>
              <a:tblPr firstRow="1" bandRow="1">
                <a:tableStyleId>{7DF18680-E054-41AD-8BC1-D1AEF772440D}</a:tableStyleId>
              </a:tblPr>
              <a:tblGrid>
                <a:gridCol w="6263960">
                  <a:extLst>
                    <a:ext uri="{9D8B030D-6E8A-4147-A177-3AD203B41FA5}">
                      <a16:colId xmlns:a16="http://schemas.microsoft.com/office/drawing/2014/main" val="1296795795"/>
                    </a:ext>
                  </a:extLst>
                </a:gridCol>
                <a:gridCol w="4099242">
                  <a:extLst>
                    <a:ext uri="{9D8B030D-6E8A-4147-A177-3AD203B41FA5}">
                      <a16:colId xmlns:a16="http://schemas.microsoft.com/office/drawing/2014/main" val="3133367417"/>
                    </a:ext>
                  </a:extLst>
                </a:gridCol>
                <a:gridCol w="1579417">
                  <a:extLst>
                    <a:ext uri="{9D8B030D-6E8A-4147-A177-3AD203B41FA5}">
                      <a16:colId xmlns:a16="http://schemas.microsoft.com/office/drawing/2014/main" val="3223137284"/>
                    </a:ext>
                  </a:extLst>
                </a:gridCol>
              </a:tblGrid>
              <a:tr h="589117">
                <a:tc>
                  <a:txBody>
                    <a:bodyPr/>
                    <a:lstStyle/>
                    <a:p>
                      <a:pPr algn="ctr"/>
                      <a:r>
                        <a:rPr lang="en-US" sz="1600" dirty="0">
                          <a:latin typeface=""/>
                          <a:ea typeface="Lato" panose="020F0502020204030203" pitchFamily="34" charset="0"/>
                          <a:cs typeface="Lato" panose="020F0502020204030203" pitchFamily="34" charset="0"/>
                        </a:rPr>
                        <a:t>Audit Tasks &amp; Issues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sz="1600" dirty="0">
                          <a:latin typeface=""/>
                          <a:ea typeface="Lato" panose="020F0502020204030203" pitchFamily="34" charset="0"/>
                          <a:cs typeface="Lato" panose="020F0502020204030203" pitchFamily="34" charset="0"/>
                        </a:rPr>
                        <a:t>Resolution Steps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sz="1600" dirty="0">
                          <a:latin typeface=""/>
                          <a:ea typeface="Lato" panose="020F0502020204030203" pitchFamily="34" charset="0"/>
                          <a:cs typeface="Lato" panose="020F0502020204030203" pitchFamily="34" charset="0"/>
                        </a:rPr>
                        <a:t>Target</a:t>
                      </a:r>
                    </a:p>
                    <a:p>
                      <a:pPr algn="ctr"/>
                      <a:r>
                        <a:rPr lang="en-US" sz="1600" dirty="0">
                          <a:latin typeface=""/>
                          <a:ea typeface="Lato" panose="020F0502020204030203" pitchFamily="34" charset="0"/>
                          <a:cs typeface="Lato" panose="020F0502020204030203" pitchFamily="34" charset="0"/>
                        </a:rPr>
                        <a:t>Date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extLst>
                  <a:ext uri="{0D108BD9-81ED-4DB2-BD59-A6C34878D82A}">
                    <a16:rowId xmlns:a16="http://schemas.microsoft.com/office/drawing/2014/main" val="2470226067"/>
                  </a:ext>
                </a:extLst>
              </a:tr>
              <a:tr h="630267">
                <a:tc>
                  <a:txBody>
                    <a:bodyPr/>
                    <a:lstStyle/>
                    <a:p>
                      <a:r>
                        <a:rPr lang="en-US" sz="1600" b="1" dirty="0">
                          <a:solidFill>
                            <a:schemeClr val="tx1"/>
                          </a:solidFill>
                          <a:latin typeface=""/>
                          <a:ea typeface="Lato" panose="020F0502020204030203" pitchFamily="34" charset="0"/>
                          <a:cs typeface="Lato" panose="020F0502020204030203" pitchFamily="34" charset="0"/>
                        </a:rPr>
                        <a:t>List major outstanding reconciliations/roadblocks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85453918"/>
                  </a:ext>
                </a:extLst>
              </a:tr>
              <a:tr h="556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
                          <a:ea typeface="Lato" panose="020F0502020204030203" pitchFamily="34" charset="0"/>
                          <a:cs typeface="Lato" panose="020F0502020204030203" pitchFamily="34" charset="0"/>
                        </a:rPr>
                        <a:t>Provide detail on major issues with the auditors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957997796"/>
                  </a:ext>
                </a:extLst>
              </a:tr>
              <a:tr h="556742">
                <a:tc>
                  <a:txBody>
                    <a:bodyPr/>
                    <a:lstStyle/>
                    <a:p>
                      <a:r>
                        <a:rPr lang="en-US" sz="1600" b="1" dirty="0">
                          <a:solidFill>
                            <a:schemeClr val="tx1"/>
                          </a:solidFill>
                          <a:latin typeface=""/>
                          <a:ea typeface="Lato" panose="020F0502020204030203" pitchFamily="34" charset="0"/>
                          <a:cs typeface="Lato" panose="020F0502020204030203" pitchFamily="34" charset="0"/>
                        </a:rPr>
                        <a:t>Which component units will not be completed?</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38691576"/>
                  </a:ext>
                </a:extLst>
              </a:tr>
              <a:tr h="556742">
                <a:tc>
                  <a:txBody>
                    <a:bodyPr/>
                    <a:lstStyle/>
                    <a:p>
                      <a:r>
                        <a:rPr lang="en-US" sz="1600" b="1" dirty="0">
                          <a:solidFill>
                            <a:schemeClr val="tx1"/>
                          </a:solidFill>
                          <a:latin typeface=""/>
                          <a:ea typeface="Lato" panose="020F0502020204030203" pitchFamily="34" charset="0"/>
                          <a:cs typeface="Lato" panose="020F0502020204030203" pitchFamily="34" charset="0"/>
                        </a:rPr>
                        <a:t>What audit exceptions is the government willing to accept to bring the audit to completion?</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219772717"/>
                  </a:ext>
                </a:extLst>
              </a:tr>
              <a:tr h="556742">
                <a:tc>
                  <a:txBody>
                    <a:bodyPr/>
                    <a:lstStyle/>
                    <a:p>
                      <a:endParaRPr lang="en-US" sz="1600" b="1"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5398126"/>
                  </a:ext>
                </a:extLst>
              </a:tr>
              <a:tr h="556742">
                <a:tc>
                  <a:txBody>
                    <a:bodyPr/>
                    <a:lstStyle/>
                    <a:p>
                      <a:endParaRPr lang="en-US" sz="1600" b="1"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725249054"/>
                  </a:ext>
                </a:extLst>
              </a:tr>
              <a:tr h="556742">
                <a:tc>
                  <a:txBody>
                    <a:bodyPr/>
                    <a:lstStyle/>
                    <a:p>
                      <a:endParaRPr lang="en-US" sz="1600" b="1"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07321520"/>
                  </a:ext>
                </a:extLst>
              </a:tr>
              <a:tr h="556742">
                <a:tc>
                  <a:txBody>
                    <a:bodyPr/>
                    <a:lstStyle/>
                    <a:p>
                      <a:endParaRPr lang="en-US" sz="1600" b="1"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173525880"/>
                  </a:ext>
                </a:extLst>
              </a:tr>
            </a:tbl>
          </a:graphicData>
        </a:graphic>
      </p:graphicFrame>
      <p:sp>
        <p:nvSpPr>
          <p:cNvPr id="4" name="Slide Number Placeholder 3">
            <a:extLst>
              <a:ext uri="{FF2B5EF4-FFF2-40B4-BE49-F238E27FC236}">
                <a16:creationId xmlns:a16="http://schemas.microsoft.com/office/drawing/2014/main" id="{4F0EE71D-65A8-729A-9163-201CDF5C4CC0}"/>
              </a:ext>
            </a:extLst>
          </p:cNvPr>
          <p:cNvSpPr>
            <a:spLocks noGrp="1"/>
          </p:cNvSpPr>
          <p:nvPr>
            <p:ph type="sldNum" sz="quarter" idx="12"/>
          </p:nvPr>
        </p:nvSpPr>
        <p:spPr>
          <a:solidFill>
            <a:srgbClr val="3B894F"/>
          </a:solidFill>
        </p:spPr>
        <p:txBody>
          <a:bodyPr/>
          <a:lstStyle/>
          <a:p>
            <a:fld id="{0A39F794-7202-4E3A-AED8-2497AE0D328A}" type="slidenum">
              <a:rPr lang="en-US" smtClean="0"/>
              <a:pPr/>
              <a:t>4</a:t>
            </a:fld>
            <a:endParaRPr lang="en-US" dirty="0"/>
          </a:p>
        </p:txBody>
      </p:sp>
      <p:sp>
        <p:nvSpPr>
          <p:cNvPr id="2" name="TextBox 1">
            <a:extLst>
              <a:ext uri="{FF2B5EF4-FFF2-40B4-BE49-F238E27FC236}">
                <a16:creationId xmlns:a16="http://schemas.microsoft.com/office/drawing/2014/main" id="{E15D0F2C-C53F-603C-5E54-3838D3FD7E6F}"/>
              </a:ext>
            </a:extLst>
          </p:cNvPr>
          <p:cNvSpPr txBox="1"/>
          <p:nvPr/>
        </p:nvSpPr>
        <p:spPr>
          <a:xfrm rot="10479771" flipV="1">
            <a:off x="1025766" y="4390713"/>
            <a:ext cx="9741256" cy="741345"/>
          </a:xfrm>
          <a:prstGeom prst="rect">
            <a:avLst/>
          </a:prstGeom>
          <a:solidFill>
            <a:schemeClr val="bg1">
              <a:alpha val="40000"/>
            </a:schemeClr>
          </a:solidFill>
          <a:ln w="3175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This single slide is not enough to record a detailed plan to catch up,  but you may add additional slides and summarize major steps</a:t>
            </a:r>
          </a:p>
        </p:txBody>
      </p:sp>
      <p:sp>
        <p:nvSpPr>
          <p:cNvPr id="6" name="Footer Placeholder 1">
            <a:extLst>
              <a:ext uri="{FF2B5EF4-FFF2-40B4-BE49-F238E27FC236}">
                <a16:creationId xmlns:a16="http://schemas.microsoft.com/office/drawing/2014/main" id="{5CD37A40-9DA3-A01D-DD12-404858B1ABB4}"/>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pic>
        <p:nvPicPr>
          <p:cNvPr id="7" name="Picture 6" descr="A green and white logo&#10;&#10;Description automatically generated">
            <a:extLst>
              <a:ext uri="{FF2B5EF4-FFF2-40B4-BE49-F238E27FC236}">
                <a16:creationId xmlns:a16="http://schemas.microsoft.com/office/drawing/2014/main" id="{B40E2391-3E39-D532-7501-970E0E6F0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 y="-21644"/>
            <a:ext cx="1916991" cy="838350"/>
          </a:xfrm>
          <a:prstGeom prst="rect">
            <a:avLst/>
          </a:prstGeom>
        </p:spPr>
      </p:pic>
    </p:spTree>
    <p:extLst>
      <p:ext uri="{BB962C8B-B14F-4D97-AF65-F5344CB8AC3E}">
        <p14:creationId xmlns:p14="http://schemas.microsoft.com/office/powerpoint/2010/main" val="3219622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88DABC-FA50-FEDF-F45C-1DE4BDBC7E6E}"/>
              </a:ext>
            </a:extLst>
          </p:cNvPr>
          <p:cNvSpPr>
            <a:spLocks noGrp="1"/>
          </p:cNvSpPr>
          <p:nvPr>
            <p:ph type="sldNum" sz="quarter" idx="10"/>
          </p:nvPr>
        </p:nvSpPr>
        <p:spPr>
          <a:solidFill>
            <a:srgbClr val="3B894F"/>
          </a:solidFill>
        </p:spPr>
        <p:txBody>
          <a:bodyPr/>
          <a:lstStyle/>
          <a:p>
            <a:fld id="{0A39F794-7202-4E3A-AED8-2497AE0D328A}" type="slidenum">
              <a:rPr lang="en-US" smtClean="0"/>
              <a:pPr/>
              <a:t>5</a:t>
            </a:fld>
            <a:endParaRPr lang="en-US" dirty="0"/>
          </a:p>
        </p:txBody>
      </p:sp>
      <p:sp>
        <p:nvSpPr>
          <p:cNvPr id="5" name="TextBox 4">
            <a:extLst>
              <a:ext uri="{FF2B5EF4-FFF2-40B4-BE49-F238E27FC236}">
                <a16:creationId xmlns:a16="http://schemas.microsoft.com/office/drawing/2014/main" id="{8C438CB7-E443-9029-44CC-B792C2F9BC1A}"/>
              </a:ext>
            </a:extLst>
          </p:cNvPr>
          <p:cNvSpPr txBox="1"/>
          <p:nvPr/>
        </p:nvSpPr>
        <p:spPr>
          <a:xfrm rot="21282212">
            <a:off x="3774272" y="2636417"/>
            <a:ext cx="5860301" cy="523220"/>
          </a:xfrm>
          <a:prstGeom prst="rect">
            <a:avLst/>
          </a:prstGeom>
          <a:solidFill>
            <a:srgbClr val="F8F8F8">
              <a:alpha val="72157"/>
            </a:srgbClr>
          </a:solidFill>
          <a:ln w="57150">
            <a:solidFill>
              <a:srgbClr val="C00000"/>
            </a:solidFill>
          </a:ln>
        </p:spPr>
        <p:txBody>
          <a:bodyPr wrap="square" rtlCol="0">
            <a:spAutoFit/>
          </a:bodyPr>
          <a:lstStyle/>
          <a:p>
            <a:r>
              <a:rPr lang="en-US" sz="2800" i="1" dirty="0">
                <a:solidFill>
                  <a:srgbClr val="FF0000"/>
                </a:solidFill>
              </a:rPr>
              <a:t>END OF PRESENTATION FOR SATURDAY</a:t>
            </a:r>
          </a:p>
        </p:txBody>
      </p:sp>
      <p:sp>
        <p:nvSpPr>
          <p:cNvPr id="3" name="Footer Placeholder 1">
            <a:extLst>
              <a:ext uri="{FF2B5EF4-FFF2-40B4-BE49-F238E27FC236}">
                <a16:creationId xmlns:a16="http://schemas.microsoft.com/office/drawing/2014/main" id="{578F5B43-FF7D-5A4D-936E-8021249F0BC0}"/>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pic>
        <p:nvPicPr>
          <p:cNvPr id="6" name="Picture 5" descr="A green and white logo&#10;&#10;Description automatically generated">
            <a:extLst>
              <a:ext uri="{FF2B5EF4-FFF2-40B4-BE49-F238E27FC236}">
                <a16:creationId xmlns:a16="http://schemas.microsoft.com/office/drawing/2014/main" id="{B43C2A3D-A1B5-8264-830D-EB71B2C00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 y="-21644"/>
            <a:ext cx="1916991" cy="838350"/>
          </a:xfrm>
          <a:prstGeom prst="rect">
            <a:avLst/>
          </a:prstGeom>
        </p:spPr>
      </p:pic>
    </p:spTree>
    <p:extLst>
      <p:ext uri="{BB962C8B-B14F-4D97-AF65-F5344CB8AC3E}">
        <p14:creationId xmlns:p14="http://schemas.microsoft.com/office/powerpoint/2010/main" val="49823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657B4-2D63-E09C-CE67-E1AC3AB35FF2}"/>
              </a:ext>
            </a:extLst>
          </p:cNvPr>
          <p:cNvSpPr>
            <a:spLocks noGrp="1"/>
          </p:cNvSpPr>
          <p:nvPr>
            <p:ph type="title"/>
          </p:nvPr>
        </p:nvSpPr>
        <p:spPr/>
        <p:txBody>
          <a:bodyPr>
            <a:normAutofit/>
          </a:bodyPr>
          <a:lstStyle/>
          <a:p>
            <a:r>
              <a:rPr lang="en-US" sz="4000" dirty="0">
                <a:latin typeface=""/>
              </a:rPr>
              <a:t>(your government) Action Plan Progress</a:t>
            </a:r>
          </a:p>
        </p:txBody>
      </p:sp>
      <p:graphicFrame>
        <p:nvGraphicFramePr>
          <p:cNvPr id="5" name="Table 5">
            <a:extLst>
              <a:ext uri="{FF2B5EF4-FFF2-40B4-BE49-F238E27FC236}">
                <a16:creationId xmlns:a16="http://schemas.microsoft.com/office/drawing/2014/main" id="{CDD3F26E-6D07-3AFC-9579-CCA060254293}"/>
              </a:ext>
            </a:extLst>
          </p:cNvPr>
          <p:cNvGraphicFramePr>
            <a:graphicFrameLocks noGrp="1"/>
          </p:cNvGraphicFramePr>
          <p:nvPr>
            <p:ph idx="1"/>
            <p:extLst>
              <p:ext uri="{D42A27DB-BD31-4B8C-83A1-F6EECF244321}">
                <p14:modId xmlns:p14="http://schemas.microsoft.com/office/powerpoint/2010/main" val="1675365280"/>
              </p:ext>
            </p:extLst>
          </p:nvPr>
        </p:nvGraphicFramePr>
        <p:xfrm>
          <a:off x="145256" y="1076499"/>
          <a:ext cx="11901488" cy="5042815"/>
        </p:xfrm>
        <a:graphic>
          <a:graphicData uri="http://schemas.openxmlformats.org/drawingml/2006/table">
            <a:tbl>
              <a:tblPr firstRow="1" bandRow="1">
                <a:tableStyleId>{5C22544A-7EE6-4342-B048-85BDC9FD1C3A}</a:tableStyleId>
              </a:tblPr>
              <a:tblGrid>
                <a:gridCol w="4302909">
                  <a:extLst>
                    <a:ext uri="{9D8B030D-6E8A-4147-A177-3AD203B41FA5}">
                      <a16:colId xmlns:a16="http://schemas.microsoft.com/office/drawing/2014/main" val="251993882"/>
                    </a:ext>
                  </a:extLst>
                </a:gridCol>
                <a:gridCol w="1669119">
                  <a:extLst>
                    <a:ext uri="{9D8B030D-6E8A-4147-A177-3AD203B41FA5}">
                      <a16:colId xmlns:a16="http://schemas.microsoft.com/office/drawing/2014/main" val="198884786"/>
                    </a:ext>
                  </a:extLst>
                </a:gridCol>
                <a:gridCol w="4692209">
                  <a:extLst>
                    <a:ext uri="{9D8B030D-6E8A-4147-A177-3AD203B41FA5}">
                      <a16:colId xmlns:a16="http://schemas.microsoft.com/office/drawing/2014/main" val="3313036765"/>
                    </a:ext>
                  </a:extLst>
                </a:gridCol>
                <a:gridCol w="1237251">
                  <a:extLst>
                    <a:ext uri="{9D8B030D-6E8A-4147-A177-3AD203B41FA5}">
                      <a16:colId xmlns:a16="http://schemas.microsoft.com/office/drawing/2014/main" val="1342918310"/>
                    </a:ext>
                  </a:extLst>
                </a:gridCol>
              </a:tblGrid>
              <a:tr h="694519">
                <a:tc>
                  <a:txBody>
                    <a:bodyPr/>
                    <a:lstStyle/>
                    <a:p>
                      <a:pPr algn="ctr"/>
                      <a:r>
                        <a:rPr lang="en-US" sz="1600" dirty="0">
                          <a:solidFill>
                            <a:schemeClr val="bg1"/>
                          </a:solidFill>
                          <a:latin typeface=""/>
                          <a:ea typeface="Lato ExtraBold" panose="020F0502020204030203" pitchFamily="34" charset="0"/>
                          <a:cs typeface="Lato ExtraBold" panose="020F0502020204030203" pitchFamily="34" charset="0"/>
                        </a:rPr>
                        <a:t>Task</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sz="1600" dirty="0">
                          <a:latin typeface=""/>
                          <a:ea typeface="Lato ExtraBold" panose="020F0502020204030203" pitchFamily="34" charset="0"/>
                          <a:cs typeface="Lato ExtraBold" panose="020F0502020204030203" pitchFamily="34" charset="0"/>
                        </a:rPr>
                        <a:t>Targeted Time Frame</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pPr algn="ctr"/>
                      <a:r>
                        <a:rPr lang="en-US" sz="1600" dirty="0">
                          <a:latin typeface=""/>
                          <a:ea typeface="Lato ExtraBold" panose="020F0502020204030203" pitchFamily="34" charset="0"/>
                          <a:cs typeface="Lato ExtraBold" panose="020F0502020204030203" pitchFamily="34" charset="0"/>
                        </a:rPr>
                        <a:t>Progress Notes</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tc>
                  <a:txBody>
                    <a:bodyPr/>
                    <a:lstStyle/>
                    <a:p>
                      <a:r>
                        <a:rPr lang="en-US" sz="1600" dirty="0">
                          <a:latin typeface=""/>
                          <a:ea typeface="Lato ExtraBold" panose="020F0502020204030203" pitchFamily="34" charset="0"/>
                          <a:cs typeface="Lato ExtraBold" panose="020F0502020204030203" pitchFamily="34" charset="0"/>
                        </a:rPr>
                        <a:t>Updated time frame</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2B3A7B"/>
                    </a:solidFill>
                  </a:tcPr>
                </a:tc>
                <a:extLst>
                  <a:ext uri="{0D108BD9-81ED-4DB2-BD59-A6C34878D82A}">
                    <a16:rowId xmlns:a16="http://schemas.microsoft.com/office/drawing/2014/main" val="4023370417"/>
                  </a:ext>
                </a:extLst>
              </a:tr>
              <a:tr h="362358">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1917069"/>
                  </a:ext>
                </a:extLst>
              </a:tr>
              <a:tr h="362358">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4059771839"/>
                  </a:ext>
                </a:extLst>
              </a:tr>
              <a:tr h="362358">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53331057"/>
                  </a:ext>
                </a:extLst>
              </a:tr>
              <a:tr h="362358">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231972085"/>
                  </a:ext>
                </a:extLst>
              </a:tr>
              <a:tr h="362358">
                <a:tc>
                  <a:txBody>
                    <a:bodyPr/>
                    <a:lstStyle/>
                    <a:p>
                      <a:endParaRPr lang="en-US" sz="160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65375021"/>
                  </a:ext>
                </a:extLst>
              </a:tr>
              <a:tr h="362358">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1913705319"/>
                  </a:ext>
                </a:extLst>
              </a:tr>
              <a:tr h="362358">
                <a:tc>
                  <a:txBody>
                    <a:bodyPr/>
                    <a:lstStyle/>
                    <a:p>
                      <a:endParaRPr lang="en-US" sz="160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2498521"/>
                  </a:ext>
                </a:extLst>
              </a:tr>
              <a:tr h="362358">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2101139189"/>
                  </a:ext>
                </a:extLst>
              </a:tr>
              <a:tr h="362358">
                <a:tc>
                  <a:txBody>
                    <a:bodyPr/>
                    <a:lstStyle/>
                    <a:p>
                      <a:endParaRPr lang="en-US" sz="160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92095203"/>
                  </a:ext>
                </a:extLst>
              </a:tr>
              <a:tr h="362358">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678064909"/>
                  </a:ext>
                </a:extLst>
              </a:tr>
              <a:tr h="362358">
                <a:tc>
                  <a:txBody>
                    <a:bodyPr/>
                    <a:lstStyle/>
                    <a:p>
                      <a:endParaRPr lang="en-US" sz="160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64461922"/>
                  </a:ext>
                </a:extLst>
              </a:tr>
              <a:tr h="362358">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tc>
                  <a:txBody>
                    <a:bodyPr/>
                    <a:lstStyle/>
                    <a:p>
                      <a:endParaRPr lang="en-US" sz="1600" dirty="0">
                        <a:latin typeface=""/>
                        <a:ea typeface="Lato" panose="020F0502020204030203" pitchFamily="34" charset="0"/>
                        <a:cs typeface="Lato" panose="020F0502020204030203"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FF5EB"/>
                    </a:solidFill>
                  </a:tcPr>
                </a:tc>
                <a:extLst>
                  <a:ext uri="{0D108BD9-81ED-4DB2-BD59-A6C34878D82A}">
                    <a16:rowId xmlns:a16="http://schemas.microsoft.com/office/drawing/2014/main" val="304268840"/>
                  </a:ext>
                </a:extLst>
              </a:tr>
            </a:tbl>
          </a:graphicData>
        </a:graphic>
      </p:graphicFrame>
      <p:sp>
        <p:nvSpPr>
          <p:cNvPr id="4" name="Slide Number Placeholder 3">
            <a:extLst>
              <a:ext uri="{FF2B5EF4-FFF2-40B4-BE49-F238E27FC236}">
                <a16:creationId xmlns:a16="http://schemas.microsoft.com/office/drawing/2014/main" id="{FDA63C77-6CDC-1A0D-282F-B1387829E521}"/>
              </a:ext>
            </a:extLst>
          </p:cNvPr>
          <p:cNvSpPr>
            <a:spLocks noGrp="1"/>
          </p:cNvSpPr>
          <p:nvPr>
            <p:ph type="sldNum" sz="quarter" idx="12"/>
          </p:nvPr>
        </p:nvSpPr>
        <p:spPr>
          <a:solidFill>
            <a:srgbClr val="3B894F"/>
          </a:solidFill>
        </p:spPr>
        <p:txBody>
          <a:bodyPr/>
          <a:lstStyle/>
          <a:p>
            <a:fld id="{0A39F794-7202-4E3A-AED8-2497AE0D328A}" type="slidenum">
              <a:rPr lang="en-US" smtClean="0"/>
              <a:pPr/>
              <a:t>6</a:t>
            </a:fld>
            <a:endParaRPr lang="en-US" dirty="0"/>
          </a:p>
        </p:txBody>
      </p:sp>
      <p:sp>
        <p:nvSpPr>
          <p:cNvPr id="3" name="TextBox 2">
            <a:extLst>
              <a:ext uri="{FF2B5EF4-FFF2-40B4-BE49-F238E27FC236}">
                <a16:creationId xmlns:a16="http://schemas.microsoft.com/office/drawing/2014/main" id="{F3452A32-29B1-BD50-CAC6-AA067E6A63E7}"/>
              </a:ext>
            </a:extLst>
          </p:cNvPr>
          <p:cNvSpPr txBox="1"/>
          <p:nvPr/>
        </p:nvSpPr>
        <p:spPr>
          <a:xfrm>
            <a:off x="1440586" y="2755479"/>
            <a:ext cx="9636990" cy="1200329"/>
          </a:xfrm>
          <a:prstGeom prst="rect">
            <a:avLst/>
          </a:prstGeom>
          <a:noFill/>
        </p:spPr>
        <p:txBody>
          <a:bodyPr wrap="square" rtlCol="0">
            <a:spAutoFit/>
          </a:bodyPr>
          <a:lstStyle/>
          <a:p>
            <a:r>
              <a:rPr lang="en-US" sz="2400" dirty="0">
                <a:solidFill>
                  <a:srgbClr val="FF0000"/>
                </a:solidFill>
              </a:rPr>
              <a:t>Each government prepared an action plan at our December meeting in Honolulu.  Please provide a brief update on your progress.  If you don’t have your action plan,        let us know and we can send you a copy.</a:t>
            </a:r>
          </a:p>
        </p:txBody>
      </p:sp>
      <p:pic>
        <p:nvPicPr>
          <p:cNvPr id="7" name="Graphic 6" descr="Nervous face with no fill">
            <a:extLst>
              <a:ext uri="{FF2B5EF4-FFF2-40B4-BE49-F238E27FC236}">
                <a16:creationId xmlns:a16="http://schemas.microsoft.com/office/drawing/2014/main" id="{853391F0-25BE-2AE2-EC79-32A42381EF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3300" y="3429000"/>
            <a:ext cx="657225" cy="657225"/>
          </a:xfrm>
          <a:prstGeom prst="rect">
            <a:avLst/>
          </a:prstGeom>
        </p:spPr>
      </p:pic>
      <p:sp>
        <p:nvSpPr>
          <p:cNvPr id="8" name="Footer Placeholder 1">
            <a:extLst>
              <a:ext uri="{FF2B5EF4-FFF2-40B4-BE49-F238E27FC236}">
                <a16:creationId xmlns:a16="http://schemas.microsoft.com/office/drawing/2014/main" id="{FD0B8205-10F3-9FC7-163D-58357BB98227}"/>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pic>
        <p:nvPicPr>
          <p:cNvPr id="9" name="Picture 8" descr="A green and white logo&#10;&#10;Description automatically generated">
            <a:extLst>
              <a:ext uri="{FF2B5EF4-FFF2-40B4-BE49-F238E27FC236}">
                <a16:creationId xmlns:a16="http://schemas.microsoft.com/office/drawing/2014/main" id="{D665625B-50BE-7B6A-D6CD-6E017E026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1" y="-21644"/>
            <a:ext cx="1916991" cy="838350"/>
          </a:xfrm>
          <a:prstGeom prst="rect">
            <a:avLst/>
          </a:prstGeom>
        </p:spPr>
      </p:pic>
    </p:spTree>
    <p:extLst>
      <p:ext uri="{BB962C8B-B14F-4D97-AF65-F5344CB8AC3E}">
        <p14:creationId xmlns:p14="http://schemas.microsoft.com/office/powerpoint/2010/main" val="586213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8B08890-0CAA-491D-BB23-A0D6AFAD2BDC}"/>
              </a:ext>
            </a:extLst>
          </p:cNvPr>
          <p:cNvSpPr txBox="1"/>
          <p:nvPr/>
        </p:nvSpPr>
        <p:spPr>
          <a:xfrm rot="21442111">
            <a:off x="576997" y="1165164"/>
            <a:ext cx="11242853" cy="3862660"/>
          </a:xfrm>
          <a:prstGeom prst="rect">
            <a:avLst/>
          </a:prstGeom>
          <a:solidFill>
            <a:schemeClr val="bg1"/>
          </a:solidFill>
          <a:ln w="28575">
            <a:solidFill>
              <a:srgbClr val="FF0000"/>
            </a:solidFill>
          </a:ln>
        </p:spPr>
        <p:txBody>
          <a:bodyPr wrap="square" rtlCol="0">
            <a:spAutoFit/>
          </a:bodyPr>
          <a:lstStyle/>
          <a:p>
            <a:pPr>
              <a:lnSpc>
                <a:spcPct val="107000"/>
              </a:lnSpc>
              <a:spcAft>
                <a:spcPts val="800"/>
              </a:spcAft>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The following four slides are a full list of the performance measures the IGFOA has been tracking for a number of years and which we agreed to reset at our last meeting.  Most of your responses were positive to questions about whether your government is tracking the measures and if they are useful.  We would like to discuss how you are using the measures.</a:t>
            </a:r>
          </a:p>
          <a:p>
            <a:pPr>
              <a:lnSpc>
                <a:spcPct val="107000"/>
              </a:lnSpc>
              <a:spcAft>
                <a:spcPts val="800"/>
              </a:spcAft>
            </a:pP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Please complete all 4 slides, but </a:t>
            </a:r>
            <a:r>
              <a:rPr lang="en-US"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plan to present only on 2 measures</a:t>
            </a:r>
            <a:r>
              <a:rPr lang="en-US" sz="28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One where your office has made improvement and the other where you are having difficulty.</a:t>
            </a:r>
          </a:p>
        </p:txBody>
      </p:sp>
      <p:sp>
        <p:nvSpPr>
          <p:cNvPr id="2" name="Slide Number Placeholder 1">
            <a:extLst>
              <a:ext uri="{FF2B5EF4-FFF2-40B4-BE49-F238E27FC236}">
                <a16:creationId xmlns:a16="http://schemas.microsoft.com/office/drawing/2014/main" id="{472DB364-FDE8-4504-8EDF-26C08C9118F6}"/>
              </a:ext>
            </a:extLst>
          </p:cNvPr>
          <p:cNvSpPr>
            <a:spLocks noGrp="1"/>
          </p:cNvSpPr>
          <p:nvPr>
            <p:ph type="sldNum" sz="quarter" idx="10"/>
          </p:nvPr>
        </p:nvSpPr>
        <p:spPr>
          <a:solidFill>
            <a:srgbClr val="3B894F"/>
          </a:solidFill>
        </p:spPr>
        <p:txBody>
          <a:bodyPr/>
          <a:lstStyle/>
          <a:p>
            <a:fld id="{0A39F794-7202-4E3A-AED8-2497AE0D328A}" type="slidenum">
              <a:rPr lang="en-US" smtClean="0"/>
              <a:t>7</a:t>
            </a:fld>
            <a:endParaRPr lang="en-US" dirty="0"/>
          </a:p>
        </p:txBody>
      </p:sp>
      <p:sp>
        <p:nvSpPr>
          <p:cNvPr id="4" name="Footer Placeholder 1">
            <a:extLst>
              <a:ext uri="{FF2B5EF4-FFF2-40B4-BE49-F238E27FC236}">
                <a16:creationId xmlns:a16="http://schemas.microsoft.com/office/drawing/2014/main" id="{D05E8231-DC4E-0C67-8D77-3DE369347509}"/>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pic>
        <p:nvPicPr>
          <p:cNvPr id="5" name="Picture 4" descr="A green and white logo&#10;&#10;Description automatically generated">
            <a:extLst>
              <a:ext uri="{FF2B5EF4-FFF2-40B4-BE49-F238E27FC236}">
                <a16:creationId xmlns:a16="http://schemas.microsoft.com/office/drawing/2014/main" id="{3A9AE340-AC64-ADAB-909F-9E0259F03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 y="-21644"/>
            <a:ext cx="1916991" cy="838350"/>
          </a:xfrm>
          <a:prstGeom prst="rect">
            <a:avLst/>
          </a:prstGeom>
        </p:spPr>
      </p:pic>
    </p:spTree>
    <p:extLst>
      <p:ext uri="{BB962C8B-B14F-4D97-AF65-F5344CB8AC3E}">
        <p14:creationId xmlns:p14="http://schemas.microsoft.com/office/powerpoint/2010/main" val="574043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A994E2-04C9-14DE-814A-1C51979CDFE0}"/>
              </a:ext>
            </a:extLst>
          </p:cNvPr>
          <p:cNvSpPr>
            <a:spLocks noGrp="1"/>
          </p:cNvSpPr>
          <p:nvPr>
            <p:ph type="title"/>
          </p:nvPr>
        </p:nvSpPr>
        <p:spPr>
          <a:xfrm>
            <a:off x="1916991" y="0"/>
            <a:ext cx="10275009" cy="827314"/>
          </a:xfrm>
        </p:spPr>
        <p:txBody>
          <a:bodyPr>
            <a:normAutofit/>
          </a:bodyPr>
          <a:lstStyle/>
          <a:p>
            <a:r>
              <a:rPr lang="en-US" sz="3200" dirty="0">
                <a:latin typeface=""/>
              </a:rPr>
              <a:t>[GOVT]  - How do you use performance measures?</a:t>
            </a:r>
          </a:p>
        </p:txBody>
      </p:sp>
      <p:graphicFrame>
        <p:nvGraphicFramePr>
          <p:cNvPr id="5" name="Table 5">
            <a:extLst>
              <a:ext uri="{FF2B5EF4-FFF2-40B4-BE49-F238E27FC236}">
                <a16:creationId xmlns:a16="http://schemas.microsoft.com/office/drawing/2014/main" id="{8941C54F-654C-CEEB-B3A1-7E23866FBD19}"/>
              </a:ext>
            </a:extLst>
          </p:cNvPr>
          <p:cNvGraphicFramePr>
            <a:graphicFrameLocks noGrp="1"/>
          </p:cNvGraphicFramePr>
          <p:nvPr>
            <p:ph idx="1"/>
            <p:extLst>
              <p:ext uri="{D42A27DB-BD31-4B8C-83A1-F6EECF244321}">
                <p14:modId xmlns:p14="http://schemas.microsoft.com/office/powerpoint/2010/main" val="1202713536"/>
              </p:ext>
            </p:extLst>
          </p:nvPr>
        </p:nvGraphicFramePr>
        <p:xfrm>
          <a:off x="147782" y="991960"/>
          <a:ext cx="11896436" cy="4995184"/>
        </p:xfrm>
        <a:graphic>
          <a:graphicData uri="http://schemas.openxmlformats.org/drawingml/2006/table">
            <a:tbl>
              <a:tblPr firstRow="1" bandRow="1">
                <a:tableStyleId>{93296810-A885-4BE3-A3E7-6D5BEEA58F35}</a:tableStyleId>
              </a:tblPr>
              <a:tblGrid>
                <a:gridCol w="4532421">
                  <a:extLst>
                    <a:ext uri="{9D8B030D-6E8A-4147-A177-3AD203B41FA5}">
                      <a16:colId xmlns:a16="http://schemas.microsoft.com/office/drawing/2014/main" val="1296795795"/>
                    </a:ext>
                  </a:extLst>
                </a:gridCol>
                <a:gridCol w="3761834">
                  <a:extLst>
                    <a:ext uri="{9D8B030D-6E8A-4147-A177-3AD203B41FA5}">
                      <a16:colId xmlns:a16="http://schemas.microsoft.com/office/drawing/2014/main" val="3133367417"/>
                    </a:ext>
                  </a:extLst>
                </a:gridCol>
                <a:gridCol w="3602181">
                  <a:extLst>
                    <a:ext uri="{9D8B030D-6E8A-4147-A177-3AD203B41FA5}">
                      <a16:colId xmlns:a16="http://schemas.microsoft.com/office/drawing/2014/main" val="3223137284"/>
                    </a:ext>
                  </a:extLst>
                </a:gridCol>
              </a:tblGrid>
              <a:tr h="735335">
                <a:tc>
                  <a:txBody>
                    <a:bodyPr/>
                    <a:lstStyle/>
                    <a:p>
                      <a:pPr algn="ctr"/>
                      <a:r>
                        <a:rPr lang="en-US" sz="1800" dirty="0">
                          <a:latin typeface=""/>
                        </a:rPr>
                        <a:t>Performance Measure</a:t>
                      </a:r>
                      <a:endParaRPr lang="en-US" sz="1800" dirty="0">
                        <a:latin typeface=""/>
                        <a:ea typeface="Lato" panose="020F0502020204030203" pitchFamily="34" charset="0"/>
                        <a:cs typeface="Lato" panose="020F0502020204030203" pitchFamily="34" charset="0"/>
                      </a:endParaRPr>
                    </a:p>
                  </a:txBody>
                  <a:tcPr anchor="ctr"/>
                </a:tc>
                <a:tc>
                  <a:txBody>
                    <a:bodyPr/>
                    <a:lstStyle/>
                    <a:p>
                      <a:pPr algn="ctr"/>
                      <a:r>
                        <a:rPr lang="en-US" sz="1800" dirty="0">
                          <a:latin typeface=""/>
                        </a:rPr>
                        <a:t>Reported to??</a:t>
                      </a:r>
                      <a:endParaRPr lang="en-US" sz="1800" dirty="0">
                        <a:latin typeface=""/>
                        <a:ea typeface="Lato" panose="020F0502020204030203" pitchFamily="34" charset="0"/>
                        <a:cs typeface="Lato" panose="020F0502020204030203" pitchFamily="34" charset="0"/>
                      </a:endParaRPr>
                    </a:p>
                  </a:txBody>
                  <a:tcPr anchor="ctr"/>
                </a:tc>
                <a:tc>
                  <a:txBody>
                    <a:bodyPr/>
                    <a:lstStyle/>
                    <a:p>
                      <a:pPr algn="ctr"/>
                      <a:r>
                        <a:rPr lang="en-US" sz="1800" dirty="0">
                          <a:latin typeface=""/>
                        </a:rPr>
                        <a:t>Frequency</a:t>
                      </a:r>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470226067"/>
                  </a:ext>
                </a:extLst>
              </a:tr>
              <a:tr h="455208">
                <a:tc>
                  <a:txBody>
                    <a:bodyPr/>
                    <a:lstStyle/>
                    <a:p>
                      <a:r>
                        <a:rPr lang="en-US" sz="1600" b="0" dirty="0">
                          <a:solidFill>
                            <a:schemeClr val="tx1"/>
                          </a:solidFill>
                          <a:latin typeface=""/>
                          <a:ea typeface="Lato" panose="020F0502020204030203" pitchFamily="34" charset="0"/>
                          <a:cs typeface="Lato" panose="020F0502020204030203" pitchFamily="34" charset="0"/>
                        </a:rPr>
                        <a:t>Timely Bank Reconciliation</a:t>
                      </a: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1585453918"/>
                  </a:ext>
                </a:extLst>
              </a:tr>
              <a:tr h="455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
                          <a:ea typeface="Lato ExtraBold" panose="020F0502020204030203" pitchFamily="34" charset="0"/>
                          <a:cs typeface="Lato ExtraBold" panose="020F0502020204030203" pitchFamily="34" charset="0"/>
                        </a:rPr>
                        <a:t>Reduction in overdue travel advances </a:t>
                      </a: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957997796"/>
                  </a:ext>
                </a:extLst>
              </a:tr>
              <a:tr h="4552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
                          <a:ea typeface="Lato ExtraBold" panose="020F0502020204030203" pitchFamily="34" charset="0"/>
                          <a:cs typeface="Lato ExtraBold" panose="020F0502020204030203" pitchFamily="34" charset="0"/>
                        </a:rPr>
                        <a:t>Revenue Estimates within target %</a:t>
                      </a: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638691576"/>
                  </a:ext>
                </a:extLst>
              </a:tr>
              <a:tr h="423374">
                <a:tc>
                  <a:txBody>
                    <a:bodyPr/>
                    <a:lstStyle/>
                    <a:p>
                      <a:pPr algn="l" rtl="0" fontAlgn="ctr"/>
                      <a:r>
                        <a:rPr lang="en-US" sz="1600" b="0" i="0" u="none" strike="noStrike" dirty="0">
                          <a:solidFill>
                            <a:srgbClr val="000000"/>
                          </a:solidFill>
                          <a:effectLst/>
                          <a:latin typeface=""/>
                          <a:ea typeface="Lato ExtraBold" panose="020F0502020204030203" pitchFamily="34" charset="0"/>
                          <a:cs typeface="Lato ExtraBold" panose="020F0502020204030203" pitchFamily="34" charset="0"/>
                        </a:rPr>
                        <a:t># of days to pay a federal invoice</a:t>
                      </a:r>
                    </a:p>
                  </a:txBody>
                  <a:tcPr marL="114300" marR="6350" marT="6350" marB="0"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19772717"/>
                  </a:ext>
                </a:extLst>
              </a:tr>
              <a:tr h="420192">
                <a:tc>
                  <a:txBody>
                    <a:bodyPr/>
                    <a:lstStyle/>
                    <a:p>
                      <a:pPr algn="l" rtl="0" fontAlgn="ctr"/>
                      <a:r>
                        <a:rPr lang="en-US" sz="1600" b="0" i="0" u="none" strike="noStrike" dirty="0">
                          <a:solidFill>
                            <a:srgbClr val="000000"/>
                          </a:solidFill>
                          <a:effectLst/>
                          <a:latin typeface=""/>
                          <a:ea typeface="Lato ExtraBold" panose="020F0502020204030203" pitchFamily="34" charset="0"/>
                          <a:cs typeface="Lato ExtraBold" panose="020F0502020204030203" pitchFamily="34" charset="0"/>
                        </a:rPr>
                        <a:t>Timeliness of SF425 reports </a:t>
                      </a:r>
                    </a:p>
                  </a:txBody>
                  <a:tcPr marL="114300" marR="6350" marT="6350" marB="0"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665398126"/>
                  </a:ext>
                </a:extLst>
              </a:tr>
              <a:tr h="420192">
                <a:tc>
                  <a:txBody>
                    <a:bodyPr/>
                    <a:lstStyle/>
                    <a:p>
                      <a:pPr algn="l" rtl="0" fontAlgn="ctr"/>
                      <a:r>
                        <a:rPr lang="en-US" sz="1600" b="0" i="0" u="none" strike="noStrike" dirty="0">
                          <a:solidFill>
                            <a:srgbClr val="000000"/>
                          </a:solidFill>
                          <a:effectLst/>
                          <a:latin typeface=""/>
                          <a:ea typeface="Lato ExtraBold" panose="020F0502020204030203" pitchFamily="34" charset="0"/>
                          <a:cs typeface="Lato ExtraBold" panose="020F0502020204030203" pitchFamily="34" charset="0"/>
                        </a:rPr>
                        <a:t>Reduction in Federal Grant AR </a:t>
                      </a:r>
                    </a:p>
                  </a:txBody>
                  <a:tcPr marL="114300" marR="6350" marT="6350" marB="0"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725249054"/>
                  </a:ext>
                </a:extLst>
              </a:tr>
              <a:tr h="420192">
                <a:tc>
                  <a:txBody>
                    <a:bodyPr/>
                    <a:lstStyle/>
                    <a:p>
                      <a:pPr algn="l" rtl="0" fontAlgn="ctr"/>
                      <a:r>
                        <a:rPr lang="en-US" sz="1600" b="0" i="0" u="none" strike="noStrike" dirty="0">
                          <a:solidFill>
                            <a:srgbClr val="000000"/>
                          </a:solidFill>
                          <a:effectLst/>
                          <a:latin typeface=""/>
                          <a:ea typeface="Lato ExtraBold" panose="020F0502020204030203" pitchFamily="34" charset="0"/>
                          <a:cs typeface="Lato ExtraBold" panose="020F0502020204030203" pitchFamily="34" charset="0"/>
                        </a:rPr>
                        <a:t>% of personnel evaluations completed</a:t>
                      </a:r>
                    </a:p>
                  </a:txBody>
                  <a:tcPr marL="114300" marR="6350" marT="6350" marB="0"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107321520"/>
                  </a:ext>
                </a:extLst>
              </a:tr>
              <a:tr h="420192">
                <a:tc>
                  <a:txBody>
                    <a:bodyPr/>
                    <a:lstStyle/>
                    <a:p>
                      <a:pPr algn="l" rtl="0" fontAlgn="ctr"/>
                      <a:r>
                        <a:rPr lang="en-US" sz="1600" b="0" i="0" u="none" strike="noStrike" dirty="0">
                          <a:solidFill>
                            <a:srgbClr val="000000"/>
                          </a:solidFill>
                          <a:effectLst/>
                          <a:latin typeface=""/>
                          <a:ea typeface="Lato ExtraBold" panose="020F0502020204030203" pitchFamily="34" charset="0"/>
                          <a:cs typeface="Lato ExtraBold" panose="020F0502020204030203" pitchFamily="34" charset="0"/>
                        </a:rPr>
                        <a:t># of training hours / finance employee</a:t>
                      </a:r>
                    </a:p>
                  </a:txBody>
                  <a:tcPr marL="114300" marR="6350" marT="6350" marB="0"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173525880"/>
                  </a:ext>
                </a:extLst>
              </a:tr>
              <a:tr h="420192">
                <a:tc>
                  <a:txBody>
                    <a:bodyPr/>
                    <a:lstStyle/>
                    <a:p>
                      <a:pPr algn="l" rtl="0" fontAlgn="ctr"/>
                      <a:r>
                        <a:rPr lang="en-US" sz="1600" b="0" i="0" u="none" strike="noStrike" dirty="0">
                          <a:solidFill>
                            <a:srgbClr val="000000"/>
                          </a:solidFill>
                          <a:effectLst/>
                          <a:latin typeface=""/>
                          <a:ea typeface="Lato ExtraBold" panose="020F0502020204030203" pitchFamily="34" charset="0"/>
                          <a:cs typeface="Lato ExtraBold" panose="020F0502020204030203" pitchFamily="34" charset="0"/>
                        </a:rPr>
                        <a:t>Completion of Fixed</a:t>
                      </a:r>
                      <a:r>
                        <a:rPr lang="en-US" sz="1600" b="0" i="0" u="none" strike="noStrike" baseline="0" dirty="0">
                          <a:solidFill>
                            <a:srgbClr val="000000"/>
                          </a:solidFill>
                          <a:effectLst/>
                          <a:latin typeface=""/>
                          <a:ea typeface="Lato ExtraBold" panose="020F0502020204030203" pitchFamily="34" charset="0"/>
                          <a:cs typeface="Lato ExtraBold" panose="020F0502020204030203" pitchFamily="34" charset="0"/>
                        </a:rPr>
                        <a:t> Asset Inventory</a:t>
                      </a:r>
                      <a:endParaRPr lang="en-US" sz="1600" b="0" i="0" u="none" strike="noStrike" dirty="0">
                        <a:solidFill>
                          <a:srgbClr val="000000"/>
                        </a:solidFill>
                        <a:effectLst/>
                        <a:latin typeface=""/>
                        <a:ea typeface="Lato ExtraBold" panose="020F0502020204030203" pitchFamily="34" charset="0"/>
                        <a:cs typeface="Lato ExtraBold" panose="020F0502020204030203" pitchFamily="34" charset="0"/>
                      </a:endParaRPr>
                    </a:p>
                  </a:txBody>
                  <a:tcPr marL="114300" marR="6350" marT="6350" marB="0"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442429572"/>
                  </a:ext>
                </a:extLst>
              </a:tr>
              <a:tr h="3698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
                          <a:ea typeface="Lato ExtraBold" panose="020F0502020204030203" pitchFamily="34" charset="0"/>
                          <a:cs typeface="Lato ExtraBold" panose="020F0502020204030203" pitchFamily="34" charset="0"/>
                        </a:rPr>
                        <a:t>Reduction in invalid, outdated encumbrances</a:t>
                      </a:r>
                    </a:p>
                  </a:txBody>
                  <a:tcPr marL="114300" marR="6350" marT="6350" marB="0" anchor="ctr"/>
                </a:tc>
                <a:tc>
                  <a:txBody>
                    <a:bodyPr/>
                    <a:lstStyle/>
                    <a:p>
                      <a:endParaRPr lang="en-US" sz="1800" dirty="0">
                        <a:latin typeface=""/>
                        <a:ea typeface="Lato" panose="020F0502020204030203" pitchFamily="34" charset="0"/>
                        <a:cs typeface="Lato" panose="020F0502020204030203" pitchFamily="34" charset="0"/>
                      </a:endParaRPr>
                    </a:p>
                  </a:txBody>
                  <a:tcPr anchor="ctr"/>
                </a:tc>
                <a:tc>
                  <a:txBody>
                    <a:bodyPr/>
                    <a:lstStyle/>
                    <a:p>
                      <a:endParaRPr lang="en-US" sz="1800" dirty="0">
                        <a:latin typeface=""/>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4131097042"/>
                  </a:ext>
                </a:extLst>
              </a:tr>
            </a:tbl>
          </a:graphicData>
        </a:graphic>
      </p:graphicFrame>
      <p:sp>
        <p:nvSpPr>
          <p:cNvPr id="4" name="Slide Number Placeholder 3">
            <a:extLst>
              <a:ext uri="{FF2B5EF4-FFF2-40B4-BE49-F238E27FC236}">
                <a16:creationId xmlns:a16="http://schemas.microsoft.com/office/drawing/2014/main" id="{4F0EE71D-65A8-729A-9163-201CDF5C4CC0}"/>
              </a:ext>
            </a:extLst>
          </p:cNvPr>
          <p:cNvSpPr>
            <a:spLocks noGrp="1"/>
          </p:cNvSpPr>
          <p:nvPr>
            <p:ph type="sldNum" sz="quarter" idx="12"/>
          </p:nvPr>
        </p:nvSpPr>
        <p:spPr>
          <a:solidFill>
            <a:srgbClr val="3B894F"/>
          </a:solidFill>
        </p:spPr>
        <p:txBody>
          <a:bodyPr/>
          <a:lstStyle/>
          <a:p>
            <a:fld id="{0A39F794-7202-4E3A-AED8-2497AE0D328A}" type="slidenum">
              <a:rPr lang="en-US" smtClean="0"/>
              <a:pPr/>
              <a:t>8</a:t>
            </a:fld>
            <a:endParaRPr lang="en-US" dirty="0"/>
          </a:p>
        </p:txBody>
      </p:sp>
      <p:sp>
        <p:nvSpPr>
          <p:cNvPr id="2" name="Footer Placeholder 1">
            <a:extLst>
              <a:ext uri="{FF2B5EF4-FFF2-40B4-BE49-F238E27FC236}">
                <a16:creationId xmlns:a16="http://schemas.microsoft.com/office/drawing/2014/main" id="{3A427435-3423-B363-8276-E6F9D5DEB136}"/>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pic>
        <p:nvPicPr>
          <p:cNvPr id="3" name="Picture 2" descr="A green and white logo&#10;&#10;Description automatically generated">
            <a:extLst>
              <a:ext uri="{FF2B5EF4-FFF2-40B4-BE49-F238E27FC236}">
                <a16:creationId xmlns:a16="http://schemas.microsoft.com/office/drawing/2014/main" id="{3E4623F2-DA82-685C-8DD0-FC4B28F2C7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 y="-21644"/>
            <a:ext cx="1916991" cy="838350"/>
          </a:xfrm>
          <a:prstGeom prst="rect">
            <a:avLst/>
          </a:prstGeom>
        </p:spPr>
      </p:pic>
    </p:spTree>
    <p:extLst>
      <p:ext uri="{BB962C8B-B14F-4D97-AF65-F5344CB8AC3E}">
        <p14:creationId xmlns:p14="http://schemas.microsoft.com/office/powerpoint/2010/main" val="118896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A994E2-04C9-14DE-814A-1C51979CDFE0}"/>
              </a:ext>
            </a:extLst>
          </p:cNvPr>
          <p:cNvSpPr>
            <a:spLocks noGrp="1"/>
          </p:cNvSpPr>
          <p:nvPr>
            <p:ph type="title"/>
          </p:nvPr>
        </p:nvSpPr>
        <p:spPr>
          <a:xfrm>
            <a:off x="1916991" y="0"/>
            <a:ext cx="10275009" cy="827314"/>
          </a:xfrm>
        </p:spPr>
        <p:txBody>
          <a:bodyPr>
            <a:normAutofit fontScale="90000"/>
          </a:bodyPr>
          <a:lstStyle/>
          <a:p>
            <a:r>
              <a:rPr lang="en-US" dirty="0">
                <a:latin typeface=""/>
              </a:rPr>
              <a:t>[GOVT]  - And what more would be useful?</a:t>
            </a:r>
          </a:p>
        </p:txBody>
      </p:sp>
      <p:graphicFrame>
        <p:nvGraphicFramePr>
          <p:cNvPr id="5" name="Table 5">
            <a:extLst>
              <a:ext uri="{FF2B5EF4-FFF2-40B4-BE49-F238E27FC236}">
                <a16:creationId xmlns:a16="http://schemas.microsoft.com/office/drawing/2014/main" id="{8941C54F-654C-CEEB-B3A1-7E23866FBD19}"/>
              </a:ext>
            </a:extLst>
          </p:cNvPr>
          <p:cNvGraphicFramePr>
            <a:graphicFrameLocks noGrp="1"/>
          </p:cNvGraphicFramePr>
          <p:nvPr>
            <p:ph idx="1"/>
            <p:extLst>
              <p:ext uri="{D42A27DB-BD31-4B8C-83A1-F6EECF244321}">
                <p14:modId xmlns:p14="http://schemas.microsoft.com/office/powerpoint/2010/main" val="1032681676"/>
              </p:ext>
            </p:extLst>
          </p:nvPr>
        </p:nvGraphicFramePr>
        <p:xfrm>
          <a:off x="212436" y="1080654"/>
          <a:ext cx="11896436" cy="5307972"/>
        </p:xfrm>
        <a:graphic>
          <a:graphicData uri="http://schemas.openxmlformats.org/drawingml/2006/table">
            <a:tbl>
              <a:tblPr firstRow="1" bandRow="1">
                <a:tableStyleId>{93296810-A885-4BE3-A3E7-6D5BEEA58F35}</a:tableStyleId>
              </a:tblPr>
              <a:tblGrid>
                <a:gridCol w="4532421">
                  <a:extLst>
                    <a:ext uri="{9D8B030D-6E8A-4147-A177-3AD203B41FA5}">
                      <a16:colId xmlns:a16="http://schemas.microsoft.com/office/drawing/2014/main" val="1296795795"/>
                    </a:ext>
                  </a:extLst>
                </a:gridCol>
                <a:gridCol w="3761834">
                  <a:extLst>
                    <a:ext uri="{9D8B030D-6E8A-4147-A177-3AD203B41FA5}">
                      <a16:colId xmlns:a16="http://schemas.microsoft.com/office/drawing/2014/main" val="3133367417"/>
                    </a:ext>
                  </a:extLst>
                </a:gridCol>
                <a:gridCol w="3602181">
                  <a:extLst>
                    <a:ext uri="{9D8B030D-6E8A-4147-A177-3AD203B41FA5}">
                      <a16:colId xmlns:a16="http://schemas.microsoft.com/office/drawing/2014/main" val="3223137284"/>
                    </a:ext>
                  </a:extLst>
                </a:gridCol>
              </a:tblGrid>
              <a:tr h="727123">
                <a:tc>
                  <a:txBody>
                    <a:bodyPr/>
                    <a:lstStyle/>
                    <a:p>
                      <a:pPr algn="ctr"/>
                      <a:r>
                        <a:rPr lang="en-US" dirty="0"/>
                        <a:t>Information or Performance Measure</a:t>
                      </a:r>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algn="ctr"/>
                      <a:r>
                        <a:rPr lang="en-US" dirty="0"/>
                        <a:t>Requested by?</a:t>
                      </a:r>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pPr algn="ctr"/>
                      <a:r>
                        <a:rPr lang="en-US" dirty="0"/>
                        <a:t>Frequency</a:t>
                      </a:r>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470226067"/>
                  </a:ext>
                </a:extLst>
              </a:tr>
              <a:tr h="450124">
                <a:tc>
                  <a:txBody>
                    <a:bodyPr/>
                    <a:lstStyle/>
                    <a:p>
                      <a:endParaRPr lang="en-US" sz="2000" b="0" dirty="0">
                        <a:solidFill>
                          <a:schemeClr val="tx1"/>
                        </a:solidFill>
                        <a:latin typeface="+mn-lt"/>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1585453918"/>
                  </a:ext>
                </a:extLst>
              </a:tr>
              <a:tr h="450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dirty="0">
                        <a:solidFill>
                          <a:schemeClr val="tx1"/>
                        </a:solidFill>
                        <a:effectLst/>
                        <a:latin typeface="+mn-lt"/>
                        <a:ea typeface="Lato ExtraBold" panose="020F0502020204030203" pitchFamily="34" charset="0"/>
                        <a:cs typeface="Lato ExtraBold"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957997796"/>
                  </a:ext>
                </a:extLst>
              </a:tr>
              <a:tr h="4501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u="none" strike="noStrike" dirty="0">
                        <a:solidFill>
                          <a:schemeClr val="tx1"/>
                        </a:solidFill>
                        <a:effectLst/>
                        <a:latin typeface="+mn-lt"/>
                        <a:ea typeface="Lato ExtraBold" panose="020F0502020204030203" pitchFamily="34" charset="0"/>
                        <a:cs typeface="Lato ExtraBold"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638691576"/>
                  </a:ext>
                </a:extLst>
              </a:tr>
              <a:tr h="418646">
                <a:tc>
                  <a:txBody>
                    <a:bodyPr/>
                    <a:lstStyle/>
                    <a:p>
                      <a:pPr algn="l" rtl="0" fontAlgn="ctr"/>
                      <a:endParaRPr lang="en-US" sz="2100" b="0" i="0" u="none" strike="noStrike" dirty="0">
                        <a:solidFill>
                          <a:srgbClr val="000000"/>
                        </a:solidFill>
                        <a:effectLst/>
                        <a:latin typeface="+mn-lt"/>
                        <a:ea typeface="Lato ExtraBold" panose="020F0502020204030203" pitchFamily="34" charset="0"/>
                        <a:cs typeface="Lato ExtraBold" panose="020F0502020204030203" pitchFamily="34" charset="0"/>
                      </a:endParaRPr>
                    </a:p>
                  </a:txBody>
                  <a:tcPr marL="114300" marR="6350" marT="6350" marB="0"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19772717"/>
                  </a:ext>
                </a:extLst>
              </a:tr>
              <a:tr h="415499">
                <a:tc>
                  <a:txBody>
                    <a:bodyPr/>
                    <a:lstStyle/>
                    <a:p>
                      <a:pPr algn="l" rtl="0" fontAlgn="ctr"/>
                      <a:endParaRPr lang="en-US" sz="2100" b="0" i="0" u="none" strike="noStrike" dirty="0">
                        <a:solidFill>
                          <a:srgbClr val="000000"/>
                        </a:solidFill>
                        <a:effectLst/>
                        <a:latin typeface="+mn-lt"/>
                        <a:ea typeface="Lato ExtraBold" panose="020F0502020204030203" pitchFamily="34" charset="0"/>
                        <a:cs typeface="Lato ExtraBold" panose="020F0502020204030203" pitchFamily="34" charset="0"/>
                      </a:endParaRPr>
                    </a:p>
                  </a:txBody>
                  <a:tcPr marL="114300" marR="6350" marT="6350" marB="0"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665398126"/>
                  </a:ext>
                </a:extLst>
              </a:tr>
              <a:tr h="415499">
                <a:tc>
                  <a:txBody>
                    <a:bodyPr/>
                    <a:lstStyle/>
                    <a:p>
                      <a:pPr algn="l" rtl="0" fontAlgn="ctr"/>
                      <a:endParaRPr lang="en-US" sz="2100" b="0" i="0" u="none" strike="noStrike" dirty="0">
                        <a:solidFill>
                          <a:srgbClr val="000000"/>
                        </a:solidFill>
                        <a:effectLst/>
                        <a:latin typeface="+mn-lt"/>
                        <a:ea typeface="Lato ExtraBold" panose="020F0502020204030203" pitchFamily="34" charset="0"/>
                        <a:cs typeface="Lato ExtraBold" panose="020F0502020204030203" pitchFamily="34" charset="0"/>
                      </a:endParaRPr>
                    </a:p>
                  </a:txBody>
                  <a:tcPr marL="114300" marR="6350" marT="6350" marB="0"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725249054"/>
                  </a:ext>
                </a:extLst>
              </a:tr>
              <a:tr h="415499">
                <a:tc>
                  <a:txBody>
                    <a:bodyPr/>
                    <a:lstStyle/>
                    <a:p>
                      <a:pPr algn="l" rtl="0" fontAlgn="ctr"/>
                      <a:endParaRPr lang="en-US" sz="2100" b="0" i="0" u="none" strike="noStrike" dirty="0">
                        <a:solidFill>
                          <a:srgbClr val="000000"/>
                        </a:solidFill>
                        <a:effectLst/>
                        <a:latin typeface="+mn-lt"/>
                        <a:ea typeface="Lato ExtraBold" panose="020F0502020204030203" pitchFamily="34" charset="0"/>
                        <a:cs typeface="Lato ExtraBold" panose="020F0502020204030203" pitchFamily="34" charset="0"/>
                      </a:endParaRPr>
                    </a:p>
                  </a:txBody>
                  <a:tcPr marL="114300" marR="6350" marT="6350" marB="0"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107321520"/>
                  </a:ext>
                </a:extLst>
              </a:tr>
              <a:tr h="415499">
                <a:tc>
                  <a:txBody>
                    <a:bodyPr/>
                    <a:lstStyle/>
                    <a:p>
                      <a:pPr algn="l" rtl="0" fontAlgn="ctr"/>
                      <a:endParaRPr lang="en-US" sz="2100" b="0" i="0" u="none" strike="noStrike" dirty="0">
                        <a:solidFill>
                          <a:srgbClr val="000000"/>
                        </a:solidFill>
                        <a:effectLst/>
                        <a:latin typeface="+mn-lt"/>
                        <a:ea typeface="Lato ExtraBold" panose="020F0502020204030203" pitchFamily="34" charset="0"/>
                        <a:cs typeface="Lato ExtraBold" panose="020F0502020204030203" pitchFamily="34" charset="0"/>
                      </a:endParaRPr>
                    </a:p>
                  </a:txBody>
                  <a:tcPr marL="114300" marR="6350" marT="6350" marB="0"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3173525880"/>
                  </a:ext>
                </a:extLst>
              </a:tr>
              <a:tr h="415499">
                <a:tc>
                  <a:txBody>
                    <a:bodyPr/>
                    <a:lstStyle/>
                    <a:p>
                      <a:pPr algn="l" rtl="0" fontAlgn="ctr"/>
                      <a:endParaRPr lang="en-US" sz="2100" b="0" i="0" u="none" strike="noStrike" dirty="0">
                        <a:solidFill>
                          <a:srgbClr val="000000"/>
                        </a:solidFill>
                        <a:effectLst/>
                        <a:latin typeface="+mn-lt"/>
                        <a:ea typeface="Lato ExtraBold" panose="020F0502020204030203" pitchFamily="34" charset="0"/>
                        <a:cs typeface="Lato ExtraBold" panose="020F0502020204030203" pitchFamily="34" charset="0"/>
                      </a:endParaRPr>
                    </a:p>
                  </a:txBody>
                  <a:tcPr marL="114300" marR="6350" marT="6350" marB="0"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2442429572"/>
                  </a:ext>
                </a:extLst>
              </a:tr>
              <a:tr h="7343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2100" b="0" i="0" u="none" strike="noStrike" dirty="0">
                        <a:solidFill>
                          <a:srgbClr val="000000"/>
                        </a:solidFill>
                        <a:effectLst/>
                        <a:latin typeface="+mn-lt"/>
                        <a:ea typeface="Lato ExtraBold" panose="020F0502020204030203" pitchFamily="34" charset="0"/>
                        <a:cs typeface="Lato ExtraBold" panose="020F0502020204030203" pitchFamily="34" charset="0"/>
                      </a:endParaRPr>
                    </a:p>
                  </a:txBody>
                  <a:tcPr marL="114300" marR="6350" marT="6350" marB="0"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tc>
                  <a:txBody>
                    <a:bodyPr/>
                    <a:lstStyle/>
                    <a:p>
                      <a:endParaRPr lang="en-US" dirty="0">
                        <a:latin typeface="Lato" panose="020F0502020204030203" pitchFamily="34" charset="0"/>
                        <a:ea typeface="Lato" panose="020F0502020204030203" pitchFamily="34" charset="0"/>
                        <a:cs typeface="Lato" panose="020F0502020204030203" pitchFamily="34" charset="0"/>
                      </a:endParaRPr>
                    </a:p>
                  </a:txBody>
                  <a:tcPr anchor="ctr"/>
                </a:tc>
                <a:extLst>
                  <a:ext uri="{0D108BD9-81ED-4DB2-BD59-A6C34878D82A}">
                    <a16:rowId xmlns:a16="http://schemas.microsoft.com/office/drawing/2014/main" val="4131097042"/>
                  </a:ext>
                </a:extLst>
              </a:tr>
            </a:tbl>
          </a:graphicData>
        </a:graphic>
      </p:graphicFrame>
      <p:sp>
        <p:nvSpPr>
          <p:cNvPr id="4" name="Slide Number Placeholder 3">
            <a:extLst>
              <a:ext uri="{FF2B5EF4-FFF2-40B4-BE49-F238E27FC236}">
                <a16:creationId xmlns:a16="http://schemas.microsoft.com/office/drawing/2014/main" id="{4F0EE71D-65A8-729A-9163-201CDF5C4CC0}"/>
              </a:ext>
            </a:extLst>
          </p:cNvPr>
          <p:cNvSpPr>
            <a:spLocks noGrp="1"/>
          </p:cNvSpPr>
          <p:nvPr>
            <p:ph type="sldNum" sz="quarter" idx="12"/>
          </p:nvPr>
        </p:nvSpPr>
        <p:spPr>
          <a:solidFill>
            <a:srgbClr val="3B894F"/>
          </a:solidFill>
        </p:spPr>
        <p:txBody>
          <a:bodyPr/>
          <a:lstStyle/>
          <a:p>
            <a:fld id="{0A39F794-7202-4E3A-AED8-2497AE0D328A}" type="slidenum">
              <a:rPr lang="en-US" smtClean="0"/>
              <a:pPr/>
              <a:t>9</a:t>
            </a:fld>
            <a:endParaRPr lang="en-US" dirty="0"/>
          </a:p>
        </p:txBody>
      </p:sp>
      <p:sp>
        <p:nvSpPr>
          <p:cNvPr id="2" name="TextBox 1">
            <a:extLst>
              <a:ext uri="{FF2B5EF4-FFF2-40B4-BE49-F238E27FC236}">
                <a16:creationId xmlns:a16="http://schemas.microsoft.com/office/drawing/2014/main" id="{7EAE1F0E-C421-B69C-4A4F-563AEFD08BA3}"/>
              </a:ext>
            </a:extLst>
          </p:cNvPr>
          <p:cNvSpPr txBox="1"/>
          <p:nvPr/>
        </p:nvSpPr>
        <p:spPr>
          <a:xfrm rot="21409545">
            <a:off x="2952750" y="2247662"/>
            <a:ext cx="5019676" cy="2554545"/>
          </a:xfrm>
          <a:prstGeom prst="rect">
            <a:avLst/>
          </a:prstGeom>
          <a:noFill/>
        </p:spPr>
        <p:txBody>
          <a:bodyPr wrap="square" rtlCol="0">
            <a:spAutoFit/>
          </a:bodyPr>
          <a:lstStyle/>
          <a:p>
            <a:r>
              <a:rPr lang="en-US" sz="2000" dirty="0">
                <a:solidFill>
                  <a:srgbClr val="FF0000"/>
                </a:solidFill>
              </a:rPr>
              <a:t>Think about all the questions you are frequently asked by your President/Governor, the Legislative body, reporters, your staff, other departments and consider what might be useful to report on a regular basis as a performance measure or in a dashboard.  Tell us what measures you already are reporting on a regular basis.</a:t>
            </a:r>
          </a:p>
        </p:txBody>
      </p:sp>
      <p:sp>
        <p:nvSpPr>
          <p:cNvPr id="3" name="Footer Placeholder 1">
            <a:extLst>
              <a:ext uri="{FF2B5EF4-FFF2-40B4-BE49-F238E27FC236}">
                <a16:creationId xmlns:a16="http://schemas.microsoft.com/office/drawing/2014/main" id="{B675A58B-B482-3EE8-28A5-DB9BC54C63AA}"/>
              </a:ext>
            </a:extLst>
          </p:cNvPr>
          <p:cNvSpPr txBox="1">
            <a:spLocks/>
          </p:cNvSpPr>
          <p:nvPr/>
        </p:nvSpPr>
        <p:spPr>
          <a:xfrm>
            <a:off x="900861" y="6440748"/>
            <a:ext cx="853705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dirty="0">
                <a:latin typeface="Helvetica Neue" panose="02000503000000020004" pitchFamily="2" charset="0"/>
              </a:rPr>
              <a:t>GFOA &amp; IGFOA Meeting     </a:t>
            </a:r>
            <a:r>
              <a:rPr lang="en-US" sz="1400" dirty="0">
                <a:latin typeface="Lato Light" panose="020B0604020202020204" pitchFamily="34" charset="0"/>
                <a:ea typeface="Lato Light" panose="020B0604020202020204" pitchFamily="34" charset="0"/>
                <a:cs typeface="Lato Light" panose="020B0604020202020204" pitchFamily="34" charset="0"/>
              </a:rPr>
              <a:t>|    </a:t>
            </a:r>
            <a:r>
              <a:rPr lang="en-GB" sz="1400" dirty="0">
                <a:latin typeface="Helvetica Neue" panose="02000503000000020004" pitchFamily="2" charset="0"/>
              </a:rPr>
              <a:t>June 8-13, 2024    I   Orlando, Florida</a:t>
            </a:r>
          </a:p>
        </p:txBody>
      </p:sp>
      <p:pic>
        <p:nvPicPr>
          <p:cNvPr id="6" name="Picture 5" descr="A green and white logo&#10;&#10;Description automatically generated">
            <a:extLst>
              <a:ext uri="{FF2B5EF4-FFF2-40B4-BE49-F238E27FC236}">
                <a16:creationId xmlns:a16="http://schemas.microsoft.com/office/drawing/2014/main" id="{D5225A9A-8A7F-5D90-DF7A-0AB0BA7213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 y="-21644"/>
            <a:ext cx="1916991" cy="838350"/>
          </a:xfrm>
          <a:prstGeom prst="rect">
            <a:avLst/>
          </a:prstGeom>
        </p:spPr>
      </p:pic>
    </p:spTree>
    <p:extLst>
      <p:ext uri="{BB962C8B-B14F-4D97-AF65-F5344CB8AC3E}">
        <p14:creationId xmlns:p14="http://schemas.microsoft.com/office/powerpoint/2010/main" val="627685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14565</TotalTime>
  <Words>1642</Words>
  <Application>Microsoft Macintosh PowerPoint</Application>
  <PresentationFormat>Widescreen</PresentationFormat>
  <Paragraphs>289</Paragraphs>
  <Slides>16</Slides>
  <Notes>4</Notes>
  <HiddenSlides>7</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Helvetica Neue</vt:lpstr>
      <vt:lpstr>Lato</vt:lpstr>
      <vt:lpstr>Lato ExtraBold</vt:lpstr>
      <vt:lpstr>Lato Light</vt:lpstr>
      <vt:lpstr>Lato SemiBold</vt:lpstr>
      <vt:lpstr>Lato SemiBold</vt:lpstr>
      <vt:lpstr>Office Theme</vt:lpstr>
      <vt:lpstr>PowerPoint Presentation</vt:lpstr>
      <vt:lpstr>PowerPoint Presentation</vt:lpstr>
      <vt:lpstr>[GOVT]  - CURRENT AUDIT STATUS</vt:lpstr>
      <vt:lpstr>[GOVT]  - Plan to bring audit up to date</vt:lpstr>
      <vt:lpstr>PowerPoint Presentation</vt:lpstr>
      <vt:lpstr>(your government) Action Plan Progress</vt:lpstr>
      <vt:lpstr>PowerPoint Presentation</vt:lpstr>
      <vt:lpstr>[GOVT]  - How do you use performance measures?</vt:lpstr>
      <vt:lpstr>[GOVT]  - And what more would be useful?</vt:lpstr>
      <vt:lpstr>PowerPoint Presentation</vt:lpstr>
      <vt:lpstr>PowerPoint Presentation</vt:lpstr>
      <vt:lpstr>PowerPoint Presentation</vt:lpstr>
      <vt:lpstr>PowerPoint Presentation</vt:lpstr>
      <vt:lpstr>PowerPoint Presentation</vt:lpstr>
      <vt:lpstr>PowerPoint Presentation</vt:lpstr>
      <vt:lpstr>[GOVT]  - Challenges and Accomplishments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Aubuchon</dc:creator>
  <cp:lastModifiedBy>Tibor Miglinci</cp:lastModifiedBy>
  <cp:revision>44</cp:revision>
  <dcterms:created xsi:type="dcterms:W3CDTF">2020-05-12T07:54:14Z</dcterms:created>
  <dcterms:modified xsi:type="dcterms:W3CDTF">2024-05-16T13:31:21Z</dcterms:modified>
</cp:coreProperties>
</file>