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04" r:id="rId2"/>
    <p:sldId id="405" r:id="rId3"/>
    <p:sldId id="406" r:id="rId4"/>
    <p:sldId id="40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89B6"/>
    <a:srgbClr val="D3E0EC"/>
    <a:srgbClr val="4D82B2"/>
    <a:srgbClr val="3FA1A3"/>
    <a:srgbClr val="457C9D"/>
    <a:srgbClr val="1D35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2" autoAdjust="0"/>
    <p:restoredTop sz="94660"/>
  </p:normalViewPr>
  <p:slideViewPr>
    <p:cSldViewPr snapToGrid="0">
      <p:cViewPr varScale="1">
        <p:scale>
          <a:sx n="69" d="100"/>
          <a:sy n="69" d="100"/>
        </p:scale>
        <p:origin x="2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FB2B2-A46E-4B89-844B-216DADA2DA7A}" type="datetimeFigureOut">
              <a:rPr lang="en-US" smtClean="0"/>
              <a:t>8/23/2023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042A9-FCE6-4BE8-9C1D-7FEDFD8861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309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238862-DDA4-4518-BE7A-2B90E9908E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77D9454-125A-43FD-B947-B8C1B588D460}" type="datetime1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A6113-A3FB-48ED-9724-8896A2722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3CE8C5-7F05-4A85-961A-169FF3E48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9F794-7202-4E3A-AED8-2497AE0D3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26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D7AC1-223A-4220-9823-2253EF77F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5868EC-A524-4077-A308-BF7CCE241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86E01-1223-44E0-895D-8B002A86AD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E79C926-4B48-4CF0-96EB-766C694F8FF2}" type="datetime1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70C6A4-9253-451E-8FA3-943B32CD3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4B374-FB14-4E20-9DCB-6462E496C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9F794-7202-4E3A-AED8-2497AE0D3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89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A60A6B-6A32-4E79-891D-2D88175139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BE0DE4-1CFE-4D0C-9D48-F61D76E113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6756B-07D3-4298-BC3C-2875BE5D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A50C59-2931-456D-A219-574C7462E84D}" type="datetime1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375F5-6845-43BD-BBA1-C6132A875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939DC-7052-4BDC-8833-3D81FA2A2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9F794-7202-4E3A-AED8-2497AE0D3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3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E1B9B-0164-4066-AF99-07BECE06A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D3D78-13FD-49C8-B952-DEC58CC0B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FF5B3-AF64-4EF3-8FAC-959F3268DB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BD7F5F-4664-4661-86B1-73E25D2FFDF8}" type="datetime1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40844-4F3F-41F2-8ACD-2D28AD415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E6401-CE00-4E2C-92D1-E8DB61AD2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0A39F794-7202-4E3A-AED8-2497AE0D32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638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A72CA-B528-4E40-ACCD-F68AF4612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65D110-68F6-4702-A426-1D9DAEDA0A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F92D62-1F67-4012-9B39-2631BCB6B6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8E80D0A-6159-47DC-902F-7685A15F540A}" type="datetime1">
              <a:rPr lang="en-US" smtClean="0"/>
              <a:t>8/23/2023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22DF49-2177-42B5-8666-F2DC962B8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E23EB-9BA4-4D1C-A188-B1BB852FF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9F794-7202-4E3A-AED8-2497AE0D3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D0A05-DFAB-4E51-8144-4CDC3FA16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5D199-B51E-4B5A-9ACF-0423B29D9A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9B358E-839C-477A-8267-7F78CBD0D9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D729F9-7203-4A54-8C5E-59FA1A7853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130720D-1F46-4915-9D84-28B63D87E2DE}" type="datetime1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872CB2-0A3E-4C77-A1D8-74B8929B1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B34508-932D-449C-BC6A-73CEB4D7F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9F794-7202-4E3A-AED8-2497AE0D3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208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CD1AC-BF84-44D6-90D3-8C2D33472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DA77C9-A1C8-4517-9379-051190B17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61BC3-81E3-4147-8B1B-53DAEDD5B4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70CD1F-DB6D-4588-AD02-5A92B482E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20BFC7-2C95-42A8-ABEF-FB3F6E3CDD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6AFDAD-3DF9-469C-9608-28AECF82C6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5B7133-D552-4E32-A809-AD4135D5C352}" type="datetime1">
              <a:rPr lang="en-US" smtClean="0"/>
              <a:t>8/23/2023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D5D201-5A14-4895-9C58-50CE55C0A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0F6731-87D2-488B-92E0-3BAC00AD9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9F794-7202-4E3A-AED8-2497AE0D3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462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CE353-EBBD-4489-B6EF-B768B6550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48D05C-A13C-4571-933B-7B273AD592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A343851-59B0-4729-BF96-A9A10AC4B652}" type="datetime1">
              <a:rPr lang="en-US" smtClean="0"/>
              <a:t>8/23/2023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ACC619-4318-441B-9FE4-3FDEB774A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C54842-55FF-412B-8F2B-0F544E0FD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9F794-7202-4E3A-AED8-2497AE0D3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16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5F8981-5F98-4585-9FD2-3743918EB0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9F794-7202-4E3A-AED8-2497AE0D328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71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88363-41C9-4C15-9D91-2D44AED10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F0A0B-2792-4813-AD13-43EED09F5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09A1D4-3BE1-4424-94B7-318CFCEDC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C2BCF77E-681A-4605-87E4-54B0BD9057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9F794-7202-4E3A-AED8-2497AE0D32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99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6D552-55DF-4A6E-99B5-8DCC0C77C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491118-8E97-4BD9-8733-80C3C570FB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641241-6B89-4B2E-A63D-C7220CA97E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567E52-D2B2-4FE6-B17A-665F48EA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035F4BB-A7AE-48BD-9529-9E1B46980F53}" type="datetime1">
              <a:rPr lang="en-US" smtClean="0"/>
              <a:t>8/23/2023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D46540-B2AC-4F90-9EA1-4E5493A13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A91CD3-4759-4238-9694-18F798848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9F794-7202-4E3A-AED8-2497AE0D3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6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03FA1C5-3D9A-4721-889E-1323D12C0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8344" y="247427"/>
            <a:ext cx="9815456" cy="9574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15FEBD-B0DF-4636-9670-41E92DEC2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78193"/>
            <a:ext cx="10515600" cy="44987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CFE16B-CC9D-49D4-8774-9281F707B1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92654" y="6388623"/>
            <a:ext cx="4455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fld id="{0A39F794-7202-4E3A-AED8-2497AE0D32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4BE63B-78D6-48E7-8CD3-0613C547DC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F4FB3B-DA06-6777-6301-66F11E3A8CC1}"/>
              </a:ext>
            </a:extLst>
          </p:cNvPr>
          <p:cNvSpPr txBox="1"/>
          <p:nvPr userDrawn="1"/>
        </p:nvSpPr>
        <p:spPr>
          <a:xfrm>
            <a:off x="2352583" y="6393424"/>
            <a:ext cx="5083443" cy="292388"/>
          </a:xfrm>
          <a:prstGeom prst="rect">
            <a:avLst/>
          </a:prstGeom>
          <a:solidFill>
            <a:srgbClr val="D3E0EC"/>
          </a:solidFill>
        </p:spPr>
        <p:txBody>
          <a:bodyPr wrap="none" rtlCol="0">
            <a:spAutoFit/>
          </a:bodyPr>
          <a:lstStyle/>
          <a:p>
            <a:r>
              <a:rPr lang="en-US" sz="1300" b="0" dirty="0">
                <a:solidFill>
                  <a:srgbClr val="4D82B2"/>
                </a:solidFill>
                <a:latin typeface="Georgia Pro Semibold" panose="020F0502020204030204" pitchFamily="18" charset="0"/>
              </a:rPr>
              <a:t>Thursday, September 14, 2023 &amp; Friday, September 15, 2023</a:t>
            </a:r>
          </a:p>
        </p:txBody>
      </p:sp>
    </p:spTree>
    <p:extLst>
      <p:ext uri="{BB962C8B-B14F-4D97-AF65-F5344CB8AC3E}">
        <p14:creationId xmlns:p14="http://schemas.microsoft.com/office/powerpoint/2010/main" val="328834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D3557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 Semibold" panose="020F0502020204030203" pitchFamily="34" charset="0"/>
          <a:ea typeface="Lato Semibold" panose="020F0502020204030203" pitchFamily="34" charset="0"/>
          <a:cs typeface="Lato Semibold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4CF55-060C-42F1-A65D-6D55E1A9B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highlight>
                  <a:srgbClr val="FFFF00"/>
                </a:highlight>
              </a:rPr>
              <a:t>[GOVT] </a:t>
            </a:r>
            <a:r>
              <a:rPr lang="en-US" sz="4400" dirty="0"/>
              <a:t>–Current Audit Status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5F7DF0-4C31-4FD0-9749-2CAEF463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F275-4D18-4829-BEAD-38FCC7AFEB2D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1DCE974A-7CBF-4AE0-B92E-F4CFD47CBE1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3287" y="207276"/>
            <a:ext cx="1143000" cy="1143000"/>
          </a:xfrm>
          <a:prstGeom prst="rect">
            <a:avLst/>
          </a:prstGeom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D95E0D9-D650-8E6D-1875-18E051A4FD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7908641"/>
              </p:ext>
            </p:extLst>
          </p:nvPr>
        </p:nvGraphicFramePr>
        <p:xfrm>
          <a:off x="295713" y="1063759"/>
          <a:ext cx="11478468" cy="518279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60439">
                  <a:extLst>
                    <a:ext uri="{9D8B030D-6E8A-4147-A177-3AD203B41FA5}">
                      <a16:colId xmlns:a16="http://schemas.microsoft.com/office/drawing/2014/main" val="209563097"/>
                    </a:ext>
                  </a:extLst>
                </a:gridCol>
                <a:gridCol w="4641989">
                  <a:extLst>
                    <a:ext uri="{9D8B030D-6E8A-4147-A177-3AD203B41FA5}">
                      <a16:colId xmlns:a16="http://schemas.microsoft.com/office/drawing/2014/main" val="1296795795"/>
                    </a:ext>
                  </a:extLst>
                </a:gridCol>
                <a:gridCol w="6476040">
                  <a:extLst>
                    <a:ext uri="{9D8B030D-6E8A-4147-A177-3AD203B41FA5}">
                      <a16:colId xmlns:a16="http://schemas.microsoft.com/office/drawing/2014/main" val="3117993165"/>
                    </a:ext>
                  </a:extLst>
                </a:gridCol>
              </a:tblGrid>
              <a:tr h="844304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ExtraBold" panose="020F0502020204030203" pitchFamily="34" charset="0"/>
                          <a:ea typeface="Lato ExtraBold" panose="020F0502020204030203" pitchFamily="34" charset="0"/>
                          <a:cs typeface="Lato ExtraBold" panose="020F0502020204030203" pitchFamily="34" charset="0"/>
                        </a:rPr>
                        <a:t>AUDIT STATUS DATES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89B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Lato ExtraBold" panose="020F0502020204030203" pitchFamily="34" charset="0"/>
                          <a:ea typeface="Lato ExtraBold" panose="020F0502020204030203" pitchFamily="34" charset="0"/>
                          <a:cs typeface="Lato ExtraBold" panose="020F0502020204030203" pitchFamily="34" charset="0"/>
                        </a:rPr>
                        <a:t>AUDIT STATUS DATES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B3A7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  <a:latin typeface="Lato ExtraBold" panose="020F0502020204030203" pitchFamily="34" charset="0"/>
                          <a:ea typeface="Lato ExtraBold" panose="020F0502020204030203" pitchFamily="34" charset="0"/>
                          <a:cs typeface="Lato ExtraBold" panose="020F0502020204030203" pitchFamily="34" charset="0"/>
                        </a:rPr>
                        <a:t>[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insert the year currently under audit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Lato ExtraBold" panose="020F0502020204030203" pitchFamily="34" charset="0"/>
                          <a:ea typeface="Lato ExtraBold" panose="020F0502020204030203" pitchFamily="34" charset="0"/>
                          <a:cs typeface="Lato ExtraBold" panose="020F0502020204030203" pitchFamily="34" charset="0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789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226067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Audit firm contract completed</a:t>
                      </a:r>
                      <a:b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</a:br>
                      <a: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date and # of years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[INSERT COMMENTS HERE]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453918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Date the trial balance was submitted </a:t>
                      </a:r>
                      <a:b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</a:br>
                      <a: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to and accepted by the auditors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[INSERT COMMENTS HERE]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997796"/>
                  </a:ext>
                </a:extLst>
              </a:tr>
              <a:tr h="432432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Date that field work commenced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[INSERT COMMENTS HERE]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691576"/>
                  </a:ext>
                </a:extLst>
              </a:tr>
              <a:tr h="969818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What major schedules &amp; reconciliations </a:t>
                      </a:r>
                      <a:b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</a:br>
                      <a: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are still outstanding?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[INSERT COMMENTS HERE]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772717"/>
                  </a:ext>
                </a:extLst>
              </a:tr>
              <a:tr h="37592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Number of major grants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[INSERT COMMENTS HERE]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5398126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Status of component units    </a:t>
                      </a:r>
                      <a:b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</a:br>
                      <a: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# on schedule &amp; # behind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[INSERT COMMENTS HERE]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24905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Current (realistic) estimated completion date &amp; current extension request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[INSERT COMMENTS HERE]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321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880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4CF55-060C-42F1-A65D-6D55E1A9B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highlight>
                  <a:srgbClr val="FFFF00"/>
                </a:highlight>
              </a:rPr>
              <a:t>[GOVT] </a:t>
            </a:r>
            <a:r>
              <a:rPr lang="en-US" sz="4400" dirty="0"/>
              <a:t>–Audit Challenges &amp; Ideas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5F7DF0-4C31-4FD0-9749-2CAEF463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F275-4D18-4829-BEAD-38FCC7AFEB2D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1DCE974A-7CBF-4AE0-B92E-F4CFD47CBE1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3287" y="207276"/>
            <a:ext cx="1143000" cy="1143000"/>
          </a:xfrm>
          <a:prstGeom prst="rect">
            <a:avLst/>
          </a:prstGeom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D95E0D9-D650-8E6D-1875-18E051A4FD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9189887"/>
              </p:ext>
            </p:extLst>
          </p:nvPr>
        </p:nvGraphicFramePr>
        <p:xfrm>
          <a:off x="392654" y="1577978"/>
          <a:ext cx="11326309" cy="432079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4170">
                  <a:extLst>
                    <a:ext uri="{9D8B030D-6E8A-4147-A177-3AD203B41FA5}">
                      <a16:colId xmlns:a16="http://schemas.microsoft.com/office/drawing/2014/main" val="209563097"/>
                    </a:ext>
                  </a:extLst>
                </a:gridCol>
                <a:gridCol w="3935505">
                  <a:extLst>
                    <a:ext uri="{9D8B030D-6E8A-4147-A177-3AD203B41FA5}">
                      <a16:colId xmlns:a16="http://schemas.microsoft.com/office/drawing/2014/main" val="1296795795"/>
                    </a:ext>
                  </a:extLst>
                </a:gridCol>
                <a:gridCol w="6976634">
                  <a:extLst>
                    <a:ext uri="{9D8B030D-6E8A-4147-A177-3AD203B41FA5}">
                      <a16:colId xmlns:a16="http://schemas.microsoft.com/office/drawing/2014/main" val="3117993165"/>
                    </a:ext>
                  </a:extLst>
                </a:gridCol>
              </a:tblGrid>
              <a:tr h="1440266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Lato ExtraBold" panose="020F0502020204030203" pitchFamily="34" charset="0"/>
                          <a:ea typeface="Lato ExtraBold" panose="020F0502020204030203" pitchFamily="34" charset="0"/>
                          <a:cs typeface="Lato ExtraBold" panose="020F0502020204030203" pitchFamily="34" charset="0"/>
                        </a:rPr>
                        <a:t>What is the greatest challenge to completing your audit on time?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[INSERT COMMENTS HERE]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453918"/>
                  </a:ext>
                </a:extLst>
              </a:tr>
              <a:tr h="144026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</a:pPr>
                      <a:r>
                        <a:rPr lang="en-US" dirty="0">
                          <a:latin typeface="Lato ExtraBold" panose="020F0502020204030203" pitchFamily="34" charset="0"/>
                          <a:ea typeface="Lato ExtraBold" panose="020F0502020204030203" pitchFamily="34" charset="0"/>
                          <a:cs typeface="Lato ExtraBold" panose="020F0502020204030203" pitchFamily="34" charset="0"/>
                        </a:rPr>
                        <a:t>Are there any ideas that you and/or your auditors have considered “thinking out of the box” to speed up the audit process?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[INSERT COMMENTS HERE]</a:t>
                      </a:r>
                      <a:endParaRPr lang="en-US" sz="140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997796"/>
                  </a:ext>
                </a:extLst>
              </a:tr>
              <a:tr h="1440266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</a:pPr>
                      <a:r>
                        <a:rPr lang="en-US" dirty="0">
                          <a:latin typeface="Lato ExtraBold" panose="020F0502020204030203" pitchFamily="34" charset="0"/>
                          <a:ea typeface="Lato ExtraBold" panose="020F0502020204030203" pitchFamily="34" charset="0"/>
                          <a:cs typeface="Lato ExtraBold" panose="020F0502020204030203" pitchFamily="34" charset="0"/>
                        </a:rPr>
                        <a:t>What are your expectations for the opinion for the current audit? 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[INSERT COMMENTS HERE]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691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139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4CF55-060C-42F1-A65D-6D55E1A9B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highlight>
                  <a:srgbClr val="FFFF00"/>
                </a:highlight>
              </a:rPr>
              <a:t>[GOVT] </a:t>
            </a:r>
            <a:r>
              <a:rPr lang="en-US" sz="4400" dirty="0"/>
              <a:t>–Action Plan Progress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5F7DF0-4C31-4FD0-9749-2CAEF463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F275-4D18-4829-BEAD-38FCC7AFEB2D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1DCE974A-7CBF-4AE0-B92E-F4CFD47CBE1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3287" y="207276"/>
            <a:ext cx="1143000" cy="1143000"/>
          </a:xfrm>
          <a:prstGeom prst="rect">
            <a:avLst/>
          </a:prstGeom>
        </p:spPr>
      </p:pic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83930400-EABB-7641-A885-5062C78672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4718378"/>
              </p:ext>
            </p:extLst>
          </p:nvPr>
        </p:nvGraphicFramePr>
        <p:xfrm>
          <a:off x="145256" y="1350276"/>
          <a:ext cx="11901488" cy="4772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2909">
                  <a:extLst>
                    <a:ext uri="{9D8B030D-6E8A-4147-A177-3AD203B41FA5}">
                      <a16:colId xmlns:a16="http://schemas.microsoft.com/office/drawing/2014/main" val="251993882"/>
                    </a:ext>
                  </a:extLst>
                </a:gridCol>
                <a:gridCol w="1669119">
                  <a:extLst>
                    <a:ext uri="{9D8B030D-6E8A-4147-A177-3AD203B41FA5}">
                      <a16:colId xmlns:a16="http://schemas.microsoft.com/office/drawing/2014/main" val="198884786"/>
                    </a:ext>
                  </a:extLst>
                </a:gridCol>
                <a:gridCol w="4692209">
                  <a:extLst>
                    <a:ext uri="{9D8B030D-6E8A-4147-A177-3AD203B41FA5}">
                      <a16:colId xmlns:a16="http://schemas.microsoft.com/office/drawing/2014/main" val="3313036765"/>
                    </a:ext>
                  </a:extLst>
                </a:gridCol>
                <a:gridCol w="1237251">
                  <a:extLst>
                    <a:ext uri="{9D8B030D-6E8A-4147-A177-3AD203B41FA5}">
                      <a16:colId xmlns:a16="http://schemas.microsoft.com/office/drawing/2014/main" val="1342918310"/>
                    </a:ext>
                  </a:extLst>
                </a:gridCol>
              </a:tblGrid>
              <a:tr h="95452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bg1"/>
                          </a:solidFill>
                          <a:latin typeface="Lato ExtraBold" panose="020F0502020204030203" pitchFamily="34" charset="0"/>
                          <a:ea typeface="Lato ExtraBold" panose="020F0502020204030203" pitchFamily="34" charset="0"/>
                          <a:cs typeface="Lato ExtraBold" panose="020F0502020204030203" pitchFamily="34" charset="0"/>
                        </a:rPr>
                        <a:t>Task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89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Lato ExtraBold" panose="020F0502020204030203" pitchFamily="34" charset="0"/>
                          <a:ea typeface="Lato ExtraBold" panose="020F0502020204030203" pitchFamily="34" charset="0"/>
                          <a:cs typeface="Lato ExtraBold" panose="020F0502020204030203" pitchFamily="34" charset="0"/>
                        </a:rPr>
                        <a:t>Targeted Time Frame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89B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Lato ExtraBold" panose="020F0502020204030203" pitchFamily="34" charset="0"/>
                          <a:ea typeface="Lato ExtraBold" panose="020F0502020204030203" pitchFamily="34" charset="0"/>
                          <a:cs typeface="Lato ExtraBold" panose="020F0502020204030203" pitchFamily="34" charset="0"/>
                        </a:rPr>
                        <a:t>Progress Notes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89B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Lato ExtraBold" panose="020F0502020204030203" pitchFamily="34" charset="0"/>
                          <a:ea typeface="Lato ExtraBold" panose="020F0502020204030203" pitchFamily="34" charset="0"/>
                          <a:cs typeface="Lato ExtraBold" panose="020F0502020204030203" pitchFamily="34" charset="0"/>
                        </a:rPr>
                        <a:t>Updated time frame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789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370417"/>
                  </a:ext>
                </a:extLst>
              </a:tr>
              <a:tr h="381809"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17069"/>
                  </a:ext>
                </a:extLst>
              </a:tr>
              <a:tr h="381809"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0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0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0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0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771839"/>
                  </a:ext>
                </a:extLst>
              </a:tr>
              <a:tr h="381809"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331057"/>
                  </a:ext>
                </a:extLst>
              </a:tr>
              <a:tr h="381809"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0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0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0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0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72085"/>
                  </a:ext>
                </a:extLst>
              </a:tr>
              <a:tr h="381809">
                <a:tc>
                  <a:txBody>
                    <a:bodyPr/>
                    <a:lstStyle/>
                    <a:p>
                      <a:endParaRPr lang="en-US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375021"/>
                  </a:ext>
                </a:extLst>
              </a:tr>
              <a:tr h="381809"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0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0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0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0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705319"/>
                  </a:ext>
                </a:extLst>
              </a:tr>
              <a:tr h="381809">
                <a:tc>
                  <a:txBody>
                    <a:bodyPr/>
                    <a:lstStyle/>
                    <a:p>
                      <a:endParaRPr lang="en-US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2498521"/>
                  </a:ext>
                </a:extLst>
              </a:tr>
              <a:tr h="381809"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0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0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0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0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1139189"/>
                  </a:ext>
                </a:extLst>
              </a:tr>
              <a:tr h="381809">
                <a:tc>
                  <a:txBody>
                    <a:bodyPr/>
                    <a:lstStyle/>
                    <a:p>
                      <a:endParaRPr lang="en-US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2095203"/>
                  </a:ext>
                </a:extLst>
              </a:tr>
              <a:tr h="381809"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0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0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0E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0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064909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D43404CE-1C62-0E39-D309-C8047FB27804}"/>
              </a:ext>
            </a:extLst>
          </p:cNvPr>
          <p:cNvSpPr txBox="1"/>
          <p:nvPr/>
        </p:nvSpPr>
        <p:spPr>
          <a:xfrm rot="21280708">
            <a:off x="936826" y="3625603"/>
            <a:ext cx="10008317" cy="461665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algn="ctr" fontAlgn="ctr"/>
            <a:r>
              <a:rPr lang="en-US" sz="2400" b="0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Select the action items which you targeted for completion by Sept 30 or before</a:t>
            </a:r>
          </a:p>
        </p:txBody>
      </p:sp>
    </p:spTree>
    <p:extLst>
      <p:ext uri="{BB962C8B-B14F-4D97-AF65-F5344CB8AC3E}">
        <p14:creationId xmlns:p14="http://schemas.microsoft.com/office/powerpoint/2010/main" val="67024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4CF55-060C-42F1-A65D-6D55E1A9B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>
                <a:highlight>
                  <a:srgbClr val="FFFF00"/>
                </a:highlight>
              </a:rPr>
              <a:t>[GOVT] </a:t>
            </a:r>
            <a:r>
              <a:rPr lang="en-US" sz="4400" dirty="0"/>
              <a:t>–Challenges &amp; Accomplishments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5F7DF0-4C31-4FD0-9749-2CAEF463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CF275-4D18-4829-BEAD-38FCC7AFEB2D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1DCE974A-7CBF-4AE0-B92E-F4CFD47CBE1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3287" y="207276"/>
            <a:ext cx="1143000" cy="1143000"/>
          </a:xfrm>
          <a:prstGeom prst="rect">
            <a:avLst/>
          </a:prstGeom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D95E0D9-D650-8E6D-1875-18E051A4FD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4090831"/>
              </p:ext>
            </p:extLst>
          </p:nvPr>
        </p:nvGraphicFramePr>
        <p:xfrm>
          <a:off x="392654" y="1577977"/>
          <a:ext cx="11326309" cy="427597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4170">
                  <a:extLst>
                    <a:ext uri="{9D8B030D-6E8A-4147-A177-3AD203B41FA5}">
                      <a16:colId xmlns:a16="http://schemas.microsoft.com/office/drawing/2014/main" val="209563097"/>
                    </a:ext>
                  </a:extLst>
                </a:gridCol>
                <a:gridCol w="3935505">
                  <a:extLst>
                    <a:ext uri="{9D8B030D-6E8A-4147-A177-3AD203B41FA5}">
                      <a16:colId xmlns:a16="http://schemas.microsoft.com/office/drawing/2014/main" val="1296795795"/>
                    </a:ext>
                  </a:extLst>
                </a:gridCol>
                <a:gridCol w="6976634">
                  <a:extLst>
                    <a:ext uri="{9D8B030D-6E8A-4147-A177-3AD203B41FA5}">
                      <a16:colId xmlns:a16="http://schemas.microsoft.com/office/drawing/2014/main" val="3117993165"/>
                    </a:ext>
                  </a:extLst>
                </a:gridCol>
              </a:tblGrid>
              <a:tr h="2137988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  <a:latin typeface="Lato ExtraBold" panose="020F0502020204030203" pitchFamily="34" charset="0"/>
                          <a:ea typeface="Lato ExtraBold" panose="020F0502020204030203" pitchFamily="34" charset="0"/>
                          <a:cs typeface="Lato ExtraBold" panose="020F0502020204030203" pitchFamily="34" charset="0"/>
                        </a:rPr>
                        <a:t>What has been the greatest challenge  (other than the audit) in your financial operations this last few months?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[INSERT COMMENTS HERE]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453918"/>
                  </a:ext>
                </a:extLst>
              </a:tr>
              <a:tr h="21379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  <a:latin typeface="Lato ExtraBold" panose="020F0502020204030203" pitchFamily="34" charset="0"/>
                          <a:ea typeface="Lato ExtraBold" panose="020F0502020204030203" pitchFamily="34" charset="0"/>
                          <a:cs typeface="Lato ExtraBold" panose="020F0502020204030203" pitchFamily="34" charset="0"/>
                        </a:rPr>
                        <a:t>What recent finance office accomplishment would you like to share with your finance office colleagues?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[INSERT COMMENTS HERE]</a:t>
                      </a:r>
                      <a:endParaRPr lang="en-US" sz="1400" dirty="0">
                        <a:solidFill>
                          <a:schemeClr val="tx1"/>
                        </a:solidFill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7997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762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2042</TotalTime>
  <Words>291</Words>
  <Application>Microsoft Office PowerPoint</Application>
  <PresentationFormat>Widescreen</PresentationFormat>
  <Paragraphs>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Georgia</vt:lpstr>
      <vt:lpstr>Georgia Pro Semibold</vt:lpstr>
      <vt:lpstr>Lato</vt:lpstr>
      <vt:lpstr>Lato ExtraBold</vt:lpstr>
      <vt:lpstr>Lato Semibold</vt:lpstr>
      <vt:lpstr>Office Theme</vt:lpstr>
      <vt:lpstr>[GOVT] –Current Audit Status</vt:lpstr>
      <vt:lpstr>[GOVT] –Audit Challenges &amp; Ideas</vt:lpstr>
      <vt:lpstr>[GOVT] –Action Plan Progress</vt:lpstr>
      <vt:lpstr>[GOVT] –Challenges &amp; Accomplishments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Aubuchon</dc:creator>
  <cp:lastModifiedBy>deborah milks</cp:lastModifiedBy>
  <cp:revision>25</cp:revision>
  <dcterms:created xsi:type="dcterms:W3CDTF">2020-05-12T07:54:14Z</dcterms:created>
  <dcterms:modified xsi:type="dcterms:W3CDTF">2023-08-24T00:33:54Z</dcterms:modified>
</cp:coreProperties>
</file>