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theme/themeOverride5.xml" ContentType="application/vnd.openxmlformats-officedocument.themeOverride+xml"/>
  <Override PartName="/ppt/notesSlides/notesSlide2.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notesSlides/notesSlide3.xml" ContentType="application/vnd.openxmlformats-officedocument.presentationml.notesSlide+xml"/>
  <Override PartName="/ppt/charts/chart8.xml" ContentType="application/vnd.openxmlformats-officedocument.drawingml.chart+xml"/>
  <Override PartName="/ppt/theme/themeOverride7.xml" ContentType="application/vnd.openxmlformats-officedocument.themeOverride+xml"/>
  <Override PartName="/ppt/charts/chart9.xml" ContentType="application/vnd.openxmlformats-officedocument.drawingml.chart+xml"/>
  <Override PartName="/ppt/theme/themeOverride8.xml" ContentType="application/vnd.openxmlformats-officedocument.themeOverride+xml"/>
  <Override PartName="/ppt/charts/chart10.xml" ContentType="application/vnd.openxmlformats-officedocument.drawingml.chart+xml"/>
  <Override PartName="/ppt/theme/themeOverride9.xml" ContentType="application/vnd.openxmlformats-officedocument.themeOverride+xml"/>
  <Override PartName="/ppt/charts/chart11.xml" ContentType="application/vnd.openxmlformats-officedocument.drawingml.chart+xml"/>
  <Override PartName="/ppt/theme/themeOverride10.xml" ContentType="application/vnd.openxmlformats-officedocument.themeOverride+xml"/>
  <Override PartName="/ppt/charts/chart12.xml" ContentType="application/vnd.openxmlformats-officedocument.drawingml.chart+xml"/>
  <Override PartName="/ppt/theme/themeOverride11.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04" r:id="rId2"/>
    <p:sldMasterId id="2147484021" r:id="rId3"/>
    <p:sldMasterId id="2147484034" r:id="rId4"/>
  </p:sldMasterIdLst>
  <p:notesMasterIdLst>
    <p:notesMasterId r:id="rId52"/>
  </p:notesMasterIdLst>
  <p:sldIdLst>
    <p:sldId id="264" r:id="rId5"/>
    <p:sldId id="265" r:id="rId6"/>
    <p:sldId id="266" r:id="rId7"/>
    <p:sldId id="440" r:id="rId8"/>
    <p:sldId id="351" r:id="rId9"/>
    <p:sldId id="267" r:id="rId10"/>
    <p:sldId id="268" r:id="rId11"/>
    <p:sldId id="294" r:id="rId12"/>
    <p:sldId id="442" r:id="rId13"/>
    <p:sldId id="441" r:id="rId14"/>
    <p:sldId id="352" r:id="rId15"/>
    <p:sldId id="269" r:id="rId16"/>
    <p:sldId id="270" r:id="rId17"/>
    <p:sldId id="443" r:id="rId18"/>
    <p:sldId id="279" r:id="rId19"/>
    <p:sldId id="272" r:id="rId20"/>
    <p:sldId id="466" r:id="rId21"/>
    <p:sldId id="281" r:id="rId22"/>
    <p:sldId id="467" r:id="rId23"/>
    <p:sldId id="413" r:id="rId24"/>
    <p:sldId id="414" r:id="rId25"/>
    <p:sldId id="415" r:id="rId26"/>
    <p:sldId id="444" r:id="rId27"/>
    <p:sldId id="445" r:id="rId28"/>
    <p:sldId id="278" r:id="rId29"/>
    <p:sldId id="446" r:id="rId30"/>
    <p:sldId id="447" r:id="rId31"/>
    <p:sldId id="448" r:id="rId32"/>
    <p:sldId id="449" r:id="rId33"/>
    <p:sldId id="282" r:id="rId34"/>
    <p:sldId id="450" r:id="rId35"/>
    <p:sldId id="451" r:id="rId36"/>
    <p:sldId id="452" r:id="rId37"/>
    <p:sldId id="453" r:id="rId38"/>
    <p:sldId id="454" r:id="rId39"/>
    <p:sldId id="455" r:id="rId40"/>
    <p:sldId id="456" r:id="rId41"/>
    <p:sldId id="457" r:id="rId42"/>
    <p:sldId id="458" r:id="rId43"/>
    <p:sldId id="459" r:id="rId44"/>
    <p:sldId id="460" r:id="rId45"/>
    <p:sldId id="461" r:id="rId46"/>
    <p:sldId id="462" r:id="rId47"/>
    <p:sldId id="463" r:id="rId48"/>
    <p:sldId id="464" r:id="rId49"/>
    <p:sldId id="465" r:id="rId50"/>
    <p:sldId id="293"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02" autoAdjust="0"/>
    <p:restoredTop sz="94660"/>
  </p:normalViewPr>
  <p:slideViewPr>
    <p:cSldViewPr>
      <p:cViewPr varScale="1">
        <p:scale>
          <a:sx n="62" d="100"/>
          <a:sy n="62" d="100"/>
        </p:scale>
        <p:origin x="804" y="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0.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solidFill>
              <a:srgbClr val="E5BD64"/>
            </a:solidFill>
            <a:ln w="3175">
              <a:solidFill>
                <a:sysClr val="window" lastClr="FFFFFF">
                  <a:lumMod val="50000"/>
                </a:sysClr>
              </a:solidFill>
              <a:prstDash val="solid"/>
            </a:ln>
          </c:spPr>
          <c:invertIfNegative val="0"/>
          <c:dLbls>
            <c:dLbl>
              <c:idx val="4"/>
              <c:tx>
                <c:rich>
                  <a:bodyPr/>
                  <a:lstStyle/>
                  <a:p>
                    <a:r>
                      <a:rPr lang="en-US"/>
                      <a:t>2.70</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621-43AB-B3EC-478F7EF08C5B}"/>
                </c:ext>
              </c:extLst>
            </c:dLbl>
            <c:dLbl>
              <c:idx val="9"/>
              <c:layout>
                <c:manualLayout>
                  <c:x val="5.5248618784531399E-3"/>
                  <c:y val="-7.751937984496123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621-43AB-B3EC-478F7EF08C5B}"/>
                </c:ext>
              </c:extLst>
            </c:dLbl>
            <c:spPr>
              <a:noFill/>
              <a:ln>
                <a:noFill/>
              </a:ln>
              <a:effectLst/>
            </c:spPr>
            <c:txPr>
              <a:bodyPr/>
              <a:lstStyle/>
              <a:p>
                <a:pPr>
                  <a:defRPr sz="800" b="0">
                    <a:solidFill>
                      <a:schemeClr val="tx1"/>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Sheet1!$J$1:$S$1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Sheet1!$J$2:$S$2</c:f>
              <c:numCache>
                <c:formatCode>General</c:formatCode>
                <c:ptCount val="10"/>
                <c:pt idx="0">
                  <c:v>1.48</c:v>
                </c:pt>
                <c:pt idx="1">
                  <c:v>2.67</c:v>
                </c:pt>
                <c:pt idx="2">
                  <c:v>2.7</c:v>
                </c:pt>
                <c:pt idx="3">
                  <c:v>2.52</c:v>
                </c:pt>
                <c:pt idx="4">
                  <c:v>3.58</c:v>
                </c:pt>
                <c:pt idx="5">
                  <c:v>3.31</c:v>
                </c:pt>
                <c:pt idx="6">
                  <c:v>3.47</c:v>
                </c:pt>
                <c:pt idx="7">
                  <c:v>3.83</c:v>
                </c:pt>
                <c:pt idx="8">
                  <c:v>1.54</c:v>
                </c:pt>
                <c:pt idx="9">
                  <c:v>2.83</c:v>
                </c:pt>
              </c:numCache>
            </c:numRef>
          </c:val>
          <c:extLst>
            <c:ext xmlns:c16="http://schemas.microsoft.com/office/drawing/2014/chart" uri="{C3380CC4-5D6E-409C-BE32-E72D297353CC}">
              <c16:uniqueId val="{00000002-E621-43AB-B3EC-478F7EF08C5B}"/>
            </c:ext>
          </c:extLst>
        </c:ser>
        <c:dLbls>
          <c:showLegendKey val="0"/>
          <c:showVal val="1"/>
          <c:showCatName val="0"/>
          <c:showSerName val="0"/>
          <c:showPercent val="0"/>
          <c:showBubbleSize val="0"/>
        </c:dLbls>
        <c:gapWidth val="20"/>
        <c:axId val="548144200"/>
        <c:axId val="548144592"/>
      </c:barChart>
      <c:catAx>
        <c:axId val="548144200"/>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910" b="1" i="0" u="none" strike="noStrike" baseline="0">
                <a:solidFill>
                  <a:schemeClr val="bg1">
                    <a:lumMod val="50000"/>
                  </a:schemeClr>
                </a:solidFill>
                <a:latin typeface="Snyder Speed Brush" pitchFamily="66" charset="0"/>
                <a:ea typeface="Tahoma"/>
                <a:cs typeface="Tahoma"/>
              </a:defRPr>
            </a:pPr>
            <a:endParaRPr lang="en-US"/>
          </a:p>
        </c:txPr>
        <c:crossAx val="548144592"/>
        <c:crosses val="autoZero"/>
        <c:auto val="1"/>
        <c:lblAlgn val="ctr"/>
        <c:lblOffset val="100"/>
        <c:tickLblSkip val="1"/>
        <c:tickMarkSkip val="1"/>
        <c:noMultiLvlLbl val="0"/>
      </c:catAx>
      <c:valAx>
        <c:axId val="548144592"/>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700" b="1" i="0" u="none" strike="noStrike" baseline="0">
                <a:solidFill>
                  <a:schemeClr val="bg1">
                    <a:lumMod val="50000"/>
                  </a:schemeClr>
                </a:solidFill>
                <a:latin typeface="Snyder Speed Brush" pitchFamily="66" charset="0"/>
                <a:ea typeface="Tahoma"/>
                <a:cs typeface="Tahoma"/>
              </a:defRPr>
            </a:pPr>
            <a:endParaRPr lang="en-US"/>
          </a:p>
        </c:txPr>
        <c:crossAx val="548144200"/>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gradFill flip="none" rotWithShape="1">
              <a:gsLst>
                <a:gs pos="0">
                  <a:srgbClr val="8B6F31"/>
                </a:gs>
                <a:gs pos="50000">
                  <a:srgbClr val="C9A14B"/>
                </a:gs>
                <a:gs pos="100000">
                  <a:srgbClr val="EFC15A"/>
                </a:gs>
              </a:gsLst>
              <a:lin ang="16200000" scaled="1"/>
              <a:tileRect/>
            </a:gradFill>
            <a:ln w="3175">
              <a:solidFill>
                <a:sysClr val="window" lastClr="FFFFFF">
                  <a:lumMod val="50000"/>
                </a:sysClr>
              </a:solidFill>
              <a:prstDash val="solid"/>
            </a:ln>
          </c:spPr>
          <c:invertIfNegative val="0"/>
          <c:dLbls>
            <c:dLbl>
              <c:idx val="2"/>
              <c:layout>
                <c:manualLayout>
                  <c:x val="5.5248618784529881E-3"/>
                  <c:y val="1.55038759689922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A57-4499-AFEE-2670EDF427CF}"/>
                </c:ext>
              </c:extLst>
            </c:dLbl>
            <c:dLbl>
              <c:idx val="3"/>
              <c:layout>
                <c:manualLayout>
                  <c:x val="-2.7624309392266207E-3"/>
                  <c:y val="1.55038759689922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A57-4499-AFEE-2670EDF427CF}"/>
                </c:ext>
              </c:extLst>
            </c:dLbl>
            <c:numFmt formatCode="#,##0.00" sourceLinked="0"/>
            <c:spPr>
              <a:noFill/>
              <a:ln>
                <a:noFill/>
              </a:ln>
              <a:effectLst/>
            </c:spPr>
            <c:txPr>
              <a:bodyPr/>
              <a:lstStyle/>
              <a:p>
                <a:pPr>
                  <a:defRPr sz="800" b="0">
                    <a:solidFill>
                      <a:srgbClr val="254872"/>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Sheet1!$J$1:$Q$1</c:f>
              <c:numCache>
                <c:formatCode>General</c:formatCode>
                <c:ptCount val="8"/>
                <c:pt idx="0">
                  <c:v>2013</c:v>
                </c:pt>
                <c:pt idx="1">
                  <c:v>2014</c:v>
                </c:pt>
                <c:pt idx="2">
                  <c:v>2015</c:v>
                </c:pt>
                <c:pt idx="3">
                  <c:v>2016</c:v>
                </c:pt>
                <c:pt idx="4">
                  <c:v>2017</c:v>
                </c:pt>
                <c:pt idx="5">
                  <c:v>2018</c:v>
                </c:pt>
                <c:pt idx="6">
                  <c:v>2019</c:v>
                </c:pt>
                <c:pt idx="7">
                  <c:v>2020</c:v>
                </c:pt>
              </c:numCache>
            </c:numRef>
          </c:cat>
          <c:val>
            <c:numRef>
              <c:f>Sheet1!$J$2:$Q$2</c:f>
              <c:numCache>
                <c:formatCode>General</c:formatCode>
                <c:ptCount val="8"/>
                <c:pt idx="0">
                  <c:v>8.06</c:v>
                </c:pt>
                <c:pt idx="1">
                  <c:v>8.08</c:v>
                </c:pt>
                <c:pt idx="2">
                  <c:v>7.22</c:v>
                </c:pt>
                <c:pt idx="3">
                  <c:v>7.77</c:v>
                </c:pt>
                <c:pt idx="4">
                  <c:v>8.5500000000000007</c:v>
                </c:pt>
                <c:pt idx="5">
                  <c:v>8.0500000000000007</c:v>
                </c:pt>
                <c:pt idx="6">
                  <c:v>8.33</c:v>
                </c:pt>
                <c:pt idx="7">
                  <c:v>7.46</c:v>
                </c:pt>
              </c:numCache>
            </c:numRef>
          </c:val>
          <c:extLst>
            <c:ext xmlns:c16="http://schemas.microsoft.com/office/drawing/2014/chart" uri="{C3380CC4-5D6E-409C-BE32-E72D297353CC}">
              <c16:uniqueId val="{00000002-CA57-4499-AFEE-2670EDF427CF}"/>
            </c:ext>
          </c:extLst>
        </c:ser>
        <c:dLbls>
          <c:showLegendKey val="0"/>
          <c:showVal val="1"/>
          <c:showCatName val="0"/>
          <c:showSerName val="0"/>
          <c:showPercent val="0"/>
          <c:showBubbleSize val="0"/>
        </c:dLbls>
        <c:gapWidth val="20"/>
        <c:axId val="574214584"/>
        <c:axId val="574212624"/>
      </c:barChart>
      <c:catAx>
        <c:axId val="574214584"/>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900" b="1" i="0" u="none" strike="noStrike" baseline="0">
                <a:solidFill>
                  <a:schemeClr val="tx1"/>
                </a:solidFill>
                <a:latin typeface="Snyder Speed Brush" pitchFamily="66" charset="0"/>
                <a:ea typeface="Tahoma"/>
                <a:cs typeface="Tahoma"/>
              </a:defRPr>
            </a:pPr>
            <a:endParaRPr lang="en-US"/>
          </a:p>
        </c:txPr>
        <c:crossAx val="574212624"/>
        <c:crosses val="autoZero"/>
        <c:auto val="1"/>
        <c:lblAlgn val="ctr"/>
        <c:lblOffset val="100"/>
        <c:tickLblSkip val="1"/>
        <c:tickMarkSkip val="1"/>
        <c:noMultiLvlLbl val="0"/>
      </c:catAx>
      <c:valAx>
        <c:axId val="574212624"/>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900" b="0" i="0" u="none" strike="noStrike" baseline="0">
                <a:solidFill>
                  <a:schemeClr val="bg1">
                    <a:lumMod val="50000"/>
                  </a:schemeClr>
                </a:solidFill>
                <a:latin typeface="Snyder Speed Brush" pitchFamily="66" charset="0"/>
                <a:ea typeface="Tahoma"/>
                <a:cs typeface="Tahoma"/>
              </a:defRPr>
            </a:pPr>
            <a:endParaRPr lang="en-US"/>
          </a:p>
        </c:txPr>
        <c:crossAx val="574214584"/>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solidFill>
              <a:srgbClr val="E5BD64"/>
            </a:solidFill>
            <a:ln w="3175">
              <a:solidFill>
                <a:sysClr val="window" lastClr="FFFFFF">
                  <a:lumMod val="50000"/>
                </a:sysClr>
              </a:solidFill>
              <a:prstDash val="solid"/>
            </a:ln>
          </c:spPr>
          <c:invertIfNegative val="0"/>
          <c:dLbls>
            <c:spPr>
              <a:noFill/>
              <a:ln>
                <a:noFill/>
              </a:ln>
              <a:effectLst/>
            </c:spPr>
            <c:txPr>
              <a:bodyPr/>
              <a:lstStyle/>
              <a:p>
                <a:pPr>
                  <a:defRPr sz="900" b="0">
                    <a:solidFill>
                      <a:srgbClr val="476EA5"/>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Sheet1!$I$1:$R$1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Sheet1!$I$2:$R$2</c:f>
              <c:numCache>
                <c:formatCode>General</c:formatCode>
                <c:ptCount val="10"/>
                <c:pt idx="0" formatCode="0.00">
                  <c:v>4.71</c:v>
                </c:pt>
                <c:pt idx="1">
                  <c:v>5.07</c:v>
                </c:pt>
                <c:pt idx="2">
                  <c:v>4.62</c:v>
                </c:pt>
                <c:pt idx="3">
                  <c:v>4.16</c:v>
                </c:pt>
                <c:pt idx="4">
                  <c:v>4.34</c:v>
                </c:pt>
                <c:pt idx="5">
                  <c:v>3.71</c:v>
                </c:pt>
                <c:pt idx="6">
                  <c:v>3.05</c:v>
                </c:pt>
                <c:pt idx="7">
                  <c:v>4.0199999999999996</c:v>
                </c:pt>
                <c:pt idx="8">
                  <c:v>4.09</c:v>
                </c:pt>
                <c:pt idx="9">
                  <c:v>4.8</c:v>
                </c:pt>
              </c:numCache>
            </c:numRef>
          </c:val>
          <c:extLst>
            <c:ext xmlns:c16="http://schemas.microsoft.com/office/drawing/2014/chart" uri="{C3380CC4-5D6E-409C-BE32-E72D297353CC}">
              <c16:uniqueId val="{00000000-7A86-4939-9A38-361768F6842C}"/>
            </c:ext>
          </c:extLst>
        </c:ser>
        <c:dLbls>
          <c:showLegendKey val="0"/>
          <c:showVal val="1"/>
          <c:showCatName val="0"/>
          <c:showSerName val="0"/>
          <c:showPercent val="0"/>
          <c:showBubbleSize val="0"/>
        </c:dLbls>
        <c:gapWidth val="20"/>
        <c:axId val="586790976"/>
        <c:axId val="584556160"/>
      </c:barChart>
      <c:catAx>
        <c:axId val="586790976"/>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910" b="1" i="0" u="none" strike="noStrike" baseline="0">
                <a:solidFill>
                  <a:schemeClr val="bg1">
                    <a:lumMod val="50000"/>
                  </a:schemeClr>
                </a:solidFill>
                <a:latin typeface="Snyder Speed Brush" pitchFamily="66" charset="0"/>
                <a:ea typeface="Tahoma"/>
                <a:cs typeface="Tahoma"/>
              </a:defRPr>
            </a:pPr>
            <a:endParaRPr lang="en-US"/>
          </a:p>
        </c:txPr>
        <c:crossAx val="584556160"/>
        <c:crosses val="autoZero"/>
        <c:auto val="1"/>
        <c:lblAlgn val="ctr"/>
        <c:lblOffset val="100"/>
        <c:tickLblSkip val="1"/>
        <c:tickMarkSkip val="1"/>
        <c:noMultiLvlLbl val="0"/>
      </c:catAx>
      <c:valAx>
        <c:axId val="584556160"/>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700" b="1" i="0" u="none" strike="noStrike" baseline="0">
                <a:solidFill>
                  <a:schemeClr val="bg1">
                    <a:lumMod val="50000"/>
                  </a:schemeClr>
                </a:solidFill>
                <a:latin typeface="Snyder Speed Brush" pitchFamily="66" charset="0"/>
                <a:ea typeface="Tahoma"/>
                <a:cs typeface="Tahoma"/>
              </a:defRPr>
            </a:pPr>
            <a:endParaRPr lang="en-US"/>
          </a:p>
        </c:txPr>
        <c:crossAx val="586790976"/>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23"/>
          <c:y val="0.11344930720869194"/>
          <c:w val="0.73953647713925252"/>
          <c:h val="0.75584940169880455"/>
        </c:manualLayout>
      </c:layout>
      <c:barChart>
        <c:barDir val="col"/>
        <c:grouping val="clustered"/>
        <c:varyColors val="0"/>
        <c:ser>
          <c:idx val="0"/>
          <c:order val="0"/>
          <c:tx>
            <c:strRef>
              <c:f>Sheet1!$A$2</c:f>
              <c:strCache>
                <c:ptCount val="1"/>
              </c:strCache>
            </c:strRef>
          </c:tx>
          <c:spPr>
            <a:solidFill>
              <a:srgbClr val="E5BD64"/>
            </a:solidFill>
            <a:ln w="3175">
              <a:solidFill>
                <a:sysClr val="window" lastClr="FFFFFF">
                  <a:lumMod val="50000"/>
                </a:sysClr>
              </a:solidFill>
              <a:prstDash val="solid"/>
            </a:ln>
          </c:spPr>
          <c:invertIfNegative val="0"/>
          <c:dLbls>
            <c:spPr>
              <a:noFill/>
              <a:ln>
                <a:noFill/>
              </a:ln>
              <a:effectLst/>
            </c:spPr>
            <c:txPr>
              <a:bodyPr/>
              <a:lstStyle/>
              <a:p>
                <a:pPr>
                  <a:defRPr sz="800" b="0">
                    <a:solidFill>
                      <a:srgbClr val="476EA5"/>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Sheet1!$I$1:$R$1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Sheet1!$I$2:$R$2</c:f>
              <c:numCache>
                <c:formatCode>0.00</c:formatCode>
                <c:ptCount val="10"/>
                <c:pt idx="0" formatCode="General">
                  <c:v>5.03</c:v>
                </c:pt>
                <c:pt idx="1">
                  <c:v>5.0999999999999996</c:v>
                </c:pt>
                <c:pt idx="2">
                  <c:v>5.0999999999999996</c:v>
                </c:pt>
                <c:pt idx="3">
                  <c:v>5.4</c:v>
                </c:pt>
                <c:pt idx="4">
                  <c:v>5.98</c:v>
                </c:pt>
                <c:pt idx="5" formatCode="General">
                  <c:v>6.23</c:v>
                </c:pt>
                <c:pt idx="6">
                  <c:v>6.5</c:v>
                </c:pt>
                <c:pt idx="7">
                  <c:v>6.1</c:v>
                </c:pt>
                <c:pt idx="8">
                  <c:v>5.65</c:v>
                </c:pt>
                <c:pt idx="9">
                  <c:v>6.64</c:v>
                </c:pt>
              </c:numCache>
            </c:numRef>
          </c:val>
          <c:extLst>
            <c:ext xmlns:c16="http://schemas.microsoft.com/office/drawing/2014/chart" uri="{C3380CC4-5D6E-409C-BE32-E72D297353CC}">
              <c16:uniqueId val="{00000000-5CAE-4903-BDFF-72D2D3641E05}"/>
            </c:ext>
          </c:extLst>
        </c:ser>
        <c:dLbls>
          <c:showLegendKey val="0"/>
          <c:showVal val="1"/>
          <c:showCatName val="0"/>
          <c:showSerName val="0"/>
          <c:showPercent val="0"/>
          <c:showBubbleSize val="0"/>
        </c:dLbls>
        <c:gapWidth val="20"/>
        <c:axId val="341704728"/>
        <c:axId val="341705120"/>
      </c:barChart>
      <c:catAx>
        <c:axId val="341704728"/>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910" b="1" i="0" u="none" strike="noStrike" baseline="0">
                <a:solidFill>
                  <a:schemeClr val="bg1">
                    <a:lumMod val="50000"/>
                  </a:schemeClr>
                </a:solidFill>
                <a:latin typeface="Snyder Speed Brush" pitchFamily="66" charset="0"/>
                <a:ea typeface="Tahoma"/>
                <a:cs typeface="Tahoma"/>
              </a:defRPr>
            </a:pPr>
            <a:endParaRPr lang="en-US"/>
          </a:p>
        </c:txPr>
        <c:crossAx val="341705120"/>
        <c:crosses val="autoZero"/>
        <c:auto val="1"/>
        <c:lblAlgn val="ctr"/>
        <c:lblOffset val="100"/>
        <c:tickLblSkip val="1"/>
        <c:tickMarkSkip val="1"/>
        <c:noMultiLvlLbl val="0"/>
      </c:catAx>
      <c:valAx>
        <c:axId val="341705120"/>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900" b="0" i="0" u="none" strike="noStrike" baseline="0">
                <a:solidFill>
                  <a:schemeClr val="bg1">
                    <a:lumMod val="50000"/>
                  </a:schemeClr>
                </a:solidFill>
                <a:latin typeface="Snyder Speed Brush" pitchFamily="66" charset="0"/>
                <a:ea typeface="Tahoma"/>
                <a:cs typeface="Tahoma"/>
              </a:defRPr>
            </a:pPr>
            <a:endParaRPr lang="en-US"/>
          </a:p>
        </c:txPr>
        <c:crossAx val="341704728"/>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solidFill>
              <a:srgbClr val="E5BD64"/>
            </a:solidFill>
            <a:ln w="3175">
              <a:solidFill>
                <a:sysClr val="window" lastClr="FFFFFF">
                  <a:lumMod val="50000"/>
                </a:sysClr>
              </a:solidFill>
              <a:prstDash val="solid"/>
            </a:ln>
          </c:spPr>
          <c:invertIfNegative val="0"/>
          <c:dLbls>
            <c:spPr>
              <a:noFill/>
              <a:ln>
                <a:noFill/>
              </a:ln>
              <a:effectLst/>
            </c:spPr>
            <c:txPr>
              <a:bodyPr/>
              <a:lstStyle/>
              <a:p>
                <a:pPr>
                  <a:defRPr sz="900" b="0">
                    <a:solidFill>
                      <a:srgbClr val="476EA5"/>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Sheet1!$J$1:$S$1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Sheet1!$J$2:$S$2</c:f>
              <c:numCache>
                <c:formatCode>General</c:formatCode>
                <c:ptCount val="10"/>
                <c:pt idx="0">
                  <c:v>1.98</c:v>
                </c:pt>
                <c:pt idx="1">
                  <c:v>2.08</c:v>
                </c:pt>
                <c:pt idx="2">
                  <c:v>2.74</c:v>
                </c:pt>
                <c:pt idx="3">
                  <c:v>2.68</c:v>
                </c:pt>
                <c:pt idx="4">
                  <c:v>2.69</c:v>
                </c:pt>
                <c:pt idx="5">
                  <c:v>2.12</c:v>
                </c:pt>
                <c:pt idx="6">
                  <c:v>2.89</c:v>
                </c:pt>
                <c:pt idx="7">
                  <c:v>1.31</c:v>
                </c:pt>
                <c:pt idx="8">
                  <c:v>1.51</c:v>
                </c:pt>
                <c:pt idx="9">
                  <c:v>1.92</c:v>
                </c:pt>
              </c:numCache>
            </c:numRef>
          </c:val>
          <c:extLst>
            <c:ext xmlns:c16="http://schemas.microsoft.com/office/drawing/2014/chart" uri="{C3380CC4-5D6E-409C-BE32-E72D297353CC}">
              <c16:uniqueId val="{00000000-BF96-C14F-9070-90B4AEE39040}"/>
            </c:ext>
          </c:extLst>
        </c:ser>
        <c:dLbls>
          <c:showLegendKey val="0"/>
          <c:showVal val="1"/>
          <c:showCatName val="0"/>
          <c:showSerName val="0"/>
          <c:showPercent val="0"/>
          <c:showBubbleSize val="0"/>
        </c:dLbls>
        <c:gapWidth val="20"/>
        <c:axId val="472556992"/>
        <c:axId val="472552680"/>
      </c:barChart>
      <c:catAx>
        <c:axId val="472556992"/>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910" b="1" i="0" u="none" strike="noStrike" baseline="0">
                <a:solidFill>
                  <a:schemeClr val="tx1"/>
                </a:solidFill>
                <a:latin typeface="Snyder Speed Brush" pitchFamily="66" charset="0"/>
                <a:ea typeface="Tahoma"/>
                <a:cs typeface="Tahoma"/>
              </a:defRPr>
            </a:pPr>
            <a:endParaRPr lang="en-US"/>
          </a:p>
        </c:txPr>
        <c:crossAx val="472552680"/>
        <c:crosses val="autoZero"/>
        <c:auto val="1"/>
        <c:lblAlgn val="ctr"/>
        <c:lblOffset val="100"/>
        <c:tickLblSkip val="1"/>
        <c:tickMarkSkip val="1"/>
        <c:noMultiLvlLbl val="0"/>
      </c:catAx>
      <c:valAx>
        <c:axId val="472552680"/>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800" b="1" i="0" u="none" strike="noStrike" baseline="0">
                <a:solidFill>
                  <a:schemeClr val="tx1"/>
                </a:solidFill>
                <a:latin typeface="Snyder Speed Brush" pitchFamily="66" charset="0"/>
                <a:ea typeface="Tahoma"/>
                <a:cs typeface="Tahoma"/>
              </a:defRPr>
            </a:pPr>
            <a:endParaRPr lang="en-US"/>
          </a:p>
        </c:txPr>
        <c:crossAx val="472556992"/>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gradFill flip="none" rotWithShape="1">
              <a:gsLst>
                <a:gs pos="0">
                  <a:srgbClr val="8B6F31"/>
                </a:gs>
                <a:gs pos="50000">
                  <a:srgbClr val="C9A14B"/>
                </a:gs>
                <a:gs pos="100000">
                  <a:srgbClr val="EFC15A"/>
                </a:gs>
              </a:gsLst>
              <a:lin ang="16200000" scaled="1"/>
              <a:tileRect/>
            </a:gradFill>
            <a:ln w="3175">
              <a:solidFill>
                <a:sysClr val="window" lastClr="FFFFFF">
                  <a:lumMod val="50000"/>
                </a:sysClr>
              </a:solidFill>
              <a:prstDash val="solid"/>
            </a:ln>
          </c:spPr>
          <c:invertIfNegative val="0"/>
          <c:dLbls>
            <c:dLbl>
              <c:idx val="2"/>
              <c:tx>
                <c:rich>
                  <a:bodyPr/>
                  <a:lstStyle/>
                  <a:p>
                    <a:r>
                      <a:rPr lang="en-US"/>
                      <a:t>5.00</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D54-4282-9C4B-CA1229407D62}"/>
                </c:ext>
              </c:extLst>
            </c:dLbl>
            <c:spPr>
              <a:noFill/>
              <a:ln>
                <a:noFill/>
              </a:ln>
              <a:effectLst/>
            </c:spPr>
            <c:txPr>
              <a:bodyPr/>
              <a:lstStyle/>
              <a:p>
                <a:pPr>
                  <a:defRPr sz="900" b="0">
                    <a:solidFill>
                      <a:schemeClr val="tx1"/>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Sheet1!$J$1:$Q$1</c:f>
              <c:numCache>
                <c:formatCode>General</c:formatCode>
                <c:ptCount val="8"/>
                <c:pt idx="0">
                  <c:v>2012</c:v>
                </c:pt>
                <c:pt idx="1">
                  <c:v>2013</c:v>
                </c:pt>
                <c:pt idx="2">
                  <c:v>2014</c:v>
                </c:pt>
                <c:pt idx="3">
                  <c:v>2015</c:v>
                </c:pt>
                <c:pt idx="4">
                  <c:v>2016</c:v>
                </c:pt>
                <c:pt idx="5">
                  <c:v>2017</c:v>
                </c:pt>
                <c:pt idx="6">
                  <c:v>2018</c:v>
                </c:pt>
                <c:pt idx="7">
                  <c:v>2019</c:v>
                </c:pt>
              </c:numCache>
            </c:numRef>
          </c:cat>
          <c:val>
            <c:numRef>
              <c:f>Sheet1!$J$2:$Q$2</c:f>
              <c:numCache>
                <c:formatCode>0.00</c:formatCode>
                <c:ptCount val="8"/>
                <c:pt idx="0">
                  <c:v>4.07</c:v>
                </c:pt>
                <c:pt idx="1">
                  <c:v>3.92</c:v>
                </c:pt>
                <c:pt idx="2" formatCode="0.0">
                  <c:v>5</c:v>
                </c:pt>
                <c:pt idx="3" formatCode="General">
                  <c:v>4.6500000000000004</c:v>
                </c:pt>
                <c:pt idx="4" formatCode="General">
                  <c:v>5.09</c:v>
                </c:pt>
                <c:pt idx="5" formatCode="General">
                  <c:v>5.25</c:v>
                </c:pt>
                <c:pt idx="6" formatCode="General">
                  <c:v>6.09</c:v>
                </c:pt>
                <c:pt idx="7" formatCode="General">
                  <c:v>5.01</c:v>
                </c:pt>
              </c:numCache>
            </c:numRef>
          </c:val>
          <c:extLst>
            <c:ext xmlns:c16="http://schemas.microsoft.com/office/drawing/2014/chart" uri="{C3380CC4-5D6E-409C-BE32-E72D297353CC}">
              <c16:uniqueId val="{00000001-BD54-4282-9C4B-CA1229407D62}"/>
            </c:ext>
          </c:extLst>
        </c:ser>
        <c:dLbls>
          <c:showLegendKey val="0"/>
          <c:showVal val="1"/>
          <c:showCatName val="0"/>
          <c:showSerName val="0"/>
          <c:showPercent val="0"/>
          <c:showBubbleSize val="0"/>
        </c:dLbls>
        <c:gapWidth val="20"/>
        <c:overlap val="-10"/>
        <c:axId val="507834024"/>
        <c:axId val="507830888"/>
      </c:barChart>
      <c:catAx>
        <c:axId val="507834024"/>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910" b="1" i="0" u="none" strike="noStrike" baseline="0">
                <a:solidFill>
                  <a:schemeClr val="tx1"/>
                </a:solidFill>
                <a:latin typeface="Snyder Speed Brush" pitchFamily="66" charset="0"/>
                <a:ea typeface="Tahoma"/>
                <a:cs typeface="Tahoma"/>
              </a:defRPr>
            </a:pPr>
            <a:endParaRPr lang="en-US"/>
          </a:p>
        </c:txPr>
        <c:crossAx val="507830888"/>
        <c:crosses val="autoZero"/>
        <c:auto val="1"/>
        <c:lblAlgn val="ctr"/>
        <c:lblOffset val="100"/>
        <c:tickLblSkip val="1"/>
        <c:tickMarkSkip val="1"/>
        <c:noMultiLvlLbl val="0"/>
      </c:catAx>
      <c:valAx>
        <c:axId val="507830888"/>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700" b="0" i="0" u="none" strike="noStrike" baseline="0">
                <a:solidFill>
                  <a:schemeClr val="bg1">
                    <a:lumMod val="50000"/>
                  </a:schemeClr>
                </a:solidFill>
                <a:latin typeface="Snyder Speed Brush" pitchFamily="66" charset="0"/>
                <a:ea typeface="Tahoma"/>
                <a:cs typeface="Tahoma"/>
              </a:defRPr>
            </a:pPr>
            <a:endParaRPr lang="en-US"/>
          </a:p>
        </c:txPr>
        <c:crossAx val="507834024"/>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384004082822978"/>
          <c:y val="9.2993771971966066E-2"/>
          <c:w val="0.74640419947506564"/>
          <c:h val="0.926228707292447"/>
        </c:manualLayout>
      </c:layout>
      <c:doughnutChart>
        <c:varyColors val="1"/>
        <c:ser>
          <c:idx val="0"/>
          <c:order val="0"/>
          <c:dPt>
            <c:idx val="0"/>
            <c:bubble3D val="0"/>
            <c:spPr>
              <a:noFill/>
            </c:spPr>
            <c:extLst>
              <c:ext xmlns:c16="http://schemas.microsoft.com/office/drawing/2014/chart" uri="{C3380CC4-5D6E-409C-BE32-E72D297353CC}">
                <c16:uniqueId val="{00000001-8C49-48A3-AD80-09B264DC2EB6}"/>
              </c:ext>
            </c:extLst>
          </c:dPt>
          <c:dPt>
            <c:idx val="1"/>
            <c:bubble3D val="0"/>
            <c:spPr>
              <a:solidFill>
                <a:srgbClr val="FF3300"/>
              </a:solidFill>
            </c:spPr>
            <c:extLst>
              <c:ext xmlns:c16="http://schemas.microsoft.com/office/drawing/2014/chart" uri="{C3380CC4-5D6E-409C-BE32-E72D297353CC}">
                <c16:uniqueId val="{00000003-8C49-48A3-AD80-09B264DC2EB6}"/>
              </c:ext>
            </c:extLst>
          </c:dPt>
          <c:dPt>
            <c:idx val="2"/>
            <c:bubble3D val="0"/>
            <c:spPr>
              <a:solidFill>
                <a:srgbClr val="FFFF00"/>
              </a:solidFill>
            </c:spPr>
            <c:extLst>
              <c:ext xmlns:c16="http://schemas.microsoft.com/office/drawing/2014/chart" uri="{C3380CC4-5D6E-409C-BE32-E72D297353CC}">
                <c16:uniqueId val="{00000005-8C49-48A3-AD80-09B264DC2EB6}"/>
              </c:ext>
            </c:extLst>
          </c:dPt>
          <c:dPt>
            <c:idx val="3"/>
            <c:bubble3D val="0"/>
            <c:spPr>
              <a:solidFill>
                <a:srgbClr val="00FF00"/>
              </a:solidFill>
            </c:spPr>
            <c:extLst>
              <c:ext xmlns:c16="http://schemas.microsoft.com/office/drawing/2014/chart" uri="{C3380CC4-5D6E-409C-BE32-E72D297353CC}">
                <c16:uniqueId val="{00000007-8C49-48A3-AD80-09B264DC2EB6}"/>
              </c:ext>
            </c:extLst>
          </c:dPt>
          <c:val>
            <c:numRef>
              <c:f>Sheet2!$B$2:$B$5</c:f>
              <c:numCache>
                <c:formatCode>General</c:formatCode>
                <c:ptCount val="4"/>
                <c:pt idx="0">
                  <c:v>75</c:v>
                </c:pt>
                <c:pt idx="1">
                  <c:v>30</c:v>
                </c:pt>
                <c:pt idx="2">
                  <c:v>14.7</c:v>
                </c:pt>
                <c:pt idx="3">
                  <c:v>30</c:v>
                </c:pt>
              </c:numCache>
            </c:numRef>
          </c:val>
          <c:extLst>
            <c:ext xmlns:c16="http://schemas.microsoft.com/office/drawing/2014/chart" uri="{C3380CC4-5D6E-409C-BE32-E72D297353CC}">
              <c16:uniqueId val="{00000008-8C49-48A3-AD80-09B264DC2EB6}"/>
            </c:ext>
          </c:extLst>
        </c:ser>
        <c:ser>
          <c:idx val="1"/>
          <c:order val="1"/>
          <c:spPr>
            <a:noFill/>
            <a:ln>
              <a:noFill/>
            </a:ln>
          </c:spPr>
          <c:dLbls>
            <c:dLbl>
              <c:idx val="0"/>
              <c:delete val="1"/>
              <c:extLst>
                <c:ext xmlns:c15="http://schemas.microsoft.com/office/drawing/2012/chart" uri="{CE6537A1-D6FC-4f65-9D91-7224C49458BB}"/>
                <c:ext xmlns:c16="http://schemas.microsoft.com/office/drawing/2014/chart" uri="{C3380CC4-5D6E-409C-BE32-E72D297353CC}">
                  <c16:uniqueId val="{00000009-8C49-48A3-AD80-09B264DC2EB6}"/>
                </c:ext>
              </c:extLst>
            </c:dLbl>
            <c:dLbl>
              <c:idx val="1"/>
              <c:layout>
                <c:manualLayout>
                  <c:x val="0"/>
                  <c:y val="1.3888888888888947E-2"/>
                </c:manualLayout>
              </c:layout>
              <c:tx>
                <c:rich>
                  <a:bodyPr/>
                  <a:lstStyle/>
                  <a:p>
                    <a:r>
                      <a:rPr lang="en-US"/>
                      <a:t>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C49-48A3-AD80-09B264DC2EB6}"/>
                </c:ext>
              </c:extLst>
            </c:dLbl>
            <c:dLbl>
              <c:idx val="2"/>
              <c:tx>
                <c:rich>
                  <a:bodyPr/>
                  <a:lstStyle/>
                  <a:p>
                    <a:r>
                      <a:rPr lang="en-US"/>
                      <a:t>1</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C49-48A3-AD80-09B264DC2EB6}"/>
                </c:ext>
              </c:extLst>
            </c:dLbl>
            <c:dLbl>
              <c:idx val="3"/>
              <c:tx>
                <c:rich>
                  <a:bodyPr/>
                  <a:lstStyle/>
                  <a:p>
                    <a:r>
                      <a:rPr lang="en-US"/>
                      <a:t>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C49-48A3-AD80-09B264DC2EB6}"/>
                </c:ext>
              </c:extLst>
            </c:dLbl>
            <c:dLbl>
              <c:idx val="4"/>
              <c:tx>
                <c:rich>
                  <a:bodyPr/>
                  <a:lstStyle/>
                  <a:p>
                    <a:r>
                      <a:rPr lang="en-US"/>
                      <a:t>3</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C49-48A3-AD80-09B264DC2EB6}"/>
                </c:ext>
              </c:extLst>
            </c:dLbl>
            <c:dLbl>
              <c:idx val="5"/>
              <c:tx>
                <c:rich>
                  <a:bodyPr/>
                  <a:lstStyle/>
                  <a:p>
                    <a:r>
                      <a:rPr lang="en-US"/>
                      <a:t>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C49-48A3-AD80-09B264DC2EB6}"/>
                </c:ext>
              </c:extLst>
            </c:dLbl>
            <c:dLbl>
              <c:idx val="6"/>
              <c:tx>
                <c:rich>
                  <a:bodyPr/>
                  <a:lstStyle/>
                  <a:p>
                    <a:r>
                      <a:rPr lang="en-US"/>
                      <a:t>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C49-48A3-AD80-09B264DC2EB6}"/>
                </c:ext>
              </c:extLst>
            </c:dLbl>
            <c:dLbl>
              <c:idx val="7"/>
              <c:tx>
                <c:rich>
                  <a:bodyPr/>
                  <a:lstStyle/>
                  <a:p>
                    <a:r>
                      <a:rPr lang="en-US"/>
                      <a:t>6</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C49-48A3-AD80-09B264DC2EB6}"/>
                </c:ext>
              </c:extLst>
            </c:dLbl>
            <c:dLbl>
              <c:idx val="8"/>
              <c:tx>
                <c:rich>
                  <a:bodyPr/>
                  <a:lstStyle/>
                  <a:p>
                    <a:r>
                      <a:rPr lang="en-US"/>
                      <a:t>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C49-48A3-AD80-09B264DC2EB6}"/>
                </c:ext>
              </c:extLst>
            </c:dLbl>
            <c:dLbl>
              <c:idx val="9"/>
              <c:tx>
                <c:rich>
                  <a:bodyPr/>
                  <a:lstStyle/>
                  <a:p>
                    <a:r>
                      <a:rPr lang="en-US"/>
                      <a:t>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C49-48A3-AD80-09B264DC2EB6}"/>
                </c:ext>
              </c:extLst>
            </c:dLbl>
            <c:dLbl>
              <c:idx val="10"/>
              <c:tx>
                <c:rich>
                  <a:bodyPr/>
                  <a:lstStyle/>
                  <a:p>
                    <a:r>
                      <a:rPr lang="en-US"/>
                      <a:t>9</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C49-48A3-AD80-09B264DC2EB6}"/>
                </c:ext>
              </c:extLst>
            </c:dLbl>
            <c:dLbl>
              <c:idx val="11"/>
              <c:layout>
                <c:manualLayout>
                  <c:x val="0"/>
                  <c:y val="9.2592592592593143E-3"/>
                </c:manualLayout>
              </c:layout>
              <c:tx>
                <c:rich>
                  <a:bodyPr/>
                  <a:lstStyle/>
                  <a:p>
                    <a:r>
                      <a:rPr lang="en-US"/>
                      <a:t>10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8C49-48A3-AD80-09B264DC2EB6}"/>
                </c:ext>
              </c:extLst>
            </c:dLbl>
            <c:spPr>
              <a:noFill/>
              <a:ln>
                <a:noFill/>
              </a:ln>
              <a:effectLst/>
            </c:spPr>
            <c:txPr>
              <a:bodyPr wrap="square" lIns="38100" tIns="19050" rIns="38100" bIns="19050" anchor="ctr">
                <a:spAutoFit/>
              </a:bodyPr>
              <a:lstStyle/>
              <a:p>
                <a:pPr>
                  <a:defRPr b="1">
                    <a:solidFill>
                      <a:schemeClr val="bg1">
                        <a:lumMod val="85000"/>
                      </a:schemeClr>
                    </a:solidFill>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val>
            <c:numRef>
              <c:f>Sheet2!$C$2:$C$13</c:f>
              <c:numCache>
                <c:formatCode>General</c:formatCode>
                <c:ptCount val="12"/>
                <c:pt idx="0">
                  <c:v>180</c:v>
                </c:pt>
                <c:pt idx="1">
                  <c:v>9</c:v>
                </c:pt>
                <c:pt idx="2">
                  <c:v>18</c:v>
                </c:pt>
                <c:pt idx="3">
                  <c:v>18</c:v>
                </c:pt>
                <c:pt idx="4">
                  <c:v>18</c:v>
                </c:pt>
                <c:pt idx="5">
                  <c:v>18</c:v>
                </c:pt>
                <c:pt idx="6">
                  <c:v>18</c:v>
                </c:pt>
                <c:pt idx="7">
                  <c:v>18</c:v>
                </c:pt>
                <c:pt idx="8">
                  <c:v>18</c:v>
                </c:pt>
                <c:pt idx="9">
                  <c:v>18</c:v>
                </c:pt>
                <c:pt idx="10">
                  <c:v>18</c:v>
                </c:pt>
                <c:pt idx="11">
                  <c:v>9</c:v>
                </c:pt>
              </c:numCache>
            </c:numRef>
          </c:val>
          <c:extLst>
            <c:ext xmlns:c16="http://schemas.microsoft.com/office/drawing/2014/chart" uri="{C3380CC4-5D6E-409C-BE32-E72D297353CC}">
              <c16:uniqueId val="{00000015-8C49-48A3-AD80-09B264DC2EB6}"/>
            </c:ext>
          </c:extLst>
        </c:ser>
        <c:dLbls>
          <c:showLegendKey val="0"/>
          <c:showVal val="0"/>
          <c:showCatName val="0"/>
          <c:showSerName val="0"/>
          <c:showPercent val="0"/>
          <c:showBubbleSize val="0"/>
          <c:showLeaderLines val="1"/>
        </c:dLbls>
        <c:firstSliceAng val="90"/>
        <c:holeSize val="50"/>
      </c:doughnutChart>
      <c:pieChart>
        <c:varyColors val="1"/>
        <c:ser>
          <c:idx val="2"/>
          <c:order val="2"/>
          <c:spPr>
            <a:noFill/>
          </c:spPr>
          <c:dPt>
            <c:idx val="0"/>
            <c:bubble3D val="0"/>
            <c:spPr>
              <a:noFill/>
              <a:ln>
                <a:noFill/>
              </a:ln>
            </c:spPr>
            <c:extLst>
              <c:ext xmlns:c16="http://schemas.microsoft.com/office/drawing/2014/chart" uri="{C3380CC4-5D6E-409C-BE32-E72D297353CC}">
                <c16:uniqueId val="{00000017-8C49-48A3-AD80-09B264DC2EB6}"/>
              </c:ext>
            </c:extLst>
          </c:dPt>
          <c:dPt>
            <c:idx val="2"/>
            <c:bubble3D val="0"/>
            <c:spPr>
              <a:solidFill>
                <a:schemeClr val="tx1"/>
              </a:solidFill>
            </c:spPr>
            <c:extLst>
              <c:ext xmlns:c16="http://schemas.microsoft.com/office/drawing/2014/chart" uri="{C3380CC4-5D6E-409C-BE32-E72D297353CC}">
                <c16:uniqueId val="{00000019-8C49-48A3-AD80-09B264DC2EB6}"/>
              </c:ext>
            </c:extLst>
          </c:dPt>
          <c:dPt>
            <c:idx val="3"/>
            <c:bubble3D val="0"/>
            <c:spPr>
              <a:noFill/>
              <a:ln>
                <a:noFill/>
              </a:ln>
            </c:spPr>
            <c:extLst>
              <c:ext xmlns:c16="http://schemas.microsoft.com/office/drawing/2014/chart" uri="{C3380CC4-5D6E-409C-BE32-E72D297353CC}">
                <c16:uniqueId val="{0000001B-8C49-48A3-AD80-09B264DC2EB6}"/>
              </c:ext>
            </c:extLst>
          </c:dPt>
          <c:val>
            <c:numRef>
              <c:f>Sheet2!$E$2:$E$5</c:f>
              <c:numCache>
                <c:formatCode>General</c:formatCode>
                <c:ptCount val="4"/>
                <c:pt idx="0">
                  <c:v>180</c:v>
                </c:pt>
                <c:pt idx="1">
                  <c:v>89.9</c:v>
                </c:pt>
                <c:pt idx="2">
                  <c:v>2</c:v>
                </c:pt>
                <c:pt idx="3">
                  <c:v>88.100000000000023</c:v>
                </c:pt>
              </c:numCache>
            </c:numRef>
          </c:val>
          <c:extLst>
            <c:ext xmlns:c16="http://schemas.microsoft.com/office/drawing/2014/chart" uri="{C3380CC4-5D6E-409C-BE32-E72D297353CC}">
              <c16:uniqueId val="{0000001C-8C49-48A3-AD80-09B264DC2EB6}"/>
            </c:ext>
          </c:extLst>
        </c:ser>
        <c:dLbls>
          <c:showLegendKey val="0"/>
          <c:showVal val="0"/>
          <c:showCatName val="0"/>
          <c:showSerName val="0"/>
          <c:showPercent val="0"/>
          <c:showBubbleSize val="0"/>
          <c:showLeaderLines val="1"/>
        </c:dLbls>
        <c:firstSliceAng val="88"/>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gradFill flip="none" rotWithShape="1">
              <a:gsLst>
                <a:gs pos="0">
                  <a:srgbClr val="8B6F31"/>
                </a:gs>
                <a:gs pos="50000">
                  <a:srgbClr val="C9A14B"/>
                </a:gs>
                <a:gs pos="100000">
                  <a:srgbClr val="EFC15A"/>
                </a:gs>
              </a:gsLst>
              <a:lin ang="16200000" scaled="1"/>
              <a:tileRect/>
            </a:gradFill>
            <a:ln w="3175">
              <a:solidFill>
                <a:sysClr val="window" lastClr="FFFFFF">
                  <a:lumMod val="50000"/>
                </a:sysClr>
              </a:solidFill>
              <a:prstDash val="solid"/>
            </a:ln>
          </c:spPr>
          <c:invertIfNegative val="0"/>
          <c:dLbls>
            <c:spPr>
              <a:noFill/>
              <a:ln>
                <a:noFill/>
              </a:ln>
              <a:effectLst/>
            </c:spPr>
            <c:txPr>
              <a:bodyPr wrap="square" lIns="38100" tIns="19050" rIns="38100" bIns="19050" anchor="ctr">
                <a:spAutoFit/>
              </a:bodyPr>
              <a:lstStyle/>
              <a:p>
                <a:pPr>
                  <a:defRPr sz="1100">
                    <a:solidFill>
                      <a:srgbClr val="476EA5"/>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Sheet1!$J$1:$Q$1</c:f>
              <c:numCache>
                <c:formatCode>General</c:formatCode>
                <c:ptCount val="8"/>
                <c:pt idx="0">
                  <c:v>2013</c:v>
                </c:pt>
                <c:pt idx="1">
                  <c:v>2014</c:v>
                </c:pt>
                <c:pt idx="2">
                  <c:v>2015</c:v>
                </c:pt>
                <c:pt idx="3">
                  <c:v>2016</c:v>
                </c:pt>
                <c:pt idx="4">
                  <c:v>2017</c:v>
                </c:pt>
                <c:pt idx="5">
                  <c:v>2018</c:v>
                </c:pt>
                <c:pt idx="6">
                  <c:v>2019</c:v>
                </c:pt>
                <c:pt idx="7">
                  <c:v>2020</c:v>
                </c:pt>
              </c:numCache>
            </c:numRef>
          </c:cat>
          <c:val>
            <c:numRef>
              <c:f>Sheet1!$J$2:$Q$2</c:f>
              <c:numCache>
                <c:formatCode>General</c:formatCode>
                <c:ptCount val="8"/>
                <c:pt idx="0">
                  <c:v>4.5</c:v>
                </c:pt>
                <c:pt idx="1">
                  <c:v>3.5</c:v>
                </c:pt>
                <c:pt idx="2">
                  <c:v>4.38</c:v>
                </c:pt>
                <c:pt idx="3">
                  <c:v>4.12</c:v>
                </c:pt>
                <c:pt idx="4">
                  <c:v>4.6399999999999997</c:v>
                </c:pt>
                <c:pt idx="5">
                  <c:v>3.73</c:v>
                </c:pt>
                <c:pt idx="6">
                  <c:v>3.9</c:v>
                </c:pt>
                <c:pt idx="7">
                  <c:v>4.9000000000000004</c:v>
                </c:pt>
              </c:numCache>
            </c:numRef>
          </c:val>
          <c:extLst>
            <c:ext xmlns:c16="http://schemas.microsoft.com/office/drawing/2014/chart" uri="{C3380CC4-5D6E-409C-BE32-E72D297353CC}">
              <c16:uniqueId val="{00000000-E8A9-4A4A-B79A-F8B96245B85A}"/>
            </c:ext>
          </c:extLst>
        </c:ser>
        <c:dLbls>
          <c:showLegendKey val="0"/>
          <c:showVal val="0"/>
          <c:showCatName val="0"/>
          <c:showSerName val="0"/>
          <c:showPercent val="0"/>
          <c:showBubbleSize val="0"/>
        </c:dLbls>
        <c:gapWidth val="20"/>
        <c:axId val="578525944"/>
        <c:axId val="578526336"/>
      </c:barChart>
      <c:catAx>
        <c:axId val="578525944"/>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1050" b="1" i="0" u="none" strike="noStrike" baseline="0">
                <a:solidFill>
                  <a:schemeClr val="tx1"/>
                </a:solidFill>
                <a:latin typeface="Snyder Speed Brush" pitchFamily="66" charset="0"/>
                <a:ea typeface="Tahoma"/>
                <a:cs typeface="Tahoma"/>
              </a:defRPr>
            </a:pPr>
            <a:endParaRPr lang="en-US"/>
          </a:p>
        </c:txPr>
        <c:crossAx val="578526336"/>
        <c:crosses val="autoZero"/>
        <c:auto val="1"/>
        <c:lblAlgn val="ctr"/>
        <c:lblOffset val="100"/>
        <c:tickLblSkip val="1"/>
        <c:tickMarkSkip val="1"/>
        <c:noMultiLvlLbl val="0"/>
      </c:catAx>
      <c:valAx>
        <c:axId val="578526336"/>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900" b="1" i="0" u="none" strike="noStrike" baseline="0">
                <a:solidFill>
                  <a:schemeClr val="tx1"/>
                </a:solidFill>
                <a:latin typeface="Snyder Speed Brush" pitchFamily="66" charset="0"/>
                <a:ea typeface="Tahoma"/>
                <a:cs typeface="Tahoma"/>
              </a:defRPr>
            </a:pPr>
            <a:endParaRPr lang="en-US"/>
          </a:p>
        </c:txPr>
        <c:crossAx val="578525944"/>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gradFill flip="none" rotWithShape="1">
              <a:gsLst>
                <a:gs pos="0">
                  <a:srgbClr val="8B6F31"/>
                </a:gs>
                <a:gs pos="50000">
                  <a:srgbClr val="C9A14B"/>
                </a:gs>
                <a:gs pos="100000">
                  <a:srgbClr val="EFC15A"/>
                </a:gs>
              </a:gsLst>
              <a:lin ang="16200000" scaled="1"/>
              <a:tileRect/>
            </a:gradFill>
            <a:ln w="3175">
              <a:solidFill>
                <a:sysClr val="window" lastClr="FFFFFF">
                  <a:lumMod val="50000"/>
                </a:sysClr>
              </a:solidFill>
              <a:prstDash val="solid"/>
            </a:ln>
          </c:spPr>
          <c:invertIfNegative val="0"/>
          <c:dLbls>
            <c:spPr>
              <a:noFill/>
              <a:ln>
                <a:noFill/>
              </a:ln>
              <a:effectLst/>
            </c:spPr>
            <c:txPr>
              <a:bodyPr wrap="square" lIns="38100" tIns="19050" rIns="38100" bIns="19050" anchor="ctr">
                <a:spAutoFit/>
              </a:bodyPr>
              <a:lstStyle/>
              <a:p>
                <a:pPr>
                  <a:defRPr sz="900">
                    <a:solidFill>
                      <a:schemeClr val="accent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Sheet1!$H$1:$Q$1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Sheet1!$H$2:$Q$2</c:f>
              <c:numCache>
                <c:formatCode>General</c:formatCode>
                <c:ptCount val="10"/>
                <c:pt idx="0">
                  <c:v>6.88</c:v>
                </c:pt>
                <c:pt idx="1">
                  <c:v>7.43</c:v>
                </c:pt>
                <c:pt idx="2">
                  <c:v>7.43</c:v>
                </c:pt>
                <c:pt idx="3">
                  <c:v>8.2100000000000009</c:v>
                </c:pt>
                <c:pt idx="4">
                  <c:v>8.2799999999999994</c:v>
                </c:pt>
                <c:pt idx="5">
                  <c:v>7.88</c:v>
                </c:pt>
                <c:pt idx="6">
                  <c:v>7.94</c:v>
                </c:pt>
                <c:pt idx="7">
                  <c:v>8.09</c:v>
                </c:pt>
                <c:pt idx="8">
                  <c:v>7.81</c:v>
                </c:pt>
                <c:pt idx="9">
                  <c:v>8.01</c:v>
                </c:pt>
              </c:numCache>
            </c:numRef>
          </c:val>
          <c:extLst>
            <c:ext xmlns:c16="http://schemas.microsoft.com/office/drawing/2014/chart" uri="{C3380CC4-5D6E-409C-BE32-E72D297353CC}">
              <c16:uniqueId val="{00000000-D578-4BDC-B189-4CCEF2E98C33}"/>
            </c:ext>
          </c:extLst>
        </c:ser>
        <c:dLbls>
          <c:showLegendKey val="0"/>
          <c:showVal val="0"/>
          <c:showCatName val="0"/>
          <c:showSerName val="0"/>
          <c:showPercent val="0"/>
          <c:showBubbleSize val="0"/>
        </c:dLbls>
        <c:gapWidth val="90"/>
        <c:axId val="745339520"/>
        <c:axId val="745334816"/>
      </c:barChart>
      <c:catAx>
        <c:axId val="745339520"/>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1000" b="1" i="0" u="none" strike="noStrike" baseline="0">
                <a:solidFill>
                  <a:schemeClr val="tx1"/>
                </a:solidFill>
                <a:latin typeface="Snyder Speed Brush" pitchFamily="66" charset="0"/>
                <a:ea typeface="Tahoma"/>
                <a:cs typeface="Tahoma"/>
              </a:defRPr>
            </a:pPr>
            <a:endParaRPr lang="en-US"/>
          </a:p>
        </c:txPr>
        <c:crossAx val="745334816"/>
        <c:crosses val="autoZero"/>
        <c:auto val="1"/>
        <c:lblAlgn val="ctr"/>
        <c:lblOffset val="100"/>
        <c:tickLblSkip val="1"/>
        <c:tickMarkSkip val="1"/>
        <c:noMultiLvlLbl val="0"/>
      </c:catAx>
      <c:valAx>
        <c:axId val="745334816"/>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700" b="0" i="0" u="none" strike="noStrike" baseline="0">
                <a:solidFill>
                  <a:schemeClr val="bg1">
                    <a:lumMod val="50000"/>
                  </a:schemeClr>
                </a:solidFill>
                <a:latin typeface="Snyder Speed Brush" pitchFamily="66" charset="0"/>
                <a:ea typeface="Tahoma"/>
                <a:cs typeface="Tahoma"/>
              </a:defRPr>
            </a:pPr>
            <a:endParaRPr lang="en-US"/>
          </a:p>
        </c:txPr>
        <c:crossAx val="745339520"/>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gradFill flip="none" rotWithShape="1">
              <a:gsLst>
                <a:gs pos="0">
                  <a:srgbClr val="8B6F31"/>
                </a:gs>
                <a:gs pos="50000">
                  <a:srgbClr val="C9A14B"/>
                </a:gs>
                <a:gs pos="100000">
                  <a:srgbClr val="EFC15A"/>
                </a:gs>
              </a:gsLst>
              <a:lin ang="16200000" scaled="1"/>
              <a:tileRect/>
            </a:gradFill>
            <a:ln w="3175">
              <a:solidFill>
                <a:sysClr val="window" lastClr="FFFFFF">
                  <a:lumMod val="50000"/>
                </a:sysClr>
              </a:solidFill>
              <a:prstDash val="solid"/>
            </a:ln>
          </c:spPr>
          <c:invertIfNegative val="0"/>
          <c:dLbls>
            <c:spPr>
              <a:noFill/>
              <a:ln>
                <a:noFill/>
              </a:ln>
              <a:effectLst/>
            </c:spPr>
            <c:txPr>
              <a:bodyPr/>
              <a:lstStyle/>
              <a:p>
                <a:pPr>
                  <a:defRPr sz="800" b="0">
                    <a:solidFill>
                      <a:srgbClr val="476EA5"/>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Sheet1!$J$1:$S$1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Sheet1!$J$2:$S$2</c:f>
              <c:numCache>
                <c:formatCode>General</c:formatCode>
                <c:ptCount val="10"/>
                <c:pt idx="0">
                  <c:v>2.73</c:v>
                </c:pt>
                <c:pt idx="1">
                  <c:v>2.81</c:v>
                </c:pt>
                <c:pt idx="2">
                  <c:v>2.82</c:v>
                </c:pt>
                <c:pt idx="3">
                  <c:v>1.74</c:v>
                </c:pt>
                <c:pt idx="4">
                  <c:v>2.1800000000000002</c:v>
                </c:pt>
                <c:pt idx="5">
                  <c:v>1.65</c:v>
                </c:pt>
                <c:pt idx="6">
                  <c:v>2.65</c:v>
                </c:pt>
                <c:pt idx="7">
                  <c:v>2.16</c:v>
                </c:pt>
                <c:pt idx="8">
                  <c:v>2.4300000000000002</c:v>
                </c:pt>
                <c:pt idx="9">
                  <c:v>2.38</c:v>
                </c:pt>
              </c:numCache>
            </c:numRef>
          </c:val>
          <c:extLst>
            <c:ext xmlns:c16="http://schemas.microsoft.com/office/drawing/2014/chart" uri="{C3380CC4-5D6E-409C-BE32-E72D297353CC}">
              <c16:uniqueId val="{00000000-B69E-429B-B6F1-BDC229481A6E}"/>
            </c:ext>
          </c:extLst>
        </c:ser>
        <c:dLbls>
          <c:showLegendKey val="0"/>
          <c:showVal val="1"/>
          <c:showCatName val="0"/>
          <c:showSerName val="0"/>
          <c:showPercent val="0"/>
          <c:showBubbleSize val="0"/>
        </c:dLbls>
        <c:gapWidth val="20"/>
        <c:axId val="581219104"/>
        <c:axId val="578110648"/>
      </c:barChart>
      <c:catAx>
        <c:axId val="581219104"/>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910" b="1" i="0" u="none" strike="noStrike" baseline="0">
                <a:solidFill>
                  <a:schemeClr val="tx1"/>
                </a:solidFill>
                <a:latin typeface="Snyder Speed Brush" pitchFamily="66" charset="0"/>
                <a:ea typeface="Tahoma"/>
                <a:cs typeface="Tahoma"/>
              </a:defRPr>
            </a:pPr>
            <a:endParaRPr lang="en-US"/>
          </a:p>
        </c:txPr>
        <c:crossAx val="578110648"/>
        <c:crosses val="autoZero"/>
        <c:auto val="1"/>
        <c:lblAlgn val="ctr"/>
        <c:lblOffset val="100"/>
        <c:tickLblSkip val="1"/>
        <c:tickMarkSkip val="1"/>
        <c:noMultiLvlLbl val="0"/>
      </c:catAx>
      <c:valAx>
        <c:axId val="578110648"/>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700" b="0" i="0" u="none" strike="noStrike" baseline="0">
                <a:solidFill>
                  <a:schemeClr val="bg1">
                    <a:lumMod val="50000"/>
                  </a:schemeClr>
                </a:solidFill>
                <a:latin typeface="Snyder Speed Brush" pitchFamily="66" charset="0"/>
                <a:ea typeface="Tahoma"/>
                <a:cs typeface="Tahoma"/>
              </a:defRPr>
            </a:pPr>
            <a:endParaRPr lang="en-US"/>
          </a:p>
        </c:txPr>
        <c:crossAx val="581219104"/>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34"/>
          <c:y val="0.10182125364250728"/>
          <c:w val="0.73953647713925252"/>
          <c:h val="0.75584940169880455"/>
        </c:manualLayout>
      </c:layout>
      <c:barChart>
        <c:barDir val="col"/>
        <c:grouping val="clustered"/>
        <c:varyColors val="0"/>
        <c:ser>
          <c:idx val="0"/>
          <c:order val="0"/>
          <c:tx>
            <c:strRef>
              <c:f>Sheet1!$A$2</c:f>
              <c:strCache>
                <c:ptCount val="1"/>
              </c:strCache>
            </c:strRef>
          </c:tx>
          <c:spPr>
            <a:gradFill flip="none" rotWithShape="1">
              <a:gsLst>
                <a:gs pos="0">
                  <a:srgbClr val="8B6F31"/>
                </a:gs>
                <a:gs pos="50000">
                  <a:srgbClr val="C9A14B"/>
                </a:gs>
                <a:gs pos="100000">
                  <a:srgbClr val="E5BD64"/>
                </a:gs>
              </a:gsLst>
              <a:lin ang="16200000" scaled="1"/>
              <a:tileRect/>
            </a:gradFill>
            <a:ln w="3175">
              <a:solidFill>
                <a:sysClr val="window" lastClr="FFFFFF">
                  <a:lumMod val="50000"/>
                </a:sysClr>
              </a:solidFill>
              <a:prstDash val="solid"/>
            </a:ln>
          </c:spPr>
          <c:invertIfNegative val="0"/>
          <c:dLbls>
            <c:spPr>
              <a:noFill/>
              <a:ln>
                <a:noFill/>
              </a:ln>
              <a:effectLst/>
            </c:spPr>
            <c:txPr>
              <a:bodyPr/>
              <a:lstStyle/>
              <a:p>
                <a:pPr>
                  <a:defRPr sz="1000" b="0">
                    <a:solidFill>
                      <a:schemeClr val="accent1"/>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Sheet1!$H$1:$Q$1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Sheet1!$H$2:$Q$2</c:f>
              <c:numCache>
                <c:formatCode>0.00</c:formatCode>
                <c:ptCount val="10"/>
                <c:pt idx="0">
                  <c:v>4.17</c:v>
                </c:pt>
                <c:pt idx="1">
                  <c:v>5.94</c:v>
                </c:pt>
                <c:pt idx="2" formatCode="General">
                  <c:v>5.07</c:v>
                </c:pt>
                <c:pt idx="3" formatCode="General">
                  <c:v>5.33</c:v>
                </c:pt>
                <c:pt idx="4" formatCode="General">
                  <c:v>4.21</c:v>
                </c:pt>
                <c:pt idx="5" formatCode="General">
                  <c:v>4.97</c:v>
                </c:pt>
                <c:pt idx="6" formatCode="General">
                  <c:v>3.69</c:v>
                </c:pt>
                <c:pt idx="7">
                  <c:v>4.2</c:v>
                </c:pt>
                <c:pt idx="8" formatCode="General">
                  <c:v>4.59</c:v>
                </c:pt>
                <c:pt idx="9" formatCode="General">
                  <c:v>4.25</c:v>
                </c:pt>
              </c:numCache>
            </c:numRef>
          </c:val>
          <c:extLst>
            <c:ext xmlns:c16="http://schemas.microsoft.com/office/drawing/2014/chart" uri="{C3380CC4-5D6E-409C-BE32-E72D297353CC}">
              <c16:uniqueId val="{00000000-0079-4756-9EA8-11FB6363D48E}"/>
            </c:ext>
          </c:extLst>
        </c:ser>
        <c:dLbls>
          <c:showLegendKey val="0"/>
          <c:showVal val="1"/>
          <c:showCatName val="0"/>
          <c:showSerName val="0"/>
          <c:showPercent val="0"/>
          <c:showBubbleSize val="0"/>
        </c:dLbls>
        <c:gapWidth val="60"/>
        <c:axId val="580703048"/>
        <c:axId val="580703440"/>
      </c:barChart>
      <c:catAx>
        <c:axId val="580703048"/>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1050" b="1" i="0" u="none" strike="noStrike" baseline="0">
                <a:solidFill>
                  <a:schemeClr val="tx1"/>
                </a:solidFill>
                <a:latin typeface="Snyder Speed Brush" pitchFamily="66" charset="0"/>
                <a:ea typeface="Tahoma"/>
                <a:cs typeface="Tahoma"/>
              </a:defRPr>
            </a:pPr>
            <a:endParaRPr lang="en-US"/>
          </a:p>
        </c:txPr>
        <c:crossAx val="580703440"/>
        <c:crosses val="autoZero"/>
        <c:auto val="1"/>
        <c:lblAlgn val="ctr"/>
        <c:lblOffset val="100"/>
        <c:tickLblSkip val="1"/>
        <c:tickMarkSkip val="1"/>
        <c:noMultiLvlLbl val="0"/>
      </c:catAx>
      <c:valAx>
        <c:axId val="580703440"/>
        <c:scaling>
          <c:orientation val="minMax"/>
          <c:max val="10"/>
          <c:min val="0"/>
        </c:scaling>
        <c:delete val="0"/>
        <c:axPos val="l"/>
        <c:majorGridlines>
          <c:spPr>
            <a:ln w="2999">
              <a:solidFill>
                <a:schemeClr val="bg1">
                  <a:lumMod val="85000"/>
                </a:scheme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900" b="0" i="0" u="none" strike="noStrike" baseline="0">
                <a:solidFill>
                  <a:schemeClr val="bg1">
                    <a:lumMod val="50000"/>
                  </a:schemeClr>
                </a:solidFill>
                <a:latin typeface="Snyder Speed Brush" pitchFamily="66" charset="0"/>
                <a:ea typeface="Tahoma"/>
                <a:cs typeface="Tahoma"/>
              </a:defRPr>
            </a:pPr>
            <a:endParaRPr lang="en-US"/>
          </a:p>
        </c:txPr>
        <c:crossAx val="580703048"/>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b="0" i="0" u="none" strike="noStrike" baseline="0">
                <a:solidFill>
                  <a:schemeClr val="tx1"/>
                </a:solidFill>
                <a:latin typeface="Snyder Speed Brush" pitchFamily="66" charset="0"/>
                <a:ea typeface="Tahoma"/>
                <a:cs typeface="Tahoma"/>
              </a:defRPr>
            </a:pPr>
            <a:r>
              <a:rPr lang="en-US" sz="1050"/>
              <a:t>Overall Reading</a:t>
            </a:r>
          </a:p>
        </c:rich>
      </c:tx>
      <c:layout>
        <c:manualLayout>
          <c:xMode val="edge"/>
          <c:yMode val="edge"/>
          <c:x val="0.42975725410014343"/>
          <c:y val="7.7519379844961317E-3"/>
        </c:manualLayout>
      </c:layout>
      <c:overlay val="0"/>
      <c:spPr>
        <a:noFill/>
        <a:ln w="23989">
          <a:noFill/>
        </a:ln>
      </c:spPr>
    </c:title>
    <c:autoTitleDeleted val="0"/>
    <c:plotArea>
      <c:layout>
        <c:manualLayout>
          <c:layoutTarget val="inner"/>
          <c:xMode val="edge"/>
          <c:yMode val="edge"/>
          <c:x val="0.21611758820202723"/>
          <c:y val="0.11344930720869194"/>
          <c:w val="0.73953647713925252"/>
          <c:h val="0.75584940169880455"/>
        </c:manualLayout>
      </c:layout>
      <c:barChart>
        <c:barDir val="col"/>
        <c:grouping val="clustered"/>
        <c:varyColors val="0"/>
        <c:ser>
          <c:idx val="0"/>
          <c:order val="0"/>
          <c:tx>
            <c:strRef>
              <c:f>Sheet1!$A$2</c:f>
              <c:strCache>
                <c:ptCount val="1"/>
              </c:strCache>
            </c:strRef>
          </c:tx>
          <c:spPr>
            <a:solidFill>
              <a:srgbClr val="E5BD64"/>
            </a:solidFill>
            <a:ln w="3175">
              <a:solidFill>
                <a:sysClr val="window" lastClr="FFFFFF">
                  <a:lumMod val="50000"/>
                </a:sysClr>
              </a:solidFill>
              <a:prstDash val="solid"/>
            </a:ln>
          </c:spPr>
          <c:invertIfNegative val="0"/>
          <c:dLbls>
            <c:numFmt formatCode="#,##0.00" sourceLinked="0"/>
            <c:spPr>
              <a:noFill/>
              <a:ln>
                <a:noFill/>
              </a:ln>
              <a:effectLst/>
            </c:spPr>
            <c:txPr>
              <a:bodyPr/>
              <a:lstStyle/>
              <a:p>
                <a:pPr>
                  <a:defRPr sz="900" b="0">
                    <a:solidFill>
                      <a:srgbClr val="476EA5"/>
                    </a:solidFill>
                    <a:latin typeface="Snyder Speed Brush" pitchFamily="66"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Sheet1!$J$1:$S$1</c:f>
              <c:numCache>
                <c:formatCode>General</c:formatCode>
                <c:ptCount val="10"/>
                <c:pt idx="0">
                  <c:v>2011</c:v>
                </c:pt>
                <c:pt idx="1">
                  <c:v>2012</c:v>
                </c:pt>
                <c:pt idx="2">
                  <c:v>2013</c:v>
                </c:pt>
                <c:pt idx="3">
                  <c:v>2014</c:v>
                </c:pt>
                <c:pt idx="4">
                  <c:v>2015</c:v>
                </c:pt>
                <c:pt idx="5">
                  <c:v>2016</c:v>
                </c:pt>
                <c:pt idx="6">
                  <c:v>2017</c:v>
                </c:pt>
                <c:pt idx="7">
                  <c:v>2018</c:v>
                </c:pt>
                <c:pt idx="8">
                  <c:v>2019</c:v>
                </c:pt>
                <c:pt idx="9">
                  <c:v>2020</c:v>
                </c:pt>
              </c:numCache>
            </c:numRef>
          </c:cat>
          <c:val>
            <c:numRef>
              <c:f>Sheet1!$J$2:$S$2</c:f>
              <c:numCache>
                <c:formatCode>General</c:formatCode>
                <c:ptCount val="10"/>
                <c:pt idx="0">
                  <c:v>4.91</c:v>
                </c:pt>
                <c:pt idx="1">
                  <c:v>6</c:v>
                </c:pt>
                <c:pt idx="2">
                  <c:v>5.47</c:v>
                </c:pt>
                <c:pt idx="3">
                  <c:v>6.23</c:v>
                </c:pt>
                <c:pt idx="4">
                  <c:v>5.16</c:v>
                </c:pt>
                <c:pt idx="5">
                  <c:v>4.6100000000000003</c:v>
                </c:pt>
                <c:pt idx="6">
                  <c:v>6.9</c:v>
                </c:pt>
                <c:pt idx="7">
                  <c:v>6.69</c:v>
                </c:pt>
                <c:pt idx="8">
                  <c:v>5.73</c:v>
                </c:pt>
                <c:pt idx="9">
                  <c:v>5.55</c:v>
                </c:pt>
              </c:numCache>
            </c:numRef>
          </c:val>
          <c:extLst>
            <c:ext xmlns:c16="http://schemas.microsoft.com/office/drawing/2014/chart" uri="{C3380CC4-5D6E-409C-BE32-E72D297353CC}">
              <c16:uniqueId val="{00000000-3B34-4AC7-8514-83FE6C8D3343}"/>
            </c:ext>
          </c:extLst>
        </c:ser>
        <c:dLbls>
          <c:showLegendKey val="0"/>
          <c:showVal val="1"/>
          <c:showCatName val="0"/>
          <c:showSerName val="0"/>
          <c:showPercent val="0"/>
          <c:showBubbleSize val="0"/>
        </c:dLbls>
        <c:gapWidth val="110"/>
        <c:axId val="580636912"/>
        <c:axId val="580639656"/>
      </c:barChart>
      <c:catAx>
        <c:axId val="580636912"/>
        <c:scaling>
          <c:orientation val="minMax"/>
        </c:scaling>
        <c:delete val="0"/>
        <c:axPos val="b"/>
        <c:numFmt formatCode="General" sourceLinked="1"/>
        <c:majorTickMark val="out"/>
        <c:minorTickMark val="none"/>
        <c:tickLblPos val="nextTo"/>
        <c:spPr>
          <a:ln w="2999">
            <a:solidFill>
              <a:schemeClr val="bg1">
                <a:lumMod val="85000"/>
              </a:schemeClr>
            </a:solidFill>
            <a:prstDash val="solid"/>
          </a:ln>
        </c:spPr>
        <c:txPr>
          <a:bodyPr rot="0" vert="horz"/>
          <a:lstStyle/>
          <a:p>
            <a:pPr>
              <a:defRPr sz="1000" b="1" i="0" u="none" strike="noStrike" baseline="0">
                <a:solidFill>
                  <a:schemeClr val="tx1"/>
                </a:solidFill>
                <a:latin typeface="Snyder Speed Brush" pitchFamily="66" charset="0"/>
                <a:ea typeface="Tahoma"/>
                <a:cs typeface="Tahoma"/>
              </a:defRPr>
            </a:pPr>
            <a:endParaRPr lang="en-US"/>
          </a:p>
        </c:txPr>
        <c:crossAx val="580639656"/>
        <c:crosses val="autoZero"/>
        <c:auto val="1"/>
        <c:lblAlgn val="ctr"/>
        <c:lblOffset val="100"/>
        <c:tickLblSkip val="1"/>
        <c:tickMarkSkip val="1"/>
        <c:noMultiLvlLbl val="0"/>
      </c:catAx>
      <c:valAx>
        <c:axId val="580639656"/>
        <c:scaling>
          <c:orientation val="minMax"/>
          <c:max val="10"/>
          <c:min val="0"/>
        </c:scaling>
        <c:delete val="0"/>
        <c:axPos val="l"/>
        <c:majorGridlines>
          <c:spPr>
            <a:ln w="2999">
              <a:solidFill>
                <a:sysClr val="window" lastClr="FFFFFF">
                  <a:lumMod val="95000"/>
                </a:sysClr>
              </a:solidFill>
              <a:prstDash val="solid"/>
            </a:ln>
          </c:spPr>
        </c:majorGridlines>
        <c:numFmt formatCode="General" sourceLinked="0"/>
        <c:majorTickMark val="out"/>
        <c:minorTickMark val="none"/>
        <c:tickLblPos val="nextTo"/>
        <c:spPr>
          <a:ln w="2999">
            <a:solidFill>
              <a:schemeClr val="bg1">
                <a:lumMod val="85000"/>
              </a:schemeClr>
            </a:solidFill>
            <a:prstDash val="solid"/>
          </a:ln>
        </c:spPr>
        <c:txPr>
          <a:bodyPr rot="0" vert="horz"/>
          <a:lstStyle/>
          <a:p>
            <a:pPr>
              <a:defRPr sz="1000" b="1" i="0" u="none" strike="noStrike" baseline="0">
                <a:solidFill>
                  <a:schemeClr val="tx1"/>
                </a:solidFill>
                <a:latin typeface="Snyder Speed Brush" pitchFamily="66" charset="0"/>
                <a:ea typeface="Tahoma"/>
                <a:cs typeface="Tahoma"/>
              </a:defRPr>
            </a:pPr>
            <a:endParaRPr lang="en-US"/>
          </a:p>
        </c:txPr>
        <c:crossAx val="580636912"/>
        <c:crosses val="autoZero"/>
        <c:crossBetween val="between"/>
      </c:valAx>
      <c:spPr>
        <a:noFill/>
        <a:ln w="11994">
          <a:noFill/>
          <a:prstDash val="solid"/>
        </a:ln>
      </c:spPr>
    </c:plotArea>
    <c:plotVisOnly val="1"/>
    <c:dispBlanksAs val="gap"/>
    <c:showDLblsOverMax val="0"/>
  </c:chart>
  <c:spPr>
    <a:noFill/>
    <a:ln>
      <a:noFill/>
    </a:ln>
  </c:spPr>
  <c:txPr>
    <a:bodyPr/>
    <a:lstStyle/>
    <a:p>
      <a:pPr>
        <a:defRPr sz="756" b="1" i="0" u="none" strike="noStrike" baseline="0">
          <a:solidFill>
            <a:schemeClr val="tx1"/>
          </a:solidFill>
          <a:latin typeface="Tahoma"/>
          <a:ea typeface="Tahoma"/>
          <a:cs typeface="Tahoma"/>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590224-61F5-4BB7-AACD-D728CC342B60}" type="datetimeFigureOut">
              <a:rPr lang="en-US" smtClean="0"/>
              <a:t>2/14/2023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331041-721C-4F2F-84C2-9AF126BE1CEF}" type="slidenum">
              <a:rPr lang="en-US" smtClean="0"/>
              <a:t>‹#›</a:t>
            </a:fld>
            <a:endParaRPr lang="en-US"/>
          </a:p>
        </p:txBody>
      </p:sp>
    </p:spTree>
    <p:extLst>
      <p:ext uri="{BB962C8B-B14F-4D97-AF65-F5344CB8AC3E}">
        <p14:creationId xmlns:p14="http://schemas.microsoft.com/office/powerpoint/2010/main" val="2205278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3D4E9F-7D5B-7144-819B-229D92A9340C}" type="slidenum">
              <a:rPr lang="en-US" smtClean="0"/>
              <a:pPr/>
              <a:t>13</a:t>
            </a:fld>
            <a:endParaRPr lang="en-US"/>
          </a:p>
        </p:txBody>
      </p:sp>
    </p:spTree>
    <p:extLst>
      <p:ext uri="{BB962C8B-B14F-4D97-AF65-F5344CB8AC3E}">
        <p14:creationId xmlns:p14="http://schemas.microsoft.com/office/powerpoint/2010/main" val="369866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ECC372-3608-41A1-8142-4014B22B534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83104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ECC372-3608-41A1-8142-4014B22B534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3417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ECC372-3608-41A1-8142-4014B22B534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60954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93DE9CD-EAE9-4FAA-8F60-46DE1FA01F04}" type="datetimeFigureOut">
              <a:rPr lang="en-US" smtClean="0"/>
              <a:pPr/>
              <a:t>2/14/2023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ED5BA94-CCCA-4E7D-9FDB-348A411BB72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DE9CD-EAE9-4FAA-8F60-46DE1FA01F04}"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A94-CCCA-4E7D-9FDB-348A411BB7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DE9CD-EAE9-4FAA-8F60-46DE1FA01F04}"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A94-CCCA-4E7D-9FDB-348A411BB72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7700" y="274638"/>
            <a:ext cx="7315200" cy="665162"/>
          </a:xfrm>
        </p:spPr>
        <p:txBody>
          <a:bodyPr/>
          <a:lstStyle/>
          <a:p>
            <a:r>
              <a:rPr lang="en-US" dirty="0"/>
              <a:t>CLICK TO EDIT MASTER TITLE STYLE</a:t>
            </a:r>
          </a:p>
        </p:txBody>
      </p:sp>
      <p:sp>
        <p:nvSpPr>
          <p:cNvPr id="7" name="Text Placeholder 6"/>
          <p:cNvSpPr>
            <a:spLocks noGrp="1"/>
          </p:cNvSpPr>
          <p:nvPr>
            <p:ph type="body" sz="quarter" idx="13"/>
          </p:nvPr>
        </p:nvSpPr>
        <p:spPr>
          <a:xfrm>
            <a:off x="685800" y="762000"/>
            <a:ext cx="5410200" cy="406400"/>
          </a:xfrm>
        </p:spPr>
        <p:txBody>
          <a:bodyPr>
            <a:noAutofit/>
          </a:bodyPr>
          <a:lstStyle>
            <a:lvl1pPr marL="0" indent="0">
              <a:buNone/>
              <a:defRPr sz="975"/>
            </a:lvl1pPr>
          </a:lstStyle>
          <a:p>
            <a:pPr lvl="0"/>
            <a:r>
              <a:rPr lang="en-US" dirty="0"/>
              <a:t>Click to edit Master text</a:t>
            </a:r>
          </a:p>
        </p:txBody>
      </p:sp>
      <p:sp>
        <p:nvSpPr>
          <p:cNvPr id="9" name="Slide Number Placeholder 5"/>
          <p:cNvSpPr>
            <a:spLocks noGrp="1"/>
          </p:cNvSpPr>
          <p:nvPr>
            <p:ph type="sldNum" sz="quarter" idx="4"/>
          </p:nvPr>
        </p:nvSpPr>
        <p:spPr>
          <a:xfrm>
            <a:off x="6553200" y="6400803"/>
            <a:ext cx="2133600" cy="365125"/>
          </a:xfrm>
          <a:prstGeom prst="rect">
            <a:avLst/>
          </a:prstGeom>
        </p:spPr>
        <p:txBody>
          <a:bodyPr vert="horz" lIns="91439" tIns="45720" rIns="91439" bIns="45720" rtlCol="0" anchor="ctr"/>
          <a:lstStyle>
            <a:lvl1pPr algn="r">
              <a:defRPr sz="900">
                <a:solidFill>
                  <a:schemeClr val="tx1">
                    <a:tint val="75000"/>
                  </a:schemeClr>
                </a:solidFill>
              </a:defRPr>
            </a:lvl1pPr>
          </a:lstStyle>
          <a:p>
            <a:fld id="{F4EF2239-9C41-4F1E-B31F-14515ED9BBED}" type="slidenum">
              <a:rPr lang="en-US" smtClean="0"/>
              <a:t>‹#›</a:t>
            </a:fld>
            <a:endParaRPr lang="en-US" dirty="0"/>
          </a:p>
        </p:txBody>
      </p:sp>
      <p:cxnSp>
        <p:nvCxnSpPr>
          <p:cNvPr id="10" name="Straight Connector 9"/>
          <p:cNvCxnSpPr/>
          <p:nvPr userDrawn="1"/>
        </p:nvCxnSpPr>
        <p:spPr>
          <a:xfrm>
            <a:off x="457200" y="6324600"/>
            <a:ext cx="82296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Date Placeholder 3"/>
          <p:cNvSpPr>
            <a:spLocks noGrp="1"/>
          </p:cNvSpPr>
          <p:nvPr>
            <p:ph type="dt" sz="half" idx="10"/>
          </p:nvPr>
        </p:nvSpPr>
        <p:spPr>
          <a:xfrm>
            <a:off x="628651" y="6356353"/>
            <a:ext cx="2057400" cy="365125"/>
          </a:xfrm>
        </p:spPr>
        <p:txBody>
          <a:bodyPr/>
          <a:lstStyle/>
          <a:p>
            <a:fld id="{44EFD1C8-A085-4AB3-9053-F4E2F80531A5}" type="datetime1">
              <a:rPr lang="en-US" smtClean="0"/>
              <a:t>2/14/2023</a:t>
            </a:fld>
            <a:endParaRPr lang="en-US" dirty="0"/>
          </a:p>
        </p:txBody>
      </p:sp>
      <p:sp>
        <p:nvSpPr>
          <p:cNvPr id="13" name="TextBox 12"/>
          <p:cNvSpPr txBox="1"/>
          <p:nvPr userDrawn="1"/>
        </p:nvSpPr>
        <p:spPr>
          <a:xfrm>
            <a:off x="457200" y="6400803"/>
            <a:ext cx="2778369" cy="246528"/>
          </a:xfrm>
          <a:prstGeom prst="rect">
            <a:avLst/>
          </a:prstGeom>
          <a:noFill/>
        </p:spPr>
        <p:txBody>
          <a:bodyPr wrap="square" lIns="38405" tIns="19202" rIns="38405" bIns="19202" rtlCol="0">
            <a:spAutoFit/>
          </a:bodyPr>
          <a:lstStyle/>
          <a:p>
            <a:r>
              <a:rPr lang="en-US" sz="1350" b="1" dirty="0">
                <a:solidFill>
                  <a:schemeClr val="accent5"/>
                </a:solidFill>
              </a:rPr>
              <a:t>PITI-VITI</a:t>
            </a:r>
            <a:r>
              <a:rPr lang="en-US" sz="1350" b="1" dirty="0">
                <a:solidFill>
                  <a:schemeClr val="accent2"/>
                </a:solidFill>
              </a:rPr>
              <a:t> </a:t>
            </a:r>
            <a:r>
              <a:rPr lang="en-US" sz="1350" dirty="0">
                <a:solidFill>
                  <a:schemeClr val="bg1">
                    <a:lumMod val="65000"/>
                  </a:schemeClr>
                </a:solidFill>
              </a:rPr>
              <a:t>Graduate</a:t>
            </a:r>
            <a:r>
              <a:rPr lang="en-US" sz="1350" baseline="0" dirty="0">
                <a:solidFill>
                  <a:schemeClr val="bg1">
                    <a:lumMod val="65000"/>
                  </a:schemeClr>
                </a:solidFill>
              </a:rPr>
              <a:t> School USA</a:t>
            </a:r>
            <a:endParaRPr lang="en-US" sz="1350" dirty="0">
              <a:solidFill>
                <a:schemeClr val="bg1">
                  <a:lumMod val="65000"/>
                </a:schemeClr>
              </a:solidFill>
            </a:endParaRPr>
          </a:p>
        </p:txBody>
      </p:sp>
      <p:sp>
        <p:nvSpPr>
          <p:cNvPr id="11" name="Footer Placeholder 4"/>
          <p:cNvSpPr>
            <a:spLocks noGrp="1"/>
          </p:cNvSpPr>
          <p:nvPr>
            <p:ph type="ftr" sz="quarter" idx="3"/>
          </p:nvPr>
        </p:nvSpPr>
        <p:spPr>
          <a:xfrm>
            <a:off x="3657600" y="6400803"/>
            <a:ext cx="2362200" cy="365125"/>
          </a:xfrm>
          <a:prstGeom prst="rect">
            <a:avLst/>
          </a:prstGeom>
        </p:spPr>
        <p:txBody>
          <a:bodyPr vert="horz" lIns="91439" tIns="45720" rIns="91439" bIns="45720" rtlCol="0" anchor="ctr"/>
          <a:lstStyle>
            <a:lvl1pPr algn="ctr">
              <a:defRPr sz="900" b="1">
                <a:solidFill>
                  <a:schemeClr val="accent5"/>
                </a:solidFill>
                <a:latin typeface="+mn-lt"/>
              </a:defRPr>
            </a:lvl1pPr>
          </a:lstStyle>
          <a:p>
            <a:r>
              <a:rPr lang="en-US" dirty="0"/>
              <a:t>www.pitiviti.org</a:t>
            </a:r>
          </a:p>
        </p:txBody>
      </p:sp>
    </p:spTree>
    <p:extLst>
      <p:ext uri="{BB962C8B-B14F-4D97-AF65-F5344CB8AC3E}">
        <p14:creationId xmlns:p14="http://schemas.microsoft.com/office/powerpoint/2010/main" val="4087407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7ED61F-6292-45D4-ACF7-DC6CEBE9C66B}" type="datetime1">
              <a:rPr lang="en-US" smtClean="0">
                <a:solidFill>
                  <a:prstClr val="black">
                    <a:tint val="75000"/>
                  </a:prstClr>
                </a:solidFill>
              </a:rPr>
              <a:pPr/>
              <a:t>2/14/2023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8043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E00DD6-8FC7-4840-BC3A-436A317070FD}" type="datetime1">
              <a:rPr lang="en-US" smtClean="0">
                <a:solidFill>
                  <a:prstClr val="black">
                    <a:tint val="75000"/>
                  </a:prstClr>
                </a:solidFill>
              </a:rPr>
              <a:pPr/>
              <a:t>2/14/2023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2161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6D5FBA-28D9-444E-B602-6E82D1E8ECB2}" type="datetime1">
              <a:rPr lang="en-US" smtClean="0">
                <a:solidFill>
                  <a:prstClr val="black">
                    <a:tint val="75000"/>
                  </a:prstClr>
                </a:solidFill>
              </a:rPr>
              <a:pPr/>
              <a:t>2/14/2023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121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D44F54-CCBB-401E-BAA2-B5F07C3ADB87}" type="datetime1">
              <a:rPr lang="en-US" smtClean="0">
                <a:solidFill>
                  <a:prstClr val="black">
                    <a:tint val="75000"/>
                  </a:prstClr>
                </a:solidFill>
              </a:rPr>
              <a:pPr/>
              <a:t>2/14/2023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5191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69B6BA-EBFA-4123-9E59-BCD7317B06EA}" type="datetime1">
              <a:rPr lang="en-US" smtClean="0">
                <a:solidFill>
                  <a:prstClr val="black">
                    <a:tint val="75000"/>
                  </a:prstClr>
                </a:solidFill>
              </a:rPr>
              <a:pPr/>
              <a:t>2/14/2023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7107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EBD7744-27F2-41CB-BC50-FB41E5DF6307}" type="datetime1">
              <a:rPr lang="en-US" smtClean="0">
                <a:solidFill>
                  <a:prstClr val="black">
                    <a:tint val="75000"/>
                  </a:prstClr>
                </a:solidFill>
              </a:rPr>
              <a:pPr/>
              <a:t>2/14/2023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2667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1DFD0-3DB4-4844-A898-E58F511AB986}" type="datetime1">
              <a:rPr lang="en-US" smtClean="0">
                <a:solidFill>
                  <a:prstClr val="black">
                    <a:tint val="75000"/>
                  </a:prstClr>
                </a:solidFill>
              </a:rPr>
              <a:pPr/>
              <a:t>2/14/2023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4564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3DE9CD-EAE9-4FAA-8F60-46DE1FA01F04}"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A94-CCCA-4E7D-9FDB-348A411BB724}"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8956CE-ABAB-47E2-AF3A-D5AD21357C0B}" type="datetime1">
              <a:rPr lang="en-US" smtClean="0">
                <a:solidFill>
                  <a:prstClr val="black">
                    <a:tint val="75000"/>
                  </a:prstClr>
                </a:solidFill>
              </a:rPr>
              <a:pPr/>
              <a:t>2/14/2023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27797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22F96E-2024-4E23-9C85-F5708736EF7E}" type="datetime1">
              <a:rPr lang="en-US" smtClean="0">
                <a:solidFill>
                  <a:prstClr val="black">
                    <a:tint val="75000"/>
                  </a:prstClr>
                </a:solidFill>
              </a:rPr>
              <a:pPr/>
              <a:t>2/14/2023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8072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942897-95B9-4688-A3E4-0877A1B22CB7}" type="datetime1">
              <a:rPr lang="en-US" smtClean="0">
                <a:solidFill>
                  <a:prstClr val="black">
                    <a:tint val="75000"/>
                  </a:prstClr>
                </a:solidFill>
              </a:rPr>
              <a:pPr/>
              <a:t>2/14/2023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3869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824EAE-9DB1-4ABB-AA49-FED9B91E6600}" type="datetime1">
              <a:rPr lang="en-US" smtClean="0">
                <a:solidFill>
                  <a:prstClr val="black">
                    <a:tint val="75000"/>
                  </a:prstClr>
                </a:solidFill>
              </a:rPr>
              <a:pPr/>
              <a:t>2/14/2023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87207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solidFill>
                <a:prstClr val="black">
                  <a:tint val="75000"/>
                </a:prstClr>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solidFill>
                <a:prstClr val="black">
                  <a:tint val="75000"/>
                </a:prstClr>
              </a:solidFill>
            </a:endParaRPr>
          </a:p>
        </p:txBody>
      </p:sp>
      <p:sp>
        <p:nvSpPr>
          <p:cNvPr id="8" name="Rectangle 6"/>
          <p:cNvSpPr>
            <a:spLocks noGrp="1" noChangeArrowheads="1"/>
          </p:cNvSpPr>
          <p:nvPr>
            <p:ph type="sldNum" sz="quarter" idx="12"/>
          </p:nvPr>
        </p:nvSpPr>
        <p:spPr>
          <a:ln/>
        </p:spPr>
        <p:txBody>
          <a:bodyPr/>
          <a:lstStyle>
            <a:lvl1pPr>
              <a:defRPr/>
            </a:lvl1pPr>
          </a:lstStyle>
          <a:p>
            <a:fld id="{EF194DA3-C1F4-415D-8A69-6295F9A16E4A}"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86636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3C1AC53-C676-4547-ACE8-3537F892E81D}"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709881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19A15A-62C8-4BC6-95B4-C4CB5CF6A4CF}"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26179633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7DFA37-71C5-48F1-99A1-8214EB6BE432}"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9652477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91A16A-397B-4F9A-9B80-F53CE59A75FD}"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3329540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6A0F90-F77E-4841-88D0-A805DEE55F16}" type="datetime1">
              <a:rPr lang="en-US" smtClean="0"/>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86718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93DE9CD-EAE9-4FAA-8F60-46DE1FA01F04}"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D5BA94-CCCA-4E7D-9FDB-348A411BB72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5E3E20-AF57-45C3-9B56-81119B80448D}" type="datetime1">
              <a:rPr lang="en-US" smtClean="0"/>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23044816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C3085-A46C-4C46-804B-972993B2EEC3}" type="datetime1">
              <a:rPr lang="en-US" smtClean="0"/>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613182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08BE9B-6336-4C1B-BF6B-7B3BE52CF9A5}"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36305653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2C1CB-7F8D-4ED4-AD9F-27EC85EC9F34}" type="datetime1">
              <a:rPr lang="en-US" smtClean="0"/>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2896733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5ADEE8-9702-46DF-A568-25696470C3B4}"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6872781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66464A-A6C6-4B5C-A86D-7C345EF8841B}" type="datetime1">
              <a:rPr lang="en-US" smtClean="0"/>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23179671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fld id="{EF194DA3-C1F4-415D-8A69-6295F9A16E4A}" type="slidenum">
              <a:rPr lang="en-US"/>
              <a:pPr/>
              <a:t>‹#›</a:t>
            </a:fld>
            <a:endParaRPr lang="en-US" dirty="0"/>
          </a:p>
        </p:txBody>
      </p:sp>
    </p:spTree>
    <p:extLst>
      <p:ext uri="{BB962C8B-B14F-4D97-AF65-F5344CB8AC3E}">
        <p14:creationId xmlns:p14="http://schemas.microsoft.com/office/powerpoint/2010/main" val="427716085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7DE735B-15D0-416C-9DF4-7A5DB4DF39F5}"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414447774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DE735B-15D0-416C-9DF4-7A5DB4DF39F5}"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3437916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E735B-15D0-416C-9DF4-7A5DB4DF39F5}"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4678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3DE9CD-EAE9-4FAA-8F60-46DE1FA01F04}"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5BA94-CCCA-4E7D-9FDB-348A411BB724}"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DE735B-15D0-416C-9DF4-7A5DB4DF39F5}"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38321653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DE735B-15D0-416C-9DF4-7A5DB4DF39F5}"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28899710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DE735B-15D0-416C-9DF4-7A5DB4DF39F5}"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9945700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E735B-15D0-416C-9DF4-7A5DB4DF39F5}"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363138174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E735B-15D0-416C-9DF4-7A5DB4DF39F5}"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42479607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E735B-15D0-416C-9DF4-7A5DB4DF39F5}"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26287312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DE735B-15D0-416C-9DF4-7A5DB4DF39F5}"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152891085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DE735B-15D0-416C-9DF4-7A5DB4DF39F5}" type="datetimeFigureOut">
              <a:rPr lang="en-US" smtClean="0"/>
              <a:pPr/>
              <a:t>2/14/2023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871730-3326-435A-846F-B7FEC151198A}" type="slidenum">
              <a:rPr lang="en-US" smtClean="0"/>
              <a:pPr/>
              <a:t>‹#›</a:t>
            </a:fld>
            <a:endParaRPr lang="en-US"/>
          </a:p>
        </p:txBody>
      </p:sp>
    </p:spTree>
    <p:extLst>
      <p:ext uri="{BB962C8B-B14F-4D97-AF65-F5344CB8AC3E}">
        <p14:creationId xmlns:p14="http://schemas.microsoft.com/office/powerpoint/2010/main" val="29258466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fld id="{EF194DA3-C1F4-415D-8A69-6295F9A16E4A}" type="slidenum">
              <a:rPr lang="en-US"/>
              <a:pPr/>
              <a:t>‹#›</a:t>
            </a:fld>
            <a:endParaRPr lang="en-US" dirty="0"/>
          </a:p>
        </p:txBody>
      </p:sp>
    </p:spTree>
    <p:extLst>
      <p:ext uri="{BB962C8B-B14F-4D97-AF65-F5344CB8AC3E}">
        <p14:creationId xmlns:p14="http://schemas.microsoft.com/office/powerpoint/2010/main" val="2952393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93DE9CD-EAE9-4FAA-8F60-46DE1FA01F04}" type="datetimeFigureOut">
              <a:rPr lang="en-US" smtClean="0"/>
              <a:pPr/>
              <a:t>2/14/2023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D5BA94-CCCA-4E7D-9FDB-348A411BB7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93DE9CD-EAE9-4FAA-8F60-46DE1FA01F04}" type="datetimeFigureOut">
              <a:rPr lang="en-US" smtClean="0"/>
              <a:pPr/>
              <a:t>2/14/2023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D5BA94-CCCA-4E7D-9FDB-348A411BB724}"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3DE9CD-EAE9-4FAA-8F60-46DE1FA01F04}" type="datetimeFigureOut">
              <a:rPr lang="en-US" smtClean="0"/>
              <a:pPr/>
              <a:t>2/14/2023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D5BA94-CCCA-4E7D-9FDB-348A411BB7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693DE9CD-EAE9-4FAA-8F60-46DE1FA01F04}" type="datetimeFigureOut">
              <a:rPr lang="en-US" smtClean="0"/>
              <a:pPr/>
              <a:t>2/14/2023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D5BA94-CCCA-4E7D-9FDB-348A411BB7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93DE9CD-EAE9-4FAA-8F60-46DE1FA01F04}" type="datetimeFigureOut">
              <a:rPr lang="en-US" smtClean="0"/>
              <a:pPr/>
              <a:t>2/14/2023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ED5BA94-CCCA-4E7D-9FDB-348A411BB72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3DE9CD-EAE9-4FAA-8F60-46DE1FA01F04}" type="datetimeFigureOut">
              <a:rPr lang="en-US" smtClean="0"/>
              <a:pPr/>
              <a:t>2/14/2023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ED5BA94-CCCA-4E7D-9FDB-348A411BB7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F9D994-73BC-4729-ADE8-DFA0493D4A74}" type="datetime1">
              <a:rPr lang="en-US" smtClean="0">
                <a:solidFill>
                  <a:prstClr val="black">
                    <a:tint val="75000"/>
                  </a:prstClr>
                </a:solidFill>
              </a:rPr>
              <a:pPr/>
              <a:t>2/14/2023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71730-3326-435A-846F-B7FEC151198A}" type="slidenum">
              <a:rPr lang="en-US" smtClean="0">
                <a:solidFill>
                  <a:prstClr val="black">
                    <a:tint val="75000"/>
                  </a:prstClr>
                </a:solidFill>
              </a:rPr>
              <a:pPr/>
              <a:t>‹#›</a:t>
            </a:fld>
            <a:endParaRPr lang="en-US">
              <a:solidFill>
                <a:prstClr val="black">
                  <a:tint val="75000"/>
                </a:prstClr>
              </a:solidFill>
            </a:endParaRPr>
          </a:p>
        </p:txBody>
      </p:sp>
      <p:sp>
        <p:nvSpPr>
          <p:cNvPr id="7" name="TextBox 6"/>
          <p:cNvSpPr txBox="1"/>
          <p:nvPr userDrawn="1"/>
        </p:nvSpPr>
        <p:spPr>
          <a:xfrm>
            <a:off x="292624" y="6613208"/>
            <a:ext cx="8558753" cy="230832"/>
          </a:xfrm>
          <a:prstGeom prst="rect">
            <a:avLst/>
          </a:prstGeom>
          <a:noFill/>
        </p:spPr>
        <p:txBody>
          <a:bodyPr wrap="none" rtlCol="0">
            <a:spAutoFit/>
          </a:bodyPr>
          <a:lstStyle/>
          <a:p>
            <a:r>
              <a:rPr lang="en-US" sz="900" i="1" dirty="0">
                <a:solidFill>
                  <a:srgbClr val="B4C3D8"/>
                </a:solidFill>
              </a:rPr>
              <a:t>The </a:t>
            </a:r>
            <a:r>
              <a:rPr lang="en-US" sz="900" i="1" dirty="0" err="1">
                <a:solidFill>
                  <a:srgbClr val="B4C3D8"/>
                </a:solidFill>
              </a:rPr>
              <a:t>Performeter</a:t>
            </a:r>
            <a:r>
              <a:rPr lang="en-US" sz="900" i="1" dirty="0">
                <a:solidFill>
                  <a:srgbClr val="B4C3D8"/>
                </a:solidFill>
              </a:rPr>
              <a:t>® is developed by Crawford &amp; Associates, LLC, with support from the Graduate School USA’s PITI-VITI Program through the United States Department of the Interior.</a:t>
            </a:r>
          </a:p>
        </p:txBody>
      </p:sp>
    </p:spTree>
    <p:extLst>
      <p:ext uri="{BB962C8B-B14F-4D97-AF65-F5344CB8AC3E}">
        <p14:creationId xmlns:p14="http://schemas.microsoft.com/office/powerpoint/2010/main" val="3693065779"/>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Lst>
  <p:hf hdr="0" ftr="0" dt="0"/>
  <p:txStyles>
    <p:title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2706C-AA94-4DA1-8664-6EE475C25AF1}" type="datetime1">
              <a:rPr lang="en-US" smtClean="0"/>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71730-3326-435A-846F-B7FEC151198A}" type="slidenum">
              <a:rPr lang="en-US" smtClean="0"/>
              <a:pPr/>
              <a:t>‹#›</a:t>
            </a:fld>
            <a:endParaRPr lang="en-US"/>
          </a:p>
        </p:txBody>
      </p:sp>
      <p:sp>
        <p:nvSpPr>
          <p:cNvPr id="7" name="TextBox 6"/>
          <p:cNvSpPr txBox="1"/>
          <p:nvPr userDrawn="1"/>
        </p:nvSpPr>
        <p:spPr>
          <a:xfrm>
            <a:off x="292624" y="6613208"/>
            <a:ext cx="8558753" cy="230832"/>
          </a:xfrm>
          <a:prstGeom prst="rect">
            <a:avLst/>
          </a:prstGeom>
          <a:noFill/>
        </p:spPr>
        <p:txBody>
          <a:bodyPr wrap="none" rtlCol="0">
            <a:spAutoFit/>
          </a:bodyPr>
          <a:lstStyle/>
          <a:p>
            <a:r>
              <a:rPr lang="en-US" sz="900" i="1" dirty="0">
                <a:solidFill>
                  <a:srgbClr val="B4C3D8"/>
                </a:solidFill>
              </a:rPr>
              <a:t>The </a:t>
            </a:r>
            <a:r>
              <a:rPr lang="en-US" sz="900" i="1" dirty="0" err="1">
                <a:solidFill>
                  <a:srgbClr val="B4C3D8"/>
                </a:solidFill>
              </a:rPr>
              <a:t>Performeter</a:t>
            </a:r>
            <a:r>
              <a:rPr lang="en-US" sz="900" i="1" dirty="0">
                <a:solidFill>
                  <a:srgbClr val="B4C3D8"/>
                </a:solidFill>
              </a:rPr>
              <a:t>® is developed by Crawford &amp; Associates, LLC, with support from the Graduate School USA’s PITI-VITI Program through the United States Department of the Interior.</a:t>
            </a:r>
          </a:p>
        </p:txBody>
      </p:sp>
    </p:spTree>
    <p:extLst>
      <p:ext uri="{BB962C8B-B14F-4D97-AF65-F5344CB8AC3E}">
        <p14:creationId xmlns:p14="http://schemas.microsoft.com/office/powerpoint/2010/main" val="3027643832"/>
      </p:ext>
    </p:extLst>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 id="2147484033" r:id="rId12"/>
  </p:sldLayoutIdLst>
  <p:hf hdr="0" ftr="0" dt="0"/>
  <p:txStyles>
    <p:title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E735B-15D0-416C-9DF4-7A5DB4DF39F5}" type="datetimeFigureOut">
              <a:rPr lang="en-US" smtClean="0"/>
              <a:pPr/>
              <a:t>2/14/2023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71730-3326-435A-846F-B7FEC151198A}" type="slidenum">
              <a:rPr lang="en-US" smtClean="0"/>
              <a:pPr/>
              <a:t>‹#›</a:t>
            </a:fld>
            <a:endParaRPr lang="en-US"/>
          </a:p>
        </p:txBody>
      </p:sp>
      <p:sp>
        <p:nvSpPr>
          <p:cNvPr id="7" name="TextBox 6"/>
          <p:cNvSpPr txBox="1"/>
          <p:nvPr userDrawn="1"/>
        </p:nvSpPr>
        <p:spPr>
          <a:xfrm>
            <a:off x="292624" y="6613208"/>
            <a:ext cx="8558753" cy="230832"/>
          </a:xfrm>
          <a:prstGeom prst="rect">
            <a:avLst/>
          </a:prstGeom>
          <a:noFill/>
        </p:spPr>
        <p:txBody>
          <a:bodyPr wrap="none" rtlCol="0">
            <a:spAutoFit/>
          </a:bodyPr>
          <a:lstStyle/>
          <a:p>
            <a:r>
              <a:rPr lang="en-US" sz="900" i="1" dirty="0">
                <a:solidFill>
                  <a:srgbClr val="B4C3D8"/>
                </a:solidFill>
              </a:rPr>
              <a:t>The </a:t>
            </a:r>
            <a:r>
              <a:rPr lang="en-US" sz="900" i="1" dirty="0" err="1">
                <a:solidFill>
                  <a:srgbClr val="B4C3D8"/>
                </a:solidFill>
              </a:rPr>
              <a:t>Performeter</a:t>
            </a:r>
            <a:r>
              <a:rPr lang="en-US" sz="900" i="1" dirty="0">
                <a:solidFill>
                  <a:srgbClr val="B4C3D8"/>
                </a:solidFill>
              </a:rPr>
              <a:t>® is developed by Crawford &amp; Associates, LLC, with support from the Graduate School USA’s PITI-VITI Program through the United States Department of the Interior.</a:t>
            </a:r>
          </a:p>
        </p:txBody>
      </p:sp>
    </p:spTree>
    <p:extLst>
      <p:ext uri="{BB962C8B-B14F-4D97-AF65-F5344CB8AC3E}">
        <p14:creationId xmlns:p14="http://schemas.microsoft.com/office/powerpoint/2010/main" val="570953499"/>
      </p:ext>
    </p:extLst>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 id="2147484046" r:id="rId12"/>
  </p:sldLayoutIdLst>
  <p:txStyles>
    <p:title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3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81000"/>
            <a:ext cx="7772400" cy="1600200"/>
          </a:xfrm>
        </p:spPr>
        <p:txBody>
          <a:bodyPr/>
          <a:lstStyle/>
          <a:p>
            <a:r>
              <a:rPr lang="en-US" sz="4000" i="1" dirty="0"/>
              <a:t>2020 Performeter </a:t>
            </a:r>
            <a:r>
              <a:rPr lang="en-US" sz="3200" dirty="0"/>
              <a:t>®</a:t>
            </a:r>
            <a:r>
              <a:rPr lang="en-US" sz="4000" dirty="0"/>
              <a:t> and A.F.T.E.R Analysis</a:t>
            </a:r>
            <a:r>
              <a:rPr lang="en-US" sz="4000" i="1" dirty="0"/>
              <a:t> </a:t>
            </a:r>
            <a:r>
              <a:rPr lang="en-US" sz="4000" dirty="0"/>
              <a:t>Update</a:t>
            </a:r>
          </a:p>
        </p:txBody>
      </p:sp>
      <p:sp>
        <p:nvSpPr>
          <p:cNvPr id="2051" name="Rectangle 3"/>
          <p:cNvSpPr>
            <a:spLocks noGrp="1" noChangeArrowheads="1"/>
          </p:cNvSpPr>
          <p:nvPr>
            <p:ph type="subTitle" idx="1"/>
          </p:nvPr>
        </p:nvSpPr>
        <p:spPr>
          <a:xfrm>
            <a:off x="304800" y="2590800"/>
            <a:ext cx="8534400" cy="2438400"/>
          </a:xfrm>
        </p:spPr>
        <p:txBody>
          <a:bodyPr/>
          <a:lstStyle/>
          <a:p>
            <a:r>
              <a:rPr lang="en-US" sz="1800" b="1" dirty="0">
                <a:solidFill>
                  <a:schemeClr val="tx1"/>
                </a:solidFill>
              </a:rPr>
              <a:t>Presentation</a:t>
            </a:r>
            <a:r>
              <a:rPr lang="en-US" sz="1800" b="1" baseline="0" dirty="0">
                <a:solidFill>
                  <a:schemeClr val="tx1"/>
                </a:solidFill>
              </a:rPr>
              <a:t> to </a:t>
            </a:r>
            <a:r>
              <a:rPr lang="en-US" sz="1800" b="1" dirty="0">
                <a:solidFill>
                  <a:schemeClr val="tx1"/>
                </a:solidFill>
              </a:rPr>
              <a:t>IGFOA 2023</a:t>
            </a:r>
          </a:p>
          <a:p>
            <a:r>
              <a:rPr lang="en-US" sz="1800" b="1" dirty="0">
                <a:solidFill>
                  <a:schemeClr val="tx1"/>
                </a:solidFill>
              </a:rPr>
              <a:t>Prepared and Presented by Frank Crawford, CPA</a:t>
            </a:r>
          </a:p>
          <a:p>
            <a:r>
              <a:rPr lang="en-US" sz="1800" b="1" dirty="0">
                <a:solidFill>
                  <a:schemeClr val="tx1"/>
                </a:solidFill>
              </a:rPr>
              <a:t>Crawford &amp; Associates, P.C.</a:t>
            </a:r>
          </a:p>
          <a:p>
            <a:r>
              <a:rPr lang="en-US" sz="1800" b="1" dirty="0">
                <a:solidFill>
                  <a:schemeClr val="tx1"/>
                </a:solidFill>
              </a:rPr>
              <a:t>www.crawfordcpas.com</a:t>
            </a:r>
          </a:p>
          <a:p>
            <a:r>
              <a:rPr lang="en-US" sz="1800" b="1" dirty="0">
                <a:solidFill>
                  <a:schemeClr val="tx1"/>
                </a:solidFill>
              </a:rPr>
              <a:t>frank@crawfordcpas.com</a:t>
            </a:r>
          </a:p>
          <a:p>
            <a:r>
              <a:rPr lang="en-US" sz="1800" b="1" dirty="0">
                <a:solidFill>
                  <a:schemeClr val="tx1"/>
                </a:solidFill>
              </a:rPr>
              <a:t>twitter: @</a:t>
            </a:r>
            <a:r>
              <a:rPr lang="en-US" sz="1800" b="1" dirty="0" err="1">
                <a:solidFill>
                  <a:schemeClr val="tx1"/>
                </a:solidFill>
              </a:rPr>
              <a:t>fcrawfordcpa</a:t>
            </a:r>
            <a:endParaRPr lang="en-US" sz="1800" b="1" dirty="0">
              <a:solidFill>
                <a:schemeClr val="tx1"/>
              </a:solidFill>
            </a:endParaRPr>
          </a:p>
          <a:p>
            <a:endParaRPr lang="en-US" sz="1800" b="1" dirty="0"/>
          </a:p>
          <a:p>
            <a:endParaRPr lang="en-US" sz="1800" b="1" dirty="0"/>
          </a:p>
        </p:txBody>
      </p:sp>
      <p:pic>
        <p:nvPicPr>
          <p:cNvPr id="4" name="Picture 3" descr="Logo final.jpg"/>
          <p:cNvPicPr>
            <a:picLocks noChangeAspect="1"/>
          </p:cNvPicPr>
          <p:nvPr/>
        </p:nvPicPr>
        <p:blipFill>
          <a:blip r:embed="rId2" cstate="print"/>
          <a:srcRect/>
          <a:stretch>
            <a:fillRect/>
          </a:stretch>
        </p:blipFill>
        <p:spPr bwMode="auto">
          <a:xfrm>
            <a:off x="381000" y="5410200"/>
            <a:ext cx="1224839" cy="1154514"/>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B7538658-260A-4045-9ADD-DD1BE0A6A679}" type="slidenum">
              <a:rPr lang="en-US" smtClean="0"/>
              <a:pPr/>
              <a:t>1</a:t>
            </a:fld>
            <a:endParaRPr lang="en-US"/>
          </a:p>
        </p:txBody>
      </p:sp>
    </p:spTree>
    <p:extLst>
      <p:ext uri="{BB962C8B-B14F-4D97-AF65-F5344CB8AC3E}">
        <p14:creationId xmlns:p14="http://schemas.microsoft.com/office/powerpoint/2010/main" val="253948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6934200" cy="4525963"/>
          </a:xfrm>
        </p:spPr>
        <p:txBody>
          <a:bodyPr/>
          <a:lstStyle/>
          <a:p>
            <a:r>
              <a:rPr lang="en-US" sz="2800" dirty="0"/>
              <a:t>Highlights</a:t>
            </a:r>
          </a:p>
          <a:p>
            <a:endParaRPr lang="en-US" sz="2800" dirty="0"/>
          </a:p>
          <a:p>
            <a:pPr lvl="1"/>
            <a:r>
              <a:rPr lang="en-US" sz="2400" dirty="0"/>
              <a:t>The RMI continues to remain the model of consistency, deviating no more than 1.5 points over the last 11 years, settling in with a 6.64 for 2020, an increase of 17.5% from their score of a 5.65 in FY 2019.  This is the highest score that the RMI has had in the history of the model. </a:t>
            </a:r>
            <a:endParaRPr lang="en-US" dirty="0"/>
          </a:p>
        </p:txBody>
      </p:sp>
      <p:sp>
        <p:nvSpPr>
          <p:cNvPr id="3" name="Title 2"/>
          <p:cNvSpPr>
            <a:spLocks noGrp="1"/>
          </p:cNvSpPr>
          <p:nvPr>
            <p:ph type="title"/>
          </p:nvPr>
        </p:nvSpPr>
        <p:spPr/>
        <p:txBody>
          <a:bodyPr/>
          <a:lstStyle/>
          <a:p>
            <a:r>
              <a:rPr lang="en-US" sz="3200" dirty="0">
                <a:solidFill>
                  <a:srgbClr val="775F55"/>
                </a:solidFill>
              </a:rPr>
              <a:t>Factors and Circumstances for 2020</a:t>
            </a:r>
            <a:endParaRPr lang="en-US" dirty="0"/>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Tree>
    <p:extLst>
      <p:ext uri="{BB962C8B-B14F-4D97-AF65-F5344CB8AC3E}">
        <p14:creationId xmlns:p14="http://schemas.microsoft.com/office/powerpoint/2010/main" val="3413624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7467600" cy="4788091"/>
          </a:xfrm>
        </p:spPr>
        <p:txBody>
          <a:bodyPr>
            <a:normAutofit fontScale="92500" lnSpcReduction="20000"/>
          </a:bodyPr>
          <a:lstStyle/>
          <a:p>
            <a:r>
              <a:rPr lang="en-US" sz="2800" dirty="0"/>
              <a:t>Highlights</a:t>
            </a:r>
          </a:p>
          <a:p>
            <a:endParaRPr lang="en-US" sz="2800" dirty="0"/>
          </a:p>
          <a:p>
            <a:pPr lvl="1"/>
            <a:r>
              <a:rPr lang="en-US" sz="2400" dirty="0"/>
              <a:t>All changes up or down in the Performeter scores from 2020 were equal to or less than 25%, except as previously noted for the CNMI</a:t>
            </a:r>
          </a:p>
          <a:p>
            <a:pPr lvl="1"/>
            <a:r>
              <a:rPr lang="en-US" sz="2400" dirty="0"/>
              <a:t>Outside of the CNMI nearly doubling their score due to the pension issue, Chuuk takes the prize for the highest percentage increase in the overall score, with a 25% improvement during FY 2020.</a:t>
            </a:r>
          </a:p>
          <a:p>
            <a:pPr lvl="1"/>
            <a:r>
              <a:rPr lang="en-US" sz="2400" dirty="0"/>
              <a:t>RMI comes in second this year for posting a 17.5% improvement in their score from FY 2019, followed closely by ASG with a 17.4% increase.</a:t>
            </a:r>
          </a:p>
          <a:p>
            <a:pPr lvl="1"/>
            <a:r>
              <a:rPr lang="en-US" sz="2400" dirty="0"/>
              <a:t>FSM National overtakes Yap State to take the prize for the high score this year of 8.01, besting Yap’s score of 7.46</a:t>
            </a:r>
          </a:p>
        </p:txBody>
      </p:sp>
      <p:sp>
        <p:nvSpPr>
          <p:cNvPr id="3" name="Title 2"/>
          <p:cNvSpPr>
            <a:spLocks noGrp="1"/>
          </p:cNvSpPr>
          <p:nvPr>
            <p:ph type="title"/>
          </p:nvPr>
        </p:nvSpPr>
        <p:spPr>
          <a:xfrm>
            <a:off x="457200" y="274638"/>
            <a:ext cx="8229600" cy="715962"/>
          </a:xfrm>
        </p:spPr>
        <p:txBody>
          <a:bodyPr>
            <a:normAutofit/>
          </a:bodyPr>
          <a:lstStyle/>
          <a:p>
            <a:r>
              <a:rPr lang="en-US" sz="3200" dirty="0"/>
              <a:t>Factors and Circumstances for 2020</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Tree>
    <p:extLst>
      <p:ext uri="{BB962C8B-B14F-4D97-AF65-F5344CB8AC3E}">
        <p14:creationId xmlns:p14="http://schemas.microsoft.com/office/powerpoint/2010/main" val="2298539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8585" y="381000"/>
            <a:ext cx="8229600" cy="5562600"/>
          </a:xfrm>
        </p:spPr>
        <p:txBody>
          <a:bodyPr>
            <a:noAutofit/>
          </a:bodyPr>
          <a:lstStyle/>
          <a:p>
            <a:pPr marL="393192" lvl="1" indent="0">
              <a:buNone/>
            </a:pPr>
            <a:endParaRPr lang="en-US" sz="1800" dirty="0"/>
          </a:p>
          <a:p>
            <a:pPr lvl="1">
              <a:buFont typeface="Wingdings" panose="05000000000000000000" pitchFamily="2" charset="2"/>
              <a:buChar char="Ø"/>
            </a:pPr>
            <a:r>
              <a:rPr lang="en-US" sz="2400" dirty="0"/>
              <a:t>Highlights</a:t>
            </a:r>
          </a:p>
          <a:p>
            <a:pPr lvl="1"/>
            <a:endParaRPr lang="en-US" sz="1800" dirty="0"/>
          </a:p>
          <a:p>
            <a:pPr lvl="1">
              <a:buFont typeface="Arial" panose="020B0604020202020204" pitchFamily="34" charset="0"/>
              <a:buChar char="•"/>
            </a:pPr>
            <a:r>
              <a:rPr lang="en-US" sz="1600" dirty="0"/>
              <a:t>3 of the 9 FY 2020 government financials received unmodified opinions, (formerly known as unqualified or clean opinions) on their financial statements, with 4 other additional governments only having 1 qualification each</a:t>
            </a:r>
          </a:p>
          <a:p>
            <a:pPr lvl="1"/>
            <a:r>
              <a:rPr lang="en-US" sz="1600" dirty="0"/>
              <a:t>Only two governments, FSM National and </a:t>
            </a:r>
            <a:r>
              <a:rPr lang="en-US" sz="1600" dirty="0" err="1"/>
              <a:t>Kosrae</a:t>
            </a:r>
            <a:r>
              <a:rPr lang="en-US" sz="1600" dirty="0"/>
              <a:t> State, received unmodified (clean) opinions on </a:t>
            </a:r>
            <a:r>
              <a:rPr lang="en-US" sz="1600" b="1" i="1" u="sng" dirty="0"/>
              <a:t>both</a:t>
            </a:r>
            <a:r>
              <a:rPr lang="en-US" sz="1600" dirty="0"/>
              <a:t> their Financial Statement audit and the audit of compliance with federal program monies (Single audit)  </a:t>
            </a:r>
          </a:p>
          <a:p>
            <a:pPr lvl="1"/>
            <a:r>
              <a:rPr lang="en-US" sz="1600" dirty="0"/>
              <a:t>No government won the golden goose award with goose eggs (0s) all over their  AFTER analysis in 2020 , with a clean financial statement opinions, clean single audit opinions, no financial statement internal control or compliance findings, no grant internal control or compliance findings, and zero current and cumulative questioned costs.  A couple of governments were very close with only one finding tripping them up </a:t>
            </a:r>
          </a:p>
          <a:p>
            <a:pPr lvl="1"/>
            <a:r>
              <a:rPr lang="en-US" sz="1600" dirty="0"/>
              <a:t>Questioned costs seemed to spike on nearly everyone this year, probably due to the beginnings of the increased federal assistance that began pouring in  </a:t>
            </a:r>
          </a:p>
        </p:txBody>
      </p:sp>
      <p:sp>
        <p:nvSpPr>
          <p:cNvPr id="3" name="Title 2"/>
          <p:cNvSpPr>
            <a:spLocks noGrp="1"/>
          </p:cNvSpPr>
          <p:nvPr>
            <p:ph type="title"/>
          </p:nvPr>
        </p:nvSpPr>
        <p:spPr>
          <a:xfrm>
            <a:off x="457200" y="274639"/>
            <a:ext cx="8229600" cy="412404"/>
          </a:xfrm>
        </p:spPr>
        <p:txBody>
          <a:bodyPr>
            <a:normAutofit fontScale="90000"/>
          </a:bodyPr>
          <a:lstStyle/>
          <a:p>
            <a:r>
              <a:rPr lang="en-US" sz="3200" dirty="0"/>
              <a:t>Factors and Circumstances for 2020</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FFB38BF5-1264-4C01-90AA-BEF656C56A52}" type="slidenum">
              <a:rPr lang="en-US" smtClean="0"/>
              <a:pPr/>
              <a:t>12</a:t>
            </a:fld>
            <a:endParaRPr lang="en-US"/>
          </a:p>
        </p:txBody>
      </p:sp>
    </p:spTree>
    <p:extLst>
      <p:ext uri="{BB962C8B-B14F-4D97-AF65-F5344CB8AC3E}">
        <p14:creationId xmlns:p14="http://schemas.microsoft.com/office/powerpoint/2010/main" val="37428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5485" y="161841"/>
            <a:ext cx="5943600" cy="498872"/>
          </a:xfrm>
        </p:spPr>
        <p:txBody>
          <a:bodyPr>
            <a:normAutofit fontScale="90000"/>
          </a:bodyPr>
          <a:lstStyle/>
          <a:p>
            <a:pPr algn="ctr"/>
            <a:r>
              <a:rPr lang="en-US" dirty="0"/>
              <a:t>THE PERFORMETER</a:t>
            </a:r>
          </a:p>
        </p:txBody>
      </p:sp>
      <p:sp>
        <p:nvSpPr>
          <p:cNvPr id="30" name="Text Placeholder 29"/>
          <p:cNvSpPr>
            <a:spLocks noGrp="1"/>
          </p:cNvSpPr>
          <p:nvPr>
            <p:ph type="body" sz="quarter" idx="13"/>
          </p:nvPr>
        </p:nvSpPr>
        <p:spPr>
          <a:xfrm>
            <a:off x="1527526" y="674407"/>
            <a:ext cx="5329238" cy="304800"/>
          </a:xfrm>
        </p:spPr>
        <p:txBody>
          <a:bodyPr/>
          <a:lstStyle/>
          <a:p>
            <a:pPr algn="ctr"/>
            <a:r>
              <a:rPr lang="en-US" sz="1600" dirty="0"/>
              <a:t>Current Scores Based on FY19 Audit Data</a:t>
            </a:r>
          </a:p>
        </p:txBody>
      </p:sp>
      <p:sp>
        <p:nvSpPr>
          <p:cNvPr id="4" name="Slide Number Placeholder 3"/>
          <p:cNvSpPr>
            <a:spLocks noGrp="1"/>
          </p:cNvSpPr>
          <p:nvPr>
            <p:ph type="sldNum" sz="quarter" idx="4"/>
          </p:nvPr>
        </p:nvSpPr>
        <p:spPr/>
        <p:txBody>
          <a:bodyPr/>
          <a:lstStyle/>
          <a:p>
            <a:fld id="{F4EF2239-9C41-4F1E-B31F-14515ED9BBED}" type="slidenum">
              <a:rPr lang="en-US" smtClean="0"/>
              <a:pPr/>
              <a:t>13</a:t>
            </a:fld>
            <a:endParaRPr lang="en-US" dirty="0"/>
          </a:p>
        </p:txBody>
      </p:sp>
      <p:sp>
        <p:nvSpPr>
          <p:cNvPr id="9" name="TextBox 8"/>
          <p:cNvSpPr txBox="1"/>
          <p:nvPr/>
        </p:nvSpPr>
        <p:spPr>
          <a:xfrm>
            <a:off x="7311166" y="1648508"/>
            <a:ext cx="428964" cy="276999"/>
          </a:xfrm>
          <a:prstGeom prst="rect">
            <a:avLst/>
          </a:prstGeom>
          <a:noFill/>
        </p:spPr>
        <p:txBody>
          <a:bodyPr wrap="none" rtlCol="0">
            <a:spAutoFit/>
          </a:bodyPr>
          <a:lstStyle/>
          <a:p>
            <a:r>
              <a:rPr lang="en-US" sz="1200" dirty="0" err="1">
                <a:solidFill>
                  <a:srgbClr val="C00000"/>
                </a:solidFill>
                <a:latin typeface="Snyder Speed Brush" panose="03060602040002060201" pitchFamily="66" charset="0"/>
              </a:rPr>
              <a:t>fsm</a:t>
            </a:r>
            <a:endParaRPr lang="en-US" sz="1200" dirty="0">
              <a:solidFill>
                <a:srgbClr val="C00000"/>
              </a:solidFill>
              <a:latin typeface="Snyder Speed Brush" panose="03060602040002060201" pitchFamily="66" charset="0"/>
            </a:endParaRPr>
          </a:p>
        </p:txBody>
      </p:sp>
      <p:sp>
        <p:nvSpPr>
          <p:cNvPr id="10" name="TextBox 9"/>
          <p:cNvSpPr txBox="1"/>
          <p:nvPr/>
        </p:nvSpPr>
        <p:spPr>
          <a:xfrm>
            <a:off x="7290252" y="4630995"/>
            <a:ext cx="508473" cy="276999"/>
          </a:xfrm>
          <a:prstGeom prst="rect">
            <a:avLst/>
          </a:prstGeom>
          <a:noFill/>
        </p:spPr>
        <p:txBody>
          <a:bodyPr wrap="none" rtlCol="0">
            <a:spAutoFit/>
          </a:bodyPr>
          <a:lstStyle/>
          <a:p>
            <a:r>
              <a:rPr lang="en-US" sz="1200" dirty="0" err="1">
                <a:solidFill>
                  <a:schemeClr val="accent1"/>
                </a:solidFill>
                <a:latin typeface="Snyder Speed Brush" panose="03060602040002060201" pitchFamily="66" charset="0"/>
              </a:rPr>
              <a:t>cnmi</a:t>
            </a:r>
            <a:endParaRPr lang="en-US" sz="1200" dirty="0">
              <a:solidFill>
                <a:schemeClr val="accent1"/>
              </a:solidFill>
              <a:latin typeface="Snyder Speed Brush" panose="03060602040002060201" pitchFamily="66" charset="0"/>
            </a:endParaRPr>
          </a:p>
        </p:txBody>
      </p:sp>
      <p:sp>
        <p:nvSpPr>
          <p:cNvPr id="11" name="TextBox 10"/>
          <p:cNvSpPr txBox="1"/>
          <p:nvPr/>
        </p:nvSpPr>
        <p:spPr>
          <a:xfrm>
            <a:off x="7290252" y="2075686"/>
            <a:ext cx="426784" cy="276999"/>
          </a:xfrm>
          <a:prstGeom prst="rect">
            <a:avLst/>
          </a:prstGeom>
          <a:noFill/>
        </p:spPr>
        <p:txBody>
          <a:bodyPr wrap="none" rtlCol="0">
            <a:spAutoFit/>
          </a:bodyPr>
          <a:lstStyle/>
          <a:p>
            <a:r>
              <a:rPr lang="en-US" sz="1200" dirty="0">
                <a:solidFill>
                  <a:schemeClr val="accent4">
                    <a:lumMod val="75000"/>
                  </a:schemeClr>
                </a:solidFill>
                <a:latin typeface="Snyder Speed Brush" panose="03060602040002060201" pitchFamily="66" charset="0"/>
              </a:rPr>
              <a:t>yap</a:t>
            </a:r>
          </a:p>
        </p:txBody>
      </p:sp>
      <p:sp>
        <p:nvSpPr>
          <p:cNvPr id="12" name="TextBox 11"/>
          <p:cNvSpPr txBox="1"/>
          <p:nvPr/>
        </p:nvSpPr>
        <p:spPr>
          <a:xfrm>
            <a:off x="7313570" y="3780523"/>
            <a:ext cx="431528" cy="276999"/>
          </a:xfrm>
          <a:prstGeom prst="rect">
            <a:avLst/>
          </a:prstGeom>
          <a:noFill/>
        </p:spPr>
        <p:txBody>
          <a:bodyPr wrap="none" rtlCol="0">
            <a:spAutoFit/>
          </a:bodyPr>
          <a:lstStyle/>
          <a:p>
            <a:r>
              <a:rPr lang="en-US" sz="1200" dirty="0" err="1">
                <a:solidFill>
                  <a:schemeClr val="accent2">
                    <a:lumMod val="75000"/>
                  </a:schemeClr>
                </a:solidFill>
                <a:latin typeface="Snyder Speed Brush" panose="03060602040002060201" pitchFamily="66" charset="0"/>
              </a:rPr>
              <a:t>asg</a:t>
            </a:r>
            <a:endParaRPr lang="en-US" sz="1200" dirty="0">
              <a:solidFill>
                <a:schemeClr val="accent2">
                  <a:lumMod val="75000"/>
                </a:schemeClr>
              </a:solidFill>
              <a:latin typeface="Snyder Speed Brush" panose="03060602040002060201" pitchFamily="66" charset="0"/>
            </a:endParaRPr>
          </a:p>
        </p:txBody>
      </p:sp>
      <p:sp>
        <p:nvSpPr>
          <p:cNvPr id="13" name="TextBox 12"/>
          <p:cNvSpPr txBox="1"/>
          <p:nvPr/>
        </p:nvSpPr>
        <p:spPr>
          <a:xfrm>
            <a:off x="7258134" y="4957374"/>
            <a:ext cx="567784" cy="276999"/>
          </a:xfrm>
          <a:prstGeom prst="rect">
            <a:avLst/>
          </a:prstGeom>
          <a:noFill/>
        </p:spPr>
        <p:txBody>
          <a:bodyPr wrap="none" rtlCol="0">
            <a:spAutoFit/>
          </a:bodyPr>
          <a:lstStyle/>
          <a:p>
            <a:r>
              <a:rPr lang="en-US" sz="1200" dirty="0" err="1">
                <a:solidFill>
                  <a:schemeClr val="accent5"/>
                </a:solidFill>
                <a:latin typeface="Snyder Speed Brush" panose="03060602040002060201" pitchFamily="66" charset="0"/>
              </a:rPr>
              <a:t>guam</a:t>
            </a:r>
            <a:endParaRPr lang="en-US" sz="1200" dirty="0">
              <a:solidFill>
                <a:schemeClr val="accent5"/>
              </a:solidFill>
              <a:latin typeface="Snyder Speed Brush" panose="03060602040002060201" pitchFamily="66" charset="0"/>
            </a:endParaRPr>
          </a:p>
        </p:txBody>
      </p:sp>
      <p:sp>
        <p:nvSpPr>
          <p:cNvPr id="15" name="TextBox 14"/>
          <p:cNvSpPr txBox="1"/>
          <p:nvPr/>
        </p:nvSpPr>
        <p:spPr>
          <a:xfrm>
            <a:off x="7295335" y="4091675"/>
            <a:ext cx="627608" cy="276999"/>
          </a:xfrm>
          <a:prstGeom prst="rect">
            <a:avLst/>
          </a:prstGeom>
          <a:noFill/>
        </p:spPr>
        <p:txBody>
          <a:bodyPr wrap="none" rtlCol="0">
            <a:spAutoFit/>
          </a:bodyPr>
          <a:lstStyle/>
          <a:p>
            <a:r>
              <a:rPr lang="en-US" sz="1200" dirty="0" err="1">
                <a:solidFill>
                  <a:schemeClr val="accent4">
                    <a:lumMod val="75000"/>
                  </a:schemeClr>
                </a:solidFill>
                <a:latin typeface="Snyder Speed Brush" panose="03060602040002060201" pitchFamily="66" charset="0"/>
              </a:rPr>
              <a:t>kosrae</a:t>
            </a:r>
            <a:endParaRPr lang="en-US" sz="1200" dirty="0">
              <a:solidFill>
                <a:schemeClr val="accent4">
                  <a:lumMod val="75000"/>
                </a:schemeClr>
              </a:solidFill>
              <a:latin typeface="Snyder Speed Brush" panose="03060602040002060201" pitchFamily="66" charset="0"/>
            </a:endParaRPr>
          </a:p>
        </p:txBody>
      </p:sp>
      <p:sp>
        <p:nvSpPr>
          <p:cNvPr id="17" name="TextBox 16"/>
          <p:cNvSpPr txBox="1"/>
          <p:nvPr/>
        </p:nvSpPr>
        <p:spPr>
          <a:xfrm>
            <a:off x="7311166" y="2720994"/>
            <a:ext cx="728084" cy="276999"/>
          </a:xfrm>
          <a:prstGeom prst="rect">
            <a:avLst/>
          </a:prstGeom>
          <a:noFill/>
        </p:spPr>
        <p:txBody>
          <a:bodyPr wrap="none" rtlCol="0">
            <a:spAutoFit/>
          </a:bodyPr>
          <a:lstStyle/>
          <a:p>
            <a:r>
              <a:rPr lang="en-US" sz="1200" dirty="0" err="1">
                <a:solidFill>
                  <a:schemeClr val="tx1">
                    <a:lumMod val="65000"/>
                    <a:lumOff val="35000"/>
                  </a:schemeClr>
                </a:solidFill>
                <a:latin typeface="Snyder Speed Brush" panose="03060602040002060201" pitchFamily="66" charset="0"/>
              </a:rPr>
              <a:t>pohnpei</a:t>
            </a:r>
            <a:endParaRPr lang="en-US" sz="1200" dirty="0">
              <a:solidFill>
                <a:schemeClr val="tx1">
                  <a:lumMod val="65000"/>
                  <a:lumOff val="35000"/>
                </a:schemeClr>
              </a:solidFill>
              <a:latin typeface="Snyder Speed Brush" panose="03060602040002060201" pitchFamily="66" charset="0"/>
            </a:endParaRPr>
          </a:p>
        </p:txBody>
      </p:sp>
      <p:sp>
        <p:nvSpPr>
          <p:cNvPr id="18" name="TextBox 17"/>
          <p:cNvSpPr txBox="1"/>
          <p:nvPr/>
        </p:nvSpPr>
        <p:spPr>
          <a:xfrm>
            <a:off x="7299089" y="3464565"/>
            <a:ext cx="627095" cy="276999"/>
          </a:xfrm>
          <a:prstGeom prst="rect">
            <a:avLst/>
          </a:prstGeom>
          <a:noFill/>
        </p:spPr>
        <p:txBody>
          <a:bodyPr wrap="none" rtlCol="0">
            <a:spAutoFit/>
          </a:bodyPr>
          <a:lstStyle/>
          <a:p>
            <a:r>
              <a:rPr lang="en-US" sz="1200" dirty="0">
                <a:solidFill>
                  <a:schemeClr val="accent2">
                    <a:lumMod val="50000"/>
                  </a:schemeClr>
                </a:solidFill>
                <a:latin typeface="Snyder Speed Brush" panose="03060602040002060201" pitchFamily="66" charset="0"/>
              </a:rPr>
              <a:t>Chuuk</a:t>
            </a:r>
          </a:p>
        </p:txBody>
      </p:sp>
      <p:sp>
        <p:nvSpPr>
          <p:cNvPr id="19" name="TextBox 18"/>
          <p:cNvSpPr txBox="1"/>
          <p:nvPr/>
        </p:nvSpPr>
        <p:spPr>
          <a:xfrm>
            <a:off x="7290252" y="3015070"/>
            <a:ext cx="1054712" cy="276999"/>
          </a:xfrm>
          <a:prstGeom prst="rect">
            <a:avLst/>
          </a:prstGeom>
          <a:noFill/>
        </p:spPr>
        <p:txBody>
          <a:bodyPr wrap="none" rtlCol="0">
            <a:spAutoFit/>
          </a:bodyPr>
          <a:lstStyle/>
          <a:p>
            <a:r>
              <a:rPr lang="en-US" sz="1200" dirty="0">
                <a:solidFill>
                  <a:srgbClr val="7030A0"/>
                </a:solidFill>
                <a:latin typeface="Snyder Speed Brush" panose="03060602040002060201" pitchFamily="66" charset="0"/>
              </a:rPr>
              <a:t>Palau (2019)</a:t>
            </a:r>
          </a:p>
        </p:txBody>
      </p:sp>
      <p:sp>
        <p:nvSpPr>
          <p:cNvPr id="7" name="Line Callout 1 6"/>
          <p:cNvSpPr/>
          <p:nvPr/>
        </p:nvSpPr>
        <p:spPr>
          <a:xfrm>
            <a:off x="6849301" y="1717685"/>
            <a:ext cx="461865" cy="176378"/>
          </a:xfrm>
          <a:prstGeom prst="borderCallout1">
            <a:avLst>
              <a:gd name="adj1" fmla="val 47306"/>
              <a:gd name="adj2" fmla="val -5520"/>
              <a:gd name="adj3" fmla="val 141849"/>
              <a:gd name="adj4" fmla="val -178737"/>
            </a:avLst>
          </a:prstGeom>
          <a:solidFill>
            <a:srgbClr val="A80000"/>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8.01</a:t>
            </a:r>
          </a:p>
        </p:txBody>
      </p:sp>
      <p:sp>
        <p:nvSpPr>
          <p:cNvPr id="60" name="Line Callout 1 59"/>
          <p:cNvSpPr/>
          <p:nvPr/>
        </p:nvSpPr>
        <p:spPr>
          <a:xfrm>
            <a:off x="6837484" y="2152682"/>
            <a:ext cx="434424" cy="199168"/>
          </a:xfrm>
          <a:prstGeom prst="borderCallout1">
            <a:avLst>
              <a:gd name="adj1" fmla="val 47306"/>
              <a:gd name="adj2" fmla="val -5520"/>
              <a:gd name="adj3" fmla="val 31923"/>
              <a:gd name="adj4" fmla="val -197260"/>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7.46</a:t>
            </a:r>
          </a:p>
        </p:txBody>
      </p:sp>
      <p:sp>
        <p:nvSpPr>
          <p:cNvPr id="61" name="Line Callout 1 60"/>
          <p:cNvSpPr/>
          <p:nvPr/>
        </p:nvSpPr>
        <p:spPr>
          <a:xfrm>
            <a:off x="6828483" y="2783869"/>
            <a:ext cx="434424" cy="194027"/>
          </a:xfrm>
          <a:prstGeom prst="borderCallout1">
            <a:avLst>
              <a:gd name="adj1" fmla="val 47306"/>
              <a:gd name="adj2" fmla="val -5520"/>
              <a:gd name="adj3" fmla="val 165470"/>
              <a:gd name="adj4" fmla="val -200220"/>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5.55</a:t>
            </a:r>
          </a:p>
        </p:txBody>
      </p:sp>
      <p:sp>
        <p:nvSpPr>
          <p:cNvPr id="64" name="Line Callout 1 63"/>
          <p:cNvSpPr/>
          <p:nvPr/>
        </p:nvSpPr>
        <p:spPr>
          <a:xfrm>
            <a:off x="6834238" y="3176468"/>
            <a:ext cx="452086" cy="177856"/>
          </a:xfrm>
          <a:prstGeom prst="borderCallout1">
            <a:avLst>
              <a:gd name="adj1" fmla="val 47306"/>
              <a:gd name="adj2" fmla="val -5520"/>
              <a:gd name="adj3" fmla="val 153184"/>
              <a:gd name="adj4" fmla="val -182621"/>
            </a:avLst>
          </a:prstGeom>
          <a:solidFill>
            <a:srgbClr val="7030A0"/>
          </a:solidFill>
          <a:ln>
            <a:solidFill>
              <a:srgbClr val="5525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5.01</a:t>
            </a:r>
          </a:p>
        </p:txBody>
      </p:sp>
      <p:sp>
        <p:nvSpPr>
          <p:cNvPr id="66" name="Line Callout 1 65"/>
          <p:cNvSpPr/>
          <p:nvPr/>
        </p:nvSpPr>
        <p:spPr>
          <a:xfrm>
            <a:off x="6858789" y="3524497"/>
            <a:ext cx="424194" cy="200580"/>
          </a:xfrm>
          <a:prstGeom prst="borderCallout1">
            <a:avLst>
              <a:gd name="adj1" fmla="val 47306"/>
              <a:gd name="adj2" fmla="val -5520"/>
              <a:gd name="adj3" fmla="val 28640"/>
              <a:gd name="adj4" fmla="val -201951"/>
            </a:avLst>
          </a:prstGeom>
          <a:solidFill>
            <a:srgbClr val="843C0C"/>
          </a:solidFill>
          <a:ln>
            <a:solidFill>
              <a:srgbClr val="632D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4.90</a:t>
            </a:r>
          </a:p>
        </p:txBody>
      </p:sp>
      <p:sp>
        <p:nvSpPr>
          <p:cNvPr id="70" name="Line Callout 1 69"/>
          <p:cNvSpPr/>
          <p:nvPr/>
        </p:nvSpPr>
        <p:spPr>
          <a:xfrm>
            <a:off x="6828798" y="3782014"/>
            <a:ext cx="434424" cy="160553"/>
          </a:xfrm>
          <a:prstGeom prst="borderCallout1">
            <a:avLst>
              <a:gd name="adj1" fmla="val 47306"/>
              <a:gd name="adj2" fmla="val -5520"/>
              <a:gd name="adj3" fmla="val -71747"/>
              <a:gd name="adj4" fmla="val -188105"/>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dirty="0">
                <a:latin typeface="Snyder Speed Brush" panose="03060602040002060201" pitchFamily="66" charset="0"/>
              </a:rPr>
              <a:t>4.80</a:t>
            </a:r>
          </a:p>
        </p:txBody>
      </p:sp>
      <p:sp>
        <p:nvSpPr>
          <p:cNvPr id="71" name="Line Callout 1 70"/>
          <p:cNvSpPr/>
          <p:nvPr/>
        </p:nvSpPr>
        <p:spPr>
          <a:xfrm>
            <a:off x="6838708" y="4115226"/>
            <a:ext cx="433435" cy="234243"/>
          </a:xfrm>
          <a:prstGeom prst="borderCallout1">
            <a:avLst>
              <a:gd name="adj1" fmla="val 47306"/>
              <a:gd name="adj2" fmla="val -5520"/>
              <a:gd name="adj3" fmla="val -25246"/>
              <a:gd name="adj4" fmla="val -202045"/>
            </a:avLst>
          </a:prstGeom>
          <a:solidFill>
            <a:schemeClr val="accent4">
              <a:lumMod val="75000"/>
            </a:schemeClr>
          </a:solidFill>
          <a:ln>
            <a:solidFill>
              <a:schemeClr val="accent4">
                <a:lumMod val="50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900" dirty="0">
                <a:latin typeface="Snyder Speed Brush" panose="03060602040002060201" pitchFamily="66" charset="0"/>
              </a:rPr>
              <a:t>4.25</a:t>
            </a:r>
          </a:p>
        </p:txBody>
      </p:sp>
      <p:sp>
        <p:nvSpPr>
          <p:cNvPr id="72" name="Line Callout 1 71"/>
          <p:cNvSpPr/>
          <p:nvPr/>
        </p:nvSpPr>
        <p:spPr>
          <a:xfrm>
            <a:off x="6856764" y="4852829"/>
            <a:ext cx="406875" cy="209089"/>
          </a:xfrm>
          <a:prstGeom prst="borderCallout1">
            <a:avLst>
              <a:gd name="adj1" fmla="val 47306"/>
              <a:gd name="adj2" fmla="val -5520"/>
              <a:gd name="adj3" fmla="val 32259"/>
              <a:gd name="adj4" fmla="val -213127"/>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2.38</a:t>
            </a:r>
          </a:p>
        </p:txBody>
      </p:sp>
      <p:sp>
        <p:nvSpPr>
          <p:cNvPr id="73" name="Line Callout 1 72"/>
          <p:cNvSpPr/>
          <p:nvPr/>
        </p:nvSpPr>
        <p:spPr>
          <a:xfrm>
            <a:off x="6837484" y="4591533"/>
            <a:ext cx="446099" cy="195633"/>
          </a:xfrm>
          <a:prstGeom prst="borderCallout1">
            <a:avLst>
              <a:gd name="adj1" fmla="val 47306"/>
              <a:gd name="adj2" fmla="val -5520"/>
              <a:gd name="adj3" fmla="val 99322"/>
              <a:gd name="adj4" fmla="val -194868"/>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2.83</a:t>
            </a:r>
          </a:p>
        </p:txBody>
      </p:sp>
      <p:sp>
        <p:nvSpPr>
          <p:cNvPr id="74" name="Line Callout 1 73"/>
          <p:cNvSpPr/>
          <p:nvPr/>
        </p:nvSpPr>
        <p:spPr>
          <a:xfrm>
            <a:off x="6841029" y="5267137"/>
            <a:ext cx="417105" cy="187373"/>
          </a:xfrm>
          <a:prstGeom prst="borderCallout1">
            <a:avLst>
              <a:gd name="adj1" fmla="val 47306"/>
              <a:gd name="adj2" fmla="val -5520"/>
              <a:gd name="adj3" fmla="val -7852"/>
              <a:gd name="adj4" fmla="val -213736"/>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900" dirty="0">
                <a:latin typeface="Snyder Speed Brush" panose="03060602040002060201" pitchFamily="66" charset="0"/>
              </a:rPr>
              <a:t>1.92</a:t>
            </a:r>
          </a:p>
        </p:txBody>
      </p:sp>
      <p:sp>
        <p:nvSpPr>
          <p:cNvPr id="75" name="TextBox 74"/>
          <p:cNvSpPr txBox="1"/>
          <p:nvPr/>
        </p:nvSpPr>
        <p:spPr>
          <a:xfrm>
            <a:off x="7282983" y="5195528"/>
            <a:ext cx="748923" cy="276999"/>
          </a:xfrm>
          <a:prstGeom prst="rect">
            <a:avLst/>
          </a:prstGeom>
          <a:noFill/>
        </p:spPr>
        <p:txBody>
          <a:bodyPr wrap="none" rtlCol="0">
            <a:spAutoFit/>
          </a:bodyPr>
          <a:lstStyle/>
          <a:p>
            <a:r>
              <a:rPr lang="en-US" sz="1200" dirty="0">
                <a:solidFill>
                  <a:schemeClr val="accent6">
                    <a:lumMod val="75000"/>
                  </a:schemeClr>
                </a:solidFill>
                <a:latin typeface="Snyder Speed Brush" panose="03060602040002060201" pitchFamily="66" charset="0"/>
              </a:rPr>
              <a:t>Vi (2019)</a:t>
            </a:r>
          </a:p>
        </p:txBody>
      </p:sp>
      <p:sp>
        <p:nvSpPr>
          <p:cNvPr id="6" name="Rectangle 5"/>
          <p:cNvSpPr/>
          <p:nvPr/>
        </p:nvSpPr>
        <p:spPr>
          <a:xfrm>
            <a:off x="5600701" y="1600201"/>
            <a:ext cx="84983" cy="103456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6" name="Rectangle 35"/>
          <p:cNvSpPr/>
          <p:nvPr/>
        </p:nvSpPr>
        <p:spPr>
          <a:xfrm>
            <a:off x="5600701" y="2634766"/>
            <a:ext cx="84983" cy="203415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37" name="Rectangle 36"/>
          <p:cNvSpPr/>
          <p:nvPr/>
        </p:nvSpPr>
        <p:spPr>
          <a:xfrm>
            <a:off x="5600701" y="4593542"/>
            <a:ext cx="84983" cy="892857"/>
          </a:xfrm>
          <a:prstGeom prst="rect">
            <a:avLst/>
          </a:prstGeom>
          <a:solidFill>
            <a:srgbClr val="C00000"/>
          </a:solidFill>
          <a:ln>
            <a:solidFill>
              <a:srgbClr val="843C0C"/>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35" name="TextBox 34"/>
          <p:cNvSpPr txBox="1"/>
          <p:nvPr/>
        </p:nvSpPr>
        <p:spPr>
          <a:xfrm>
            <a:off x="380593" y="1041910"/>
            <a:ext cx="4859123" cy="1169551"/>
          </a:xfrm>
          <a:prstGeom prst="rect">
            <a:avLst/>
          </a:prstGeom>
          <a:noFill/>
        </p:spPr>
        <p:txBody>
          <a:bodyPr wrap="square" rtlCol="0">
            <a:spAutoFit/>
          </a:bodyPr>
          <a:lstStyle/>
          <a:p>
            <a:r>
              <a:rPr lang="en-US" sz="1300" b="1" u="sng" dirty="0">
                <a:solidFill>
                  <a:schemeClr val="accent6"/>
                </a:solidFill>
              </a:rPr>
              <a:t>A 7-10 SCORE INDICATES:</a:t>
            </a:r>
          </a:p>
          <a:p>
            <a:pPr marL="216694" lvl="1" indent="-126206">
              <a:spcAft>
                <a:spcPts val="150"/>
              </a:spcAft>
              <a:buFont typeface="Arial" panose="020B0604020202020204" pitchFamily="34" charset="0"/>
              <a:buChar char="•"/>
            </a:pPr>
            <a:r>
              <a:rPr lang="en-US" sz="1300" dirty="0"/>
              <a:t>repetitive positive performances for several years</a:t>
            </a:r>
          </a:p>
          <a:p>
            <a:pPr marL="216694" lvl="1" indent="-126206">
              <a:spcAft>
                <a:spcPts val="150"/>
              </a:spcAft>
              <a:buFont typeface="Arial" panose="020B0604020202020204" pitchFamily="34" charset="0"/>
              <a:buChar char="•"/>
            </a:pPr>
            <a:r>
              <a:rPr lang="en-US" sz="1300" dirty="0"/>
              <a:t>sufficient cash flows to pay vendors and employees </a:t>
            </a:r>
          </a:p>
          <a:p>
            <a:pPr marL="216694" lvl="1" indent="-126206">
              <a:spcAft>
                <a:spcPts val="150"/>
              </a:spcAft>
              <a:buFont typeface="Arial" panose="020B0604020202020204" pitchFamily="34" charset="0"/>
              <a:buChar char="•"/>
            </a:pPr>
            <a:r>
              <a:rPr lang="en-US" sz="1300" dirty="0"/>
              <a:t>relatively low tax and debt burdens per capita</a:t>
            </a:r>
          </a:p>
          <a:p>
            <a:pPr marL="216694" lvl="1" indent="-126206">
              <a:spcAft>
                <a:spcPts val="450"/>
              </a:spcAft>
              <a:buFont typeface="Arial" panose="020B0604020202020204" pitchFamily="34" charset="0"/>
              <a:buChar char="•"/>
            </a:pPr>
            <a:r>
              <a:rPr lang="en-US" sz="1300" dirty="0"/>
              <a:t>ability to consistently live within their means</a:t>
            </a:r>
          </a:p>
        </p:txBody>
      </p:sp>
      <p:sp>
        <p:nvSpPr>
          <p:cNvPr id="16" name="TextBox 15"/>
          <p:cNvSpPr txBox="1"/>
          <p:nvPr/>
        </p:nvSpPr>
        <p:spPr>
          <a:xfrm>
            <a:off x="436780" y="2195428"/>
            <a:ext cx="3437982" cy="2249334"/>
          </a:xfrm>
          <a:prstGeom prst="rect">
            <a:avLst/>
          </a:prstGeom>
          <a:noFill/>
        </p:spPr>
        <p:txBody>
          <a:bodyPr wrap="square" rtlCol="0">
            <a:spAutoFit/>
          </a:bodyPr>
          <a:lstStyle/>
          <a:p>
            <a:r>
              <a:rPr lang="en-US" sz="1300" b="1" u="sng" dirty="0">
                <a:solidFill>
                  <a:schemeClr val="accent4">
                    <a:lumMod val="75000"/>
                  </a:schemeClr>
                </a:solidFill>
              </a:rPr>
              <a:t>A 4-6 SCORE INDICATES:</a:t>
            </a:r>
          </a:p>
          <a:p>
            <a:pPr marL="216694" indent="-126206">
              <a:spcAft>
                <a:spcPts val="150"/>
              </a:spcAft>
              <a:buFont typeface="Arial" panose="020B0604020202020204" pitchFamily="34" charset="0"/>
              <a:buChar char="•"/>
            </a:pPr>
            <a:r>
              <a:rPr lang="en-US" sz="1300" dirty="0"/>
              <a:t>lower than satisfactory levels of reserves</a:t>
            </a:r>
          </a:p>
          <a:p>
            <a:pPr marL="216694" indent="-126206">
              <a:spcAft>
                <a:spcPts val="150"/>
              </a:spcAft>
              <a:buFont typeface="Arial" panose="020B0604020202020204" pitchFamily="34" charset="0"/>
              <a:buChar char="•"/>
            </a:pPr>
            <a:r>
              <a:rPr lang="en-US" sz="1300" dirty="0"/>
              <a:t>satisfactory capital asset useful lives remaining</a:t>
            </a:r>
          </a:p>
          <a:p>
            <a:pPr marL="216694" indent="-126206">
              <a:spcAft>
                <a:spcPts val="150"/>
              </a:spcAft>
              <a:buFont typeface="Arial" panose="020B0604020202020204" pitchFamily="34" charset="0"/>
              <a:buChar char="•"/>
            </a:pPr>
            <a:r>
              <a:rPr lang="en-US" sz="1300" dirty="0"/>
              <a:t>moderate levels of tax and debt burdens per capita</a:t>
            </a:r>
          </a:p>
          <a:p>
            <a:pPr marL="216694" indent="-126206">
              <a:spcAft>
                <a:spcPts val="450"/>
              </a:spcAft>
              <a:buFont typeface="Arial" panose="020B0604020202020204" pitchFamily="34" charset="0"/>
              <a:buChar char="•"/>
            </a:pPr>
            <a:r>
              <a:rPr lang="en-US" sz="1300" dirty="0"/>
              <a:t>and the beginnings of cash flow issues that often delay on-time payments to vendors</a:t>
            </a:r>
          </a:p>
          <a:p>
            <a:endParaRPr lang="en-US" sz="1400" dirty="0"/>
          </a:p>
        </p:txBody>
      </p:sp>
      <p:sp>
        <p:nvSpPr>
          <p:cNvPr id="21" name="TextBox 20"/>
          <p:cNvSpPr txBox="1"/>
          <p:nvPr/>
        </p:nvSpPr>
        <p:spPr>
          <a:xfrm>
            <a:off x="502282" y="4314809"/>
            <a:ext cx="4203470" cy="1808187"/>
          </a:xfrm>
          <a:prstGeom prst="rect">
            <a:avLst/>
          </a:prstGeom>
          <a:noFill/>
        </p:spPr>
        <p:txBody>
          <a:bodyPr wrap="square" rtlCol="0">
            <a:spAutoFit/>
          </a:bodyPr>
          <a:lstStyle/>
          <a:p>
            <a:r>
              <a:rPr lang="en-US" sz="1300" b="1" u="sng" dirty="0">
                <a:solidFill>
                  <a:srgbClr val="C00000"/>
                </a:solidFill>
              </a:rPr>
              <a:t>A 0-3 SCORE INDICATES:</a:t>
            </a:r>
          </a:p>
          <a:p>
            <a:pPr marL="216694" indent="-126206">
              <a:spcAft>
                <a:spcPts val="150"/>
              </a:spcAft>
              <a:buFont typeface="Arial" panose="020B0604020202020204" pitchFamily="34" charset="0"/>
              <a:buChar char="•"/>
            </a:pPr>
            <a:r>
              <a:rPr lang="en-US" sz="1300" dirty="0"/>
              <a:t>significant unrestricted net position deficit and/or a deficit in their general fund unassigned fund balance</a:t>
            </a:r>
          </a:p>
          <a:p>
            <a:pPr marL="216694" indent="-126206">
              <a:spcAft>
                <a:spcPts val="150"/>
              </a:spcAft>
              <a:buFont typeface="Arial" panose="020B0604020202020204" pitchFamily="34" charset="0"/>
              <a:buChar char="•"/>
            </a:pPr>
            <a:r>
              <a:rPr lang="en-US" sz="1300" dirty="0"/>
              <a:t>a significant tax and/or debt burden per capita</a:t>
            </a:r>
          </a:p>
          <a:p>
            <a:pPr marL="216694" indent="-126206">
              <a:spcAft>
                <a:spcPts val="450"/>
              </a:spcAft>
              <a:buFont typeface="Arial" panose="020B0604020202020204" pitchFamily="34" charset="0"/>
              <a:buChar char="•"/>
            </a:pPr>
            <a:r>
              <a:rPr lang="en-US" sz="1300" dirty="0"/>
              <a:t>severe cash flow issues</a:t>
            </a:r>
          </a:p>
          <a:p>
            <a:pPr marL="216694" indent="-126206">
              <a:spcAft>
                <a:spcPts val="450"/>
              </a:spcAft>
              <a:buFont typeface="Arial" panose="020B0604020202020204" pitchFamily="34" charset="0"/>
              <a:buChar char="•"/>
            </a:pPr>
            <a:r>
              <a:rPr lang="en-US" sz="1300" dirty="0"/>
              <a:t>Making the deficit worse by incurring more expense than earning in revenue</a:t>
            </a:r>
          </a:p>
        </p:txBody>
      </p:sp>
      <p:sp>
        <p:nvSpPr>
          <p:cNvPr id="3" name="TextBox 2"/>
          <p:cNvSpPr txBox="1"/>
          <p:nvPr/>
        </p:nvSpPr>
        <p:spPr>
          <a:xfrm>
            <a:off x="5830522" y="5267137"/>
            <a:ext cx="341678" cy="307777"/>
          </a:xfrm>
          <a:prstGeom prst="rect">
            <a:avLst/>
          </a:prstGeom>
          <a:noFill/>
        </p:spPr>
        <p:txBody>
          <a:bodyPr wrap="square" rtlCol="0">
            <a:spAutoFit/>
          </a:bodyPr>
          <a:lstStyle/>
          <a:p>
            <a:r>
              <a:rPr lang="en-US" sz="1400" dirty="0">
                <a:latin typeface="Snyder Speed Brush" panose="020B0604020202020204" charset="0"/>
                <a:cs typeface="Microsoft New Tai Lue" panose="020B0502040204020203" pitchFamily="34" charset="0"/>
              </a:rPr>
              <a:t>1</a:t>
            </a:r>
          </a:p>
        </p:txBody>
      </p:sp>
      <p:pic>
        <p:nvPicPr>
          <p:cNvPr id="38" name="Picture 37" descr="Logo final.jpg"/>
          <p:cNvPicPr>
            <a:picLocks noChangeAspect="1"/>
          </p:cNvPicPr>
          <p:nvPr/>
        </p:nvPicPr>
        <p:blipFill>
          <a:blip r:embed="rId3" cstate="print"/>
          <a:srcRect/>
          <a:stretch>
            <a:fillRect/>
          </a:stretch>
        </p:blipFill>
        <p:spPr bwMode="auto">
          <a:xfrm>
            <a:off x="228605" y="6202957"/>
            <a:ext cx="599389" cy="564975"/>
          </a:xfrm>
          <a:prstGeom prst="rect">
            <a:avLst/>
          </a:prstGeom>
          <a:noFill/>
          <a:ln w="9525">
            <a:noFill/>
            <a:miter lim="800000"/>
            <a:headEnd/>
            <a:tailEnd/>
          </a:ln>
        </p:spPr>
      </p:pic>
      <p:sp>
        <p:nvSpPr>
          <p:cNvPr id="8" name="TextBox 7"/>
          <p:cNvSpPr txBox="1"/>
          <p:nvPr/>
        </p:nvSpPr>
        <p:spPr>
          <a:xfrm>
            <a:off x="5835817" y="4886081"/>
            <a:ext cx="221854" cy="307777"/>
          </a:xfrm>
          <a:prstGeom prst="rect">
            <a:avLst/>
          </a:prstGeom>
          <a:noFill/>
        </p:spPr>
        <p:txBody>
          <a:bodyPr wrap="square" rtlCol="0">
            <a:spAutoFit/>
          </a:bodyPr>
          <a:lstStyle/>
          <a:p>
            <a:r>
              <a:rPr lang="en-US" sz="1400" dirty="0"/>
              <a:t>2</a:t>
            </a:r>
          </a:p>
        </p:txBody>
      </p:sp>
      <p:sp>
        <p:nvSpPr>
          <p:cNvPr id="14" name="TextBox 13"/>
          <p:cNvSpPr txBox="1"/>
          <p:nvPr/>
        </p:nvSpPr>
        <p:spPr>
          <a:xfrm>
            <a:off x="5830522" y="4559750"/>
            <a:ext cx="227149" cy="307777"/>
          </a:xfrm>
          <a:prstGeom prst="rect">
            <a:avLst/>
          </a:prstGeom>
          <a:noFill/>
        </p:spPr>
        <p:txBody>
          <a:bodyPr wrap="square" rtlCol="0">
            <a:spAutoFit/>
          </a:bodyPr>
          <a:lstStyle/>
          <a:p>
            <a:r>
              <a:rPr lang="en-US" sz="1400" dirty="0"/>
              <a:t>3</a:t>
            </a:r>
          </a:p>
        </p:txBody>
      </p:sp>
      <p:sp>
        <p:nvSpPr>
          <p:cNvPr id="22" name="TextBox 21"/>
          <p:cNvSpPr txBox="1"/>
          <p:nvPr/>
        </p:nvSpPr>
        <p:spPr>
          <a:xfrm>
            <a:off x="5825190" y="4168370"/>
            <a:ext cx="227149" cy="307777"/>
          </a:xfrm>
          <a:prstGeom prst="rect">
            <a:avLst/>
          </a:prstGeom>
          <a:noFill/>
        </p:spPr>
        <p:txBody>
          <a:bodyPr wrap="square" rtlCol="0">
            <a:spAutoFit/>
          </a:bodyPr>
          <a:lstStyle/>
          <a:p>
            <a:r>
              <a:rPr lang="en-US" sz="1400" dirty="0"/>
              <a:t>4</a:t>
            </a:r>
          </a:p>
        </p:txBody>
      </p:sp>
      <p:sp>
        <p:nvSpPr>
          <p:cNvPr id="23" name="TextBox 22"/>
          <p:cNvSpPr txBox="1"/>
          <p:nvPr/>
        </p:nvSpPr>
        <p:spPr>
          <a:xfrm>
            <a:off x="5818158" y="3346453"/>
            <a:ext cx="298397" cy="307777"/>
          </a:xfrm>
          <a:prstGeom prst="rect">
            <a:avLst/>
          </a:prstGeom>
          <a:noFill/>
        </p:spPr>
        <p:txBody>
          <a:bodyPr wrap="square" rtlCol="0">
            <a:spAutoFit/>
          </a:bodyPr>
          <a:lstStyle/>
          <a:p>
            <a:r>
              <a:rPr lang="en-US" sz="1400" dirty="0"/>
              <a:t>5</a:t>
            </a:r>
          </a:p>
        </p:txBody>
      </p:sp>
      <p:sp>
        <p:nvSpPr>
          <p:cNvPr id="24" name="TextBox 23"/>
          <p:cNvSpPr txBox="1"/>
          <p:nvPr/>
        </p:nvSpPr>
        <p:spPr>
          <a:xfrm>
            <a:off x="5825190" y="2592114"/>
            <a:ext cx="284334" cy="307777"/>
          </a:xfrm>
          <a:prstGeom prst="rect">
            <a:avLst/>
          </a:prstGeom>
          <a:noFill/>
        </p:spPr>
        <p:txBody>
          <a:bodyPr wrap="square" rtlCol="0">
            <a:spAutoFit/>
          </a:bodyPr>
          <a:lstStyle/>
          <a:p>
            <a:r>
              <a:rPr lang="en-US" sz="1400" dirty="0"/>
              <a:t>6</a:t>
            </a:r>
          </a:p>
        </p:txBody>
      </p:sp>
      <p:sp>
        <p:nvSpPr>
          <p:cNvPr id="25" name="TextBox 24"/>
          <p:cNvSpPr txBox="1"/>
          <p:nvPr/>
        </p:nvSpPr>
        <p:spPr>
          <a:xfrm>
            <a:off x="5825190" y="2250319"/>
            <a:ext cx="298397" cy="307777"/>
          </a:xfrm>
          <a:prstGeom prst="rect">
            <a:avLst/>
          </a:prstGeom>
          <a:noFill/>
        </p:spPr>
        <p:txBody>
          <a:bodyPr wrap="square" rtlCol="0">
            <a:spAutoFit/>
          </a:bodyPr>
          <a:lstStyle/>
          <a:p>
            <a:r>
              <a:rPr lang="en-US" sz="1400" dirty="0"/>
              <a:t>7</a:t>
            </a:r>
          </a:p>
        </p:txBody>
      </p:sp>
      <p:sp>
        <p:nvSpPr>
          <p:cNvPr id="26" name="TextBox 25"/>
          <p:cNvSpPr txBox="1"/>
          <p:nvPr/>
        </p:nvSpPr>
        <p:spPr>
          <a:xfrm>
            <a:off x="5828427" y="1894063"/>
            <a:ext cx="381412" cy="307777"/>
          </a:xfrm>
          <a:prstGeom prst="rect">
            <a:avLst/>
          </a:prstGeom>
          <a:noFill/>
        </p:spPr>
        <p:txBody>
          <a:bodyPr wrap="square" rtlCol="0">
            <a:spAutoFit/>
          </a:bodyPr>
          <a:lstStyle/>
          <a:p>
            <a:r>
              <a:rPr lang="en-US" sz="1400" dirty="0"/>
              <a:t>8</a:t>
            </a:r>
          </a:p>
        </p:txBody>
      </p:sp>
      <p:sp>
        <p:nvSpPr>
          <p:cNvPr id="42" name="Line Callout 1 41"/>
          <p:cNvSpPr/>
          <p:nvPr/>
        </p:nvSpPr>
        <p:spPr>
          <a:xfrm>
            <a:off x="6842599" y="2537742"/>
            <a:ext cx="424194" cy="188312"/>
          </a:xfrm>
          <a:prstGeom prst="borderCallout1">
            <a:avLst>
              <a:gd name="adj1" fmla="val 47306"/>
              <a:gd name="adj2" fmla="val -5520"/>
              <a:gd name="adj3" fmla="val -3185"/>
              <a:gd name="adj4" fmla="val -208801"/>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latin typeface="Snyder Speed Brush" panose="03060602040002060201" pitchFamily="66" charset="0"/>
              </a:rPr>
              <a:t>6.64</a:t>
            </a:r>
          </a:p>
        </p:txBody>
      </p:sp>
      <p:sp>
        <p:nvSpPr>
          <p:cNvPr id="43" name="TextBox 42"/>
          <p:cNvSpPr txBox="1"/>
          <p:nvPr/>
        </p:nvSpPr>
        <p:spPr>
          <a:xfrm>
            <a:off x="7290792" y="2471374"/>
            <a:ext cx="397866" cy="276999"/>
          </a:xfrm>
          <a:prstGeom prst="rect">
            <a:avLst/>
          </a:prstGeom>
          <a:noFill/>
        </p:spPr>
        <p:txBody>
          <a:bodyPr wrap="none" rtlCol="0">
            <a:spAutoFit/>
          </a:bodyPr>
          <a:lstStyle/>
          <a:p>
            <a:r>
              <a:rPr lang="en-US" sz="1200" dirty="0" err="1">
                <a:solidFill>
                  <a:schemeClr val="accent4">
                    <a:lumMod val="75000"/>
                  </a:schemeClr>
                </a:solidFill>
                <a:latin typeface="Snyder Speed Brush" panose="03060602040002060201" pitchFamily="66" charset="0"/>
              </a:rPr>
              <a:t>rmi</a:t>
            </a:r>
            <a:endParaRPr lang="en-US" sz="1200" dirty="0">
              <a:solidFill>
                <a:schemeClr val="accent4">
                  <a:lumMod val="75000"/>
                </a:schemeClr>
              </a:solidFill>
              <a:latin typeface="Snyder Speed Brush" panose="03060602040002060201" pitchFamily="66" charset="0"/>
            </a:endParaRPr>
          </a:p>
        </p:txBody>
      </p:sp>
      <p:sp>
        <p:nvSpPr>
          <p:cNvPr id="5" name="TextBox 4"/>
          <p:cNvSpPr txBox="1"/>
          <p:nvPr/>
        </p:nvSpPr>
        <p:spPr>
          <a:xfrm>
            <a:off x="5835817" y="1562046"/>
            <a:ext cx="336383" cy="307777"/>
          </a:xfrm>
          <a:prstGeom prst="rect">
            <a:avLst/>
          </a:prstGeom>
          <a:noFill/>
        </p:spPr>
        <p:txBody>
          <a:bodyPr wrap="square" rtlCol="0">
            <a:spAutoFit/>
          </a:bodyPr>
          <a:lstStyle/>
          <a:p>
            <a:r>
              <a:rPr lang="en-US" sz="1400" dirty="0"/>
              <a:t>9</a:t>
            </a:r>
          </a:p>
        </p:txBody>
      </p:sp>
    </p:spTree>
    <p:extLst>
      <p:ext uri="{BB962C8B-B14F-4D97-AF65-F5344CB8AC3E}">
        <p14:creationId xmlns:p14="http://schemas.microsoft.com/office/powerpoint/2010/main" val="285105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891745"/>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89174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4845188" y="1886745"/>
            <a:ext cx="3911163" cy="390445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a:t>
            </a:r>
            <a:r>
              <a:rPr kumimoji="0" lang="en-US" sz="13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Financial Position                0.1</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Financial Performance        8.5</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Financial Capability             3.2</a:t>
            </a:r>
            <a:r>
              <a:rPr kumimoji="0" lang="en-US" sz="1300" b="0" i="0" u="none" strike="noStrike" kern="1200" cap="none" spc="0" normalizeH="0" baseline="0" noProof="0" dirty="0">
                <a:ln>
                  <a:noFill/>
                </a:ln>
                <a:solidFill>
                  <a:prstClr val="black"/>
                </a:solidFill>
                <a:effectLst/>
                <a:uLnTx/>
                <a:uFillTx/>
                <a:latin typeface="Franklin Gothic Book" pitchFamily="34" charset="0"/>
                <a:ea typeface="+mn-ea"/>
                <a:cs typeface="+mn-cs"/>
              </a:rPr>
              <a:t>    </a:t>
            </a:r>
          </a:p>
          <a:p>
            <a:pPr marL="0" marR="0" lvl="0" indent="0" algn="l" defTabSz="914400" rtl="0" eaLnBrk="1" fontAlgn="auto" latinLnBrk="0" hangingPunct="1">
              <a:lnSpc>
                <a:spcPct val="100000"/>
              </a:lnSpc>
              <a:spcBef>
                <a:spcPts val="9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reading of 2.83 indicates the evaluator’s opinion that the Commonwealth of the Northern Marianas Islands Government’s overall financial performance improved when compared to the prior period, due primarily to a $58 million reduction of the net pension liability, which allowed the CNMI to post a positive reduction of their prior year net position deficit of $24 million.  Without this net pension liability reduction, the CNMI net position deficit would have instead grown by $24 million.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6095195"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Snyder Speed Brush" pitchFamily="66" charset="0"/>
                <a:ea typeface="+mn-ea"/>
                <a:cs typeface="+mn-cs"/>
              </a:rPr>
              <a:t>FY 20 Overall Performeter</a:t>
            </a:r>
            <a:r>
              <a:rPr kumimoji="0" lang="en-US" sz="1400" b="0" i="0" u="none" strike="noStrike" kern="1200" cap="none" spc="0" normalizeH="0" baseline="0" noProof="0" dirty="0">
                <a:ln>
                  <a:noFill/>
                </a:ln>
                <a:solidFill>
                  <a:prstClr val="white"/>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prstClr val="white"/>
                </a:solidFill>
                <a:effectLst/>
                <a:uLnTx/>
                <a:uFillTx/>
                <a:latin typeface="Snyder Speed Brush" pitchFamily="66" charset="0"/>
                <a:ea typeface="+mn-ea"/>
                <a:cs typeface="+mn-cs"/>
              </a:rPr>
              <a:t> Reading: </a:t>
            </a:r>
            <a:r>
              <a:rPr kumimoji="0" lang="en-US" sz="2000" b="0" i="0" u="none" strike="noStrike" kern="1200" cap="none" spc="0" normalizeH="0" baseline="0" noProof="0" dirty="0">
                <a:ln>
                  <a:noFill/>
                </a:ln>
                <a:solidFill>
                  <a:srgbClr val="FF0000"/>
                </a:solidFill>
                <a:effectLst/>
                <a:uLnTx/>
                <a:uFillTx/>
                <a:latin typeface="Snyder Speed Brush" pitchFamily="66" charset="0"/>
                <a:ea typeface="+mn-ea"/>
                <a:cs typeface="+mn-cs"/>
              </a:rPr>
              <a:t>2.83</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5" name="Rectangle 14"/>
          <p:cNvSpPr/>
          <p:nvPr/>
        </p:nvSpPr>
        <p:spPr>
          <a:xfrm>
            <a:off x="7696200" y="5613479"/>
            <a:ext cx="1447800" cy="110799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itchFamily="66" charset="0"/>
                <a:ea typeface="+mn-ea"/>
                <a:cs typeface="+mn-cs"/>
              </a:rPr>
              <a:t>Performeter® Rating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itchFamily="66" charset="0"/>
                <a:ea typeface="+mn-ea"/>
                <a:cs typeface="+mn-cs"/>
              </a:rPr>
              <a:t>   </a:t>
            </a:r>
            <a:r>
              <a:rPr kumimoji="0" lang="en-US" sz="2400" b="0" i="0" u="none" strike="noStrike" kern="1200" cap="none" spc="0" normalizeH="0" baseline="0" noProof="0" dirty="0">
                <a:ln>
                  <a:noFill/>
                </a:ln>
                <a:solidFill>
                  <a:srgbClr val="FF0000"/>
                </a:solidFill>
                <a:effectLst/>
                <a:uLnTx/>
                <a:uFillTx/>
                <a:latin typeface="Snyder Speed Brush" pitchFamily="66" charset="0"/>
                <a:ea typeface="+mn-ea"/>
                <a:cs typeface="+mn-cs"/>
              </a:rPr>
              <a:t>2.83</a:t>
            </a:r>
            <a:r>
              <a:rPr kumimoji="0" lang="en-US" sz="1600" b="0" i="0" u="none" strike="noStrike" kern="1200" cap="none" spc="0" normalizeH="0" baseline="0" noProof="0" dirty="0">
                <a:ln>
                  <a:noFill/>
                </a:ln>
                <a:solidFill>
                  <a:srgbClr val="9BBB59"/>
                </a:solidFill>
                <a:effectLst/>
                <a:uLnTx/>
                <a:uFillTx/>
                <a:latin typeface="Snyder Speed Brush" pitchFamily="66" charset="0"/>
                <a:ea typeface="+mn-ea"/>
                <a:cs typeface="+mn-cs"/>
              </a:rPr>
              <a:t> </a:t>
            </a:r>
            <a:r>
              <a:rPr kumimoji="0" lang="en-US" sz="1600" b="0" i="0" u="none" strike="noStrike" kern="1200" cap="none" spc="0" normalizeH="0" baseline="0" noProof="0" dirty="0">
                <a:ln>
                  <a:noFill/>
                </a:ln>
                <a:solidFill>
                  <a:prstClr val="white"/>
                </a:solidFill>
                <a:effectLst/>
                <a:uLnTx/>
                <a:uFillTx/>
                <a:latin typeface="Snyder Speed Brush" pitchFamily="66" charset="0"/>
                <a:ea typeface="+mn-ea"/>
                <a:cs typeface="+mn-cs"/>
              </a:rPr>
              <a:t>                 </a:t>
            </a:r>
            <a:r>
              <a:rPr kumimoji="0" lang="en-US" sz="1800" b="0" i="0" u="none" strike="noStrike" kern="1200" cap="none" spc="0" normalizeH="0" baseline="0" noProof="0" dirty="0">
                <a:ln>
                  <a:noFill/>
                </a:ln>
                <a:solidFill>
                  <a:prstClr val="white"/>
                </a:solidFill>
                <a:effectLst/>
                <a:uLnTx/>
                <a:uFillTx/>
                <a:latin typeface="Snyder Speed Brush" pitchFamily="66" charset="0"/>
                <a:ea typeface="+mn-ea"/>
                <a:cs typeface="+mn-cs"/>
              </a:rPr>
              <a:t>	</a:t>
            </a:r>
            <a:endParaRPr kumimoji="0" lang="en-US" sz="105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64899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graphicFrame>
        <p:nvGraphicFramePr>
          <p:cNvPr id="6" name="Group 46"/>
          <p:cNvGraphicFramePr>
            <a:graphicFrameLocks/>
          </p:cNvGraphicFramePr>
          <p:nvPr>
            <p:extLst/>
          </p:nvPr>
        </p:nvGraphicFramePr>
        <p:xfrm>
          <a:off x="1195945" y="914400"/>
          <a:ext cx="6780839" cy="4249541"/>
        </p:xfrm>
        <a:graphic>
          <a:graphicData uri="http://schemas.openxmlformats.org/drawingml/2006/table">
            <a:tbl>
              <a:tblPr/>
              <a:tblGrid>
                <a:gridCol w="1630955">
                  <a:extLst>
                    <a:ext uri="{9D8B030D-6E8A-4147-A177-3AD203B41FA5}">
                      <a16:colId xmlns:a16="http://schemas.microsoft.com/office/drawing/2014/main" val="20000"/>
                    </a:ext>
                  </a:extLst>
                </a:gridCol>
                <a:gridCol w="960688">
                  <a:extLst>
                    <a:ext uri="{9D8B030D-6E8A-4147-A177-3AD203B41FA5}">
                      <a16:colId xmlns:a16="http://schemas.microsoft.com/office/drawing/2014/main" val="20001"/>
                    </a:ext>
                  </a:extLst>
                </a:gridCol>
                <a:gridCol w="912596">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8382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762000">
                  <a:extLst>
                    <a:ext uri="{9D8B030D-6E8A-4147-A177-3AD203B41FA5}">
                      <a16:colId xmlns:a16="http://schemas.microsoft.com/office/drawing/2014/main" val="20006"/>
                    </a:ext>
                  </a:extLst>
                </a:gridCol>
              </a:tblGrid>
              <a:tr h="1824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43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53.7%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16.9%</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81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109.4%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126.5%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118.8%</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102.6%</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90.7%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105%</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-121.5%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-57.0%</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-34.1%</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-35.2%</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-125.5%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-105.9%</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-69.1%</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-64.1%</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-79.3%</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68.4%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70.5%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73.2%</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73.2%</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40.8%</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29%</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$2,510</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$3,896</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$4,817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$4,598</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$3,367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$3,318</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 </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$5,670</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$4,947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$4,926</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$3,253</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$11,576</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$10,879</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199.5%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154.7%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121.9%</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121.4%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336.3%</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213.6%</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0.31</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0.75</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0.49</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0.28</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0.37</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0.18</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0.36</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0.58</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0.31</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0.13</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0.15</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04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Performeter Reading</a:t>
                      </a:r>
                    </a:p>
                  </a:txBody>
                  <a:tcPr marL="53082" marR="53082" marT="26540" marB="2654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3.58*</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3..31*</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3.47*</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3.83</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1.54*</a:t>
                      </a:r>
                    </a:p>
                  </a:txBody>
                  <a:tcPr marL="53082" marR="53082" marT="26540" marB="2654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2.83</a:t>
                      </a:r>
                    </a:p>
                  </a:txBody>
                  <a:tcPr marL="53082" marR="53082" marT="26540" marB="2654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760419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533400" y="228600"/>
          <a:ext cx="8381999" cy="6263898"/>
        </p:xfrm>
        <a:graphic>
          <a:graphicData uri="http://schemas.openxmlformats.org/drawingml/2006/table">
            <a:tbl>
              <a:tblPr>
                <a:tableStyleId>{69CF1AB2-1976-4502-BF36-3FF5EA218861}</a:tableStyleId>
              </a:tblPr>
              <a:tblGrid>
                <a:gridCol w="1976886">
                  <a:extLst>
                    <a:ext uri="{9D8B030D-6E8A-4147-A177-3AD203B41FA5}">
                      <a16:colId xmlns:a16="http://schemas.microsoft.com/office/drawing/2014/main" val="20000"/>
                    </a:ext>
                  </a:extLst>
                </a:gridCol>
                <a:gridCol w="711679">
                  <a:extLst>
                    <a:ext uri="{9D8B030D-6E8A-4147-A177-3AD203B41FA5}">
                      <a16:colId xmlns:a16="http://schemas.microsoft.com/office/drawing/2014/main" val="20001"/>
                    </a:ext>
                  </a:extLst>
                </a:gridCol>
                <a:gridCol w="711679">
                  <a:extLst>
                    <a:ext uri="{9D8B030D-6E8A-4147-A177-3AD203B41FA5}">
                      <a16:colId xmlns:a16="http://schemas.microsoft.com/office/drawing/2014/main" val="20002"/>
                    </a:ext>
                  </a:extLst>
                </a:gridCol>
                <a:gridCol w="713143">
                  <a:extLst>
                    <a:ext uri="{9D8B030D-6E8A-4147-A177-3AD203B41FA5}">
                      <a16:colId xmlns:a16="http://schemas.microsoft.com/office/drawing/2014/main" val="20003"/>
                    </a:ext>
                  </a:extLst>
                </a:gridCol>
                <a:gridCol w="698500">
                  <a:extLst>
                    <a:ext uri="{9D8B030D-6E8A-4147-A177-3AD203B41FA5}">
                      <a16:colId xmlns:a16="http://schemas.microsoft.com/office/drawing/2014/main" val="20004"/>
                    </a:ext>
                  </a:extLst>
                </a:gridCol>
                <a:gridCol w="698500">
                  <a:extLst>
                    <a:ext uri="{9D8B030D-6E8A-4147-A177-3AD203B41FA5}">
                      <a16:colId xmlns:a16="http://schemas.microsoft.com/office/drawing/2014/main" val="20005"/>
                    </a:ext>
                  </a:extLst>
                </a:gridCol>
                <a:gridCol w="698500">
                  <a:extLst>
                    <a:ext uri="{9D8B030D-6E8A-4147-A177-3AD203B41FA5}">
                      <a16:colId xmlns:a16="http://schemas.microsoft.com/office/drawing/2014/main" val="20006"/>
                    </a:ext>
                  </a:extLst>
                </a:gridCol>
                <a:gridCol w="749754">
                  <a:extLst>
                    <a:ext uri="{9D8B030D-6E8A-4147-A177-3AD203B41FA5}">
                      <a16:colId xmlns:a16="http://schemas.microsoft.com/office/drawing/2014/main" val="20007"/>
                    </a:ext>
                  </a:extLst>
                </a:gridCol>
                <a:gridCol w="737559">
                  <a:extLst>
                    <a:ext uri="{9D8B030D-6E8A-4147-A177-3AD203B41FA5}">
                      <a16:colId xmlns:a16="http://schemas.microsoft.com/office/drawing/2014/main" val="20008"/>
                    </a:ext>
                  </a:extLst>
                </a:gridCol>
                <a:gridCol w="685799">
                  <a:extLst>
                    <a:ext uri="{9D8B030D-6E8A-4147-A177-3AD203B41FA5}">
                      <a16:colId xmlns:a16="http://schemas.microsoft.com/office/drawing/2014/main" val="20009"/>
                    </a:ext>
                  </a:extLst>
                </a:gridCol>
              </a:tblGrid>
              <a:tr h="24675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bg1"/>
                          </a:solidFill>
                          <a:effectLst/>
                          <a:latin typeface="Snyder Speed Brush" pitchFamily="66" charset="0"/>
                        </a:rPr>
                        <a:t>2012</a:t>
                      </a:r>
                      <a:endParaRPr kumimoji="0" lang="en-US" sz="900" b="1"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bg1"/>
                          </a:solidFill>
                          <a:effectLst/>
                          <a:latin typeface="Snyder Speed Brush" pitchFamily="66" charset="0"/>
                        </a:rPr>
                        <a:t>2013</a:t>
                      </a:r>
                      <a:endParaRPr kumimoji="0" lang="en-US" sz="900" b="1"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1093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3</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7</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a:t>
                      </a:r>
                    </a:p>
                  </a:txBody>
                  <a:tcPr anchor="ctr" horzOverflow="overflow"/>
                </a:tc>
                <a:extLst>
                  <a:ext uri="{0D108BD9-81ED-4DB2-BD59-A6C34878D82A}">
                    <a16:rowId xmlns:a16="http://schemas.microsoft.com/office/drawing/2014/main" val="10001"/>
                  </a:ext>
                </a:extLst>
              </a:tr>
              <a:tr h="31093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8</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7</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8</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8</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extLst>
                  <a:ext uri="{0D108BD9-81ED-4DB2-BD59-A6C34878D82A}">
                    <a16:rowId xmlns:a16="http://schemas.microsoft.com/office/drawing/2014/main" val="10002"/>
                  </a:ext>
                </a:extLst>
              </a:tr>
              <a:tr h="13077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20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13</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15</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13</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13</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15</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14</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14</a:t>
                      </a:r>
                      <a:endParaRPr kumimoji="0" lang="en-US" sz="9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22</a:t>
                      </a:r>
                      <a:endParaRPr kumimoji="0" lang="en-US" sz="9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extLst>
                  <a:ext uri="{0D108BD9-81ED-4DB2-BD59-A6C34878D82A}">
                    <a16:rowId xmlns:a16="http://schemas.microsoft.com/office/drawing/2014/main" val="10003"/>
                  </a:ext>
                </a:extLst>
              </a:tr>
              <a:tr h="27924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72.7%</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100%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85%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92%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80%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93%</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93%</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64%</a:t>
                      </a:r>
                    </a:p>
                  </a:txBody>
                  <a:tcPr anchor="ctr" horzOverflow="overflow">
                    <a:solidFill>
                      <a:schemeClr val="bg1"/>
                    </a:solidFill>
                  </a:tcPr>
                </a:tc>
                <a:extLst>
                  <a:ext uri="{0D108BD9-81ED-4DB2-BD59-A6C34878D82A}">
                    <a16:rowId xmlns:a16="http://schemas.microsoft.com/office/drawing/2014/main" val="10004"/>
                  </a:ext>
                </a:extLst>
              </a:tr>
              <a:tr h="13137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28</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txBody>
                  <a:tcPr anchor="ctr" horzOverflow="overflow"/>
                </a:tc>
                <a:extLst>
                  <a:ext uri="{0D108BD9-81ED-4DB2-BD59-A6C34878D82A}">
                    <a16:rowId xmlns:a16="http://schemas.microsoft.com/office/drawing/2014/main" val="10005"/>
                  </a:ext>
                </a:extLst>
              </a:tr>
              <a:tr h="20781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S.A.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56%</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50%</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39.5%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59%</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61%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56%</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20%</a:t>
                      </a:r>
                    </a:p>
                  </a:txBody>
                  <a:tcPr anchor="ctr" horzOverflow="overflow">
                    <a:solidFill>
                      <a:schemeClr val="bg1"/>
                    </a:solidFill>
                  </a:tcPr>
                </a:tc>
                <a:extLst>
                  <a:ext uri="{0D108BD9-81ED-4DB2-BD59-A6C34878D82A}">
                    <a16:rowId xmlns:a16="http://schemas.microsoft.com/office/drawing/2014/main" val="10006"/>
                  </a:ext>
                </a:extLst>
              </a:tr>
              <a:tr h="31093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a:ln>
                            <a:noFill/>
                          </a:ln>
                          <a:effectLst/>
                        </a:rPr>
                        <a:t>Number of months after Y/E the F.S. were Released</a:t>
                      </a:r>
                      <a:endParaRPr kumimoji="0" lang="en-US" sz="900" b="0" i="0" u="none" strike="noStrike" cap="none" normalizeH="0" baseline="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dk1"/>
                          </a:solidFill>
                          <a:effectLst/>
                          <a:latin typeface="+mn-lt"/>
                        </a:rPr>
                        <a:t>17</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dk1"/>
                          </a:solidFill>
                          <a:effectLst/>
                          <a:latin typeface="+mn-lt"/>
                        </a:rPr>
                        <a:t>9</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28</a:t>
                      </a:r>
                    </a:p>
                  </a:txBody>
                  <a:tcPr anchor="ctr" horzOverflow="overflow"/>
                </a:tc>
                <a:extLst>
                  <a:ext uri="{0D108BD9-81ED-4DB2-BD59-A6C34878D82A}">
                    <a16:rowId xmlns:a16="http://schemas.microsoft.com/office/drawing/2014/main" val="10007"/>
                  </a:ext>
                </a:extLst>
              </a:tr>
              <a:tr h="31093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dk1"/>
                          </a:solidFill>
                          <a:effectLst/>
                          <a:latin typeface="+mn-lt"/>
                        </a:rPr>
                        <a:t>2</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dk1"/>
                          </a:solidFill>
                          <a:effectLst/>
                          <a:latin typeface="+mn-lt"/>
                        </a:rPr>
                        <a:t>7</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extLst>
                  <a:ext uri="{0D108BD9-81ED-4DB2-BD59-A6C34878D82A}">
                    <a16:rowId xmlns:a16="http://schemas.microsoft.com/office/drawing/2014/main" val="10008"/>
                  </a:ext>
                </a:extLst>
              </a:tr>
              <a:tr h="2850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$6,620,692</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50" u="none" strike="noStrike" cap="none" normalizeH="0" baseline="0" dirty="0">
                          <a:ln>
                            <a:noFill/>
                          </a:ln>
                          <a:effectLst/>
                        </a:rPr>
                        <a:t>$10,288,891</a:t>
                      </a:r>
                      <a:endParaRPr kumimoji="0" lang="en-US" sz="75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$3,754,204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$3,200,953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$16,067,272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$1,393,892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$369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$3,739,720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$47,874,171</a:t>
                      </a:r>
                    </a:p>
                  </a:txBody>
                  <a:tcPr anchor="ctr" horzOverflow="overflow"/>
                </a:tc>
                <a:extLst>
                  <a:ext uri="{0D108BD9-81ED-4DB2-BD59-A6C34878D82A}">
                    <a16:rowId xmlns:a16="http://schemas.microsoft.com/office/drawing/2014/main" val="10009"/>
                  </a:ext>
                </a:extLst>
              </a:tr>
              <a:tr h="2854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50" b="0" i="0" u="none" strike="noStrike" cap="none" normalizeH="0" baseline="0" dirty="0">
                          <a:ln>
                            <a:noFill/>
                          </a:ln>
                          <a:solidFill>
                            <a:schemeClr val="tx1"/>
                          </a:solidFill>
                          <a:effectLst/>
                          <a:latin typeface="Tahoma" pitchFamily="34" charset="0"/>
                        </a:rPr>
                        <a:t>$35,559,217</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rPr>
                        <a:t>$45,848,108</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$26,187,584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$17,114,454*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$31,568,469</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$21,722,238</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$20,317,045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$24,056,765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$69,822,065</a:t>
                      </a:r>
                    </a:p>
                  </a:txBody>
                  <a:tcPr anchor="ctr" horzOverflow="overflow">
                    <a:solidFill>
                      <a:schemeClr val="bg1"/>
                    </a:solidFill>
                  </a:tcPr>
                </a:tc>
                <a:extLst>
                  <a:ext uri="{0D108BD9-81ED-4DB2-BD59-A6C34878D82A}">
                    <a16:rowId xmlns:a16="http://schemas.microsoft.com/office/drawing/2014/main" val="10010"/>
                  </a:ext>
                </a:extLst>
              </a:tr>
              <a:tr h="31093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$23,414,727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$55,526</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$1,613,257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$11,240,123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$1,405,562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$2,108,871</a:t>
                      </a:r>
                    </a:p>
                  </a:txBody>
                  <a:tcPr anchor="ct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48517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5054600" y="1701753"/>
            <a:ext cx="3327400" cy="34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2019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4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Financial Position                0.7</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Performance        3.4</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Capability             2.3</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400" b="0" i="0" u="none" strike="noStrike" kern="1200" cap="none" spc="0" normalizeH="0" baseline="0" noProof="0" dirty="0">
                <a:ln>
                  <a:noFill/>
                </a:ln>
                <a:solidFill>
                  <a:prstClr val="black"/>
                </a:solidFill>
                <a:effectLst/>
                <a:uLnTx/>
                <a:uFillTx/>
                <a:latin typeface="Franklin Gothic Book" pitchFamily="34" charset="0"/>
                <a:ea typeface="+mn-ea"/>
                <a:cs typeface="+mn-cs"/>
              </a:rPr>
              <a:t>The 2019 overall reading of 1.92 indicates the evaluator’s opinion that the VI’s overall financial health and performance slightly improved during the year.  </a:t>
            </a:r>
          </a:p>
          <a:p>
            <a:pPr marL="0" marR="0" lvl="0" indent="0" algn="l" defTabSz="914400" rtl="0" eaLnBrk="1" fontAlgn="auto" latinLnBrk="0" hangingPunct="1">
              <a:lnSpc>
                <a:spcPct val="100000"/>
              </a:lnSpc>
              <a:spcBef>
                <a:spcPts val="9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solidFill>
                <a:effectLst/>
                <a:uLnTx/>
                <a:uFillTx/>
                <a:latin typeface="Franklin Gothic Book" pitchFamily="34" charset="0"/>
                <a:ea typeface="+mn-ea"/>
                <a:cs typeface="+mn-cs"/>
              </a:rPr>
              <a:t>The VI is still recovering from a number setbacks that it suffered in the previous 3  fiscal years, however that recovery will stretch over several years into the future.</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endParaRPr kumimoji="0" lang="en-US" sz="1400" b="0" i="0" u="none" strike="noStrike" kern="1200" cap="none" spc="0" normalizeH="0" baseline="0" noProof="0" dirty="0">
              <a:ln>
                <a:noFill/>
              </a:ln>
              <a:solidFill>
                <a:prstClr val="black"/>
              </a:solidFill>
              <a:effectLst/>
              <a:uLnTx/>
              <a:uFillTx/>
              <a:latin typeface="Franklin Gothic Book" pitchFamily="34" charset="0"/>
              <a:ea typeface="+mn-ea"/>
              <a:cs typeface="+mn-cs"/>
            </a:endParaRP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274457"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FY 19 Overall </a:t>
            </a:r>
            <a:r>
              <a:rPr kumimoji="0" lang="en-US" sz="2000" b="0" i="0" u="none" strike="noStrike" kern="1200" cap="none" spc="0" normalizeH="0" baseline="0" noProof="0" dirty="0" err="1">
                <a:ln>
                  <a:noFill/>
                </a:ln>
                <a:solidFill>
                  <a:srgbClr val="B4C3D8"/>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srgbClr val="B4C3D8"/>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 Reading:</a:t>
            </a:r>
          </a:p>
        </p:txBody>
      </p:sp>
      <p:sp>
        <p:nvSpPr>
          <p:cNvPr id="10" name="TextBox 9"/>
          <p:cNvSpPr txBox="1"/>
          <p:nvPr/>
        </p:nvSpPr>
        <p:spPr>
          <a:xfrm>
            <a:off x="6248400" y="5841906"/>
            <a:ext cx="99578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Snyder Speed Brush" pitchFamily="66" charset="0"/>
                <a:ea typeface="+mn-ea"/>
                <a:cs typeface="+mn-cs"/>
              </a:rPr>
              <a:t>1.92</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17072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1447800" y="826532"/>
          <a:ext cx="6096000" cy="4193361"/>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268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104.5%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70.9%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-269.6%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-284.3%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24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45.9%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6548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BTA Self-Sufficiency</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68.9%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99.5%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59.3%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68.1%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974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987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$9,058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$7,728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8,441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$7,944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$8,783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$9,295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$8,632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$31,186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37,194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$41,686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$41,298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$47,552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572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Pension Plan Funding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N/A</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176.3%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314.7%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365.3%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335.7%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Coverage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00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820220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ext uri="{D42A27DB-BD31-4B8C-83A1-F6EECF244321}">
                <p14:modId xmlns:p14="http://schemas.microsoft.com/office/powerpoint/2010/main" val="1705177290"/>
              </p:ext>
            </p:extLst>
          </p:nvPr>
        </p:nvGraphicFramePr>
        <p:xfrm>
          <a:off x="609600" y="422945"/>
          <a:ext cx="8077198" cy="5915652"/>
        </p:xfrm>
        <a:graphic>
          <a:graphicData uri="http://schemas.openxmlformats.org/drawingml/2006/table">
            <a:tbl>
              <a:tblPr>
                <a:tableStyleId>{69CF1AB2-1976-4502-BF36-3FF5EA218861}</a:tableStyleId>
              </a:tblPr>
              <a:tblGrid>
                <a:gridCol w="2578703">
                  <a:extLst>
                    <a:ext uri="{9D8B030D-6E8A-4147-A177-3AD203B41FA5}">
                      <a16:colId xmlns:a16="http://schemas.microsoft.com/office/drawing/2014/main" val="20000"/>
                    </a:ext>
                  </a:extLst>
                </a:gridCol>
                <a:gridCol w="773226">
                  <a:extLst>
                    <a:ext uri="{9D8B030D-6E8A-4147-A177-3AD203B41FA5}">
                      <a16:colId xmlns:a16="http://schemas.microsoft.com/office/drawing/2014/main" val="20001"/>
                    </a:ext>
                  </a:extLst>
                </a:gridCol>
                <a:gridCol w="773226">
                  <a:extLst>
                    <a:ext uri="{9D8B030D-6E8A-4147-A177-3AD203B41FA5}">
                      <a16:colId xmlns:a16="http://schemas.microsoft.com/office/drawing/2014/main" val="20002"/>
                    </a:ext>
                  </a:extLst>
                </a:gridCol>
                <a:gridCol w="773226">
                  <a:extLst>
                    <a:ext uri="{9D8B030D-6E8A-4147-A177-3AD203B41FA5}">
                      <a16:colId xmlns:a16="http://schemas.microsoft.com/office/drawing/2014/main" val="20003"/>
                    </a:ext>
                  </a:extLst>
                </a:gridCol>
                <a:gridCol w="773226">
                  <a:extLst>
                    <a:ext uri="{9D8B030D-6E8A-4147-A177-3AD203B41FA5}">
                      <a16:colId xmlns:a16="http://schemas.microsoft.com/office/drawing/2014/main" val="20004"/>
                    </a:ext>
                  </a:extLst>
                </a:gridCol>
                <a:gridCol w="859139">
                  <a:extLst>
                    <a:ext uri="{9D8B030D-6E8A-4147-A177-3AD203B41FA5}">
                      <a16:colId xmlns:a16="http://schemas.microsoft.com/office/drawing/2014/main" val="20005"/>
                    </a:ext>
                  </a:extLst>
                </a:gridCol>
                <a:gridCol w="773226">
                  <a:extLst>
                    <a:ext uri="{9D8B030D-6E8A-4147-A177-3AD203B41FA5}">
                      <a16:colId xmlns:a16="http://schemas.microsoft.com/office/drawing/2014/main" val="20006"/>
                    </a:ext>
                  </a:extLst>
                </a:gridCol>
                <a:gridCol w="773226">
                  <a:extLst>
                    <a:ext uri="{9D8B030D-6E8A-4147-A177-3AD203B41FA5}">
                      <a16:colId xmlns:a16="http://schemas.microsoft.com/office/drawing/2014/main" val="20007"/>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1"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1"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1"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1"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1"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1"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1"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6</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16</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19</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13</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11</a:t>
                      </a:r>
                    </a:p>
                  </a:txBody>
                  <a:tcPr marT="45721" marB="45721"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3</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6</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7</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11</a:t>
                      </a:r>
                    </a:p>
                  </a:txBody>
                  <a:tcPr marT="45721" marB="45721"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8</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14</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15</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15</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17</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sng" strike="noStrike" cap="none" normalizeH="0" baseline="0" dirty="0">
                        <a:ln>
                          <a:noFill/>
                        </a:ln>
                        <a:solidFill>
                          <a:schemeClr val="tx1"/>
                        </a:solidFill>
                        <a:effectLst/>
                        <a:latin typeface="Tahoma" pitchFamily="34" charset="0"/>
                        <a:ea typeface="MS PGothic" pitchFamily="34" charset="-128"/>
                      </a:endParaRPr>
                    </a:p>
                  </a:txBody>
                  <a:tcPr marT="45721" marB="45721"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(estimate)</a:t>
                      </a:r>
                    </a:p>
                  </a:txBody>
                  <a:tcPr marT="45721" marB="45721"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A-133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14</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46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46</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57</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56</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71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71</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57</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txBody>
                  <a:tcPr marT="45721" marB="45721"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A-133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84%</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(100% 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(100% 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(100% estimate)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(100% estimate)</a:t>
                      </a:r>
                    </a:p>
                  </a:txBody>
                  <a:tcPr marT="45721" marB="45721"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months after Y/E the F.S. were Released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12</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24</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21</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21</a:t>
                      </a:r>
                    </a:p>
                  </a:txBody>
                  <a:tcPr marT="45721" marB="45721" horzOverflow="overflow"/>
                </a:tc>
                <a:extLst>
                  <a:ext uri="{0D108BD9-81ED-4DB2-BD59-A6C34878D82A}">
                    <a16:rowId xmlns:a16="http://schemas.microsoft.com/office/drawing/2014/main" val="10007"/>
                  </a:ext>
                </a:extLst>
              </a:tr>
              <a:tr h="39464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4</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3</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6</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3</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4</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a:t>
                      </a:r>
                    </a:p>
                  </a:txBody>
                  <a:tcPr marT="45721" marB="45721"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$1,172,427</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$348,349</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 </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$163,394 </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$283,945</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$278,600</a:t>
                      </a:r>
                    </a:p>
                  </a:txBody>
                  <a:tcPr marT="45721" marB="45721"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$5,730,775</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Unable to determine</a:t>
                      </a:r>
                    </a:p>
                  </a:txBody>
                  <a:tcPr marT="45721" marB="45721"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67496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609600" y="1676400"/>
            <a:ext cx="7772400" cy="4495800"/>
          </a:xfrm>
        </p:spPr>
        <p:txBody>
          <a:bodyPr/>
          <a:lstStyle/>
          <a:p>
            <a:r>
              <a:rPr lang="en-US" sz="2800" dirty="0"/>
              <a:t>A brief review of what the </a:t>
            </a:r>
            <a:r>
              <a:rPr lang="en-US" sz="2800" i="1" dirty="0"/>
              <a:t>Performeter and A.F.T.E.R Analysis</a:t>
            </a:r>
            <a:r>
              <a:rPr lang="en-US" sz="2800" dirty="0"/>
              <a:t> is (and what it is not…)</a:t>
            </a:r>
          </a:p>
          <a:p>
            <a:r>
              <a:rPr lang="en-US" sz="2800" dirty="0"/>
              <a:t>Review of factors and circumstances contributing to the 2020 scores and causes</a:t>
            </a:r>
          </a:p>
          <a:p>
            <a:r>
              <a:rPr lang="en-US" sz="2800" dirty="0"/>
              <a:t>Provide an update on the most recent 2020 </a:t>
            </a:r>
            <a:r>
              <a:rPr lang="en-US" sz="2800" i="1" dirty="0"/>
              <a:t>Performeter</a:t>
            </a:r>
            <a:r>
              <a:rPr lang="en-US" sz="2800" dirty="0"/>
              <a:t> scores and A.F.T.E.R. findings for 2020</a:t>
            </a:r>
          </a:p>
          <a:p>
            <a:endParaRPr lang="en-US" dirty="0"/>
          </a:p>
        </p:txBody>
      </p:sp>
      <p:sp>
        <p:nvSpPr>
          <p:cNvPr id="3074" name="Rectangle 2"/>
          <p:cNvSpPr>
            <a:spLocks noGrp="1" noChangeArrowheads="1"/>
          </p:cNvSpPr>
          <p:nvPr>
            <p:ph type="title"/>
          </p:nvPr>
        </p:nvSpPr>
        <p:spPr/>
        <p:txBody>
          <a:bodyPr/>
          <a:lstStyle/>
          <a:p>
            <a:r>
              <a:rPr lang="en-US"/>
              <a:t>Topics for today</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FFB38BF5-1264-4C01-90AA-BEF656C56A52}" type="slidenum">
              <a:rPr lang="en-US" smtClean="0"/>
              <a:pPr/>
              <a:t>2</a:t>
            </a:fld>
            <a:endParaRPr lang="en-US"/>
          </a:p>
        </p:txBody>
      </p:sp>
    </p:spTree>
    <p:extLst>
      <p:ext uri="{BB962C8B-B14F-4D97-AF65-F5344CB8AC3E}">
        <p14:creationId xmlns:p14="http://schemas.microsoft.com/office/powerpoint/2010/main" val="2621050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algn="l"/>
            <a:r>
              <a:rPr lang="en-US" sz="2000" dirty="0">
                <a:solidFill>
                  <a:srgbClr val="476EA5"/>
                </a:solidFill>
              </a:rPr>
              <a:t>How Was Our Overall Financial Performance?</a:t>
            </a:r>
          </a:p>
          <a:p>
            <a:pPr algn="l"/>
            <a:endParaRPr lang="en-US" sz="2000" dirty="0">
              <a:solidFill>
                <a:srgbClr val="476EA5"/>
              </a:solidFill>
            </a:endParaRPr>
          </a:p>
        </p:txBody>
      </p:sp>
      <p:sp>
        <p:nvSpPr>
          <p:cNvPr id="6" name="Rectangle 4"/>
          <p:cNvSpPr txBox="1">
            <a:spLocks noChangeArrowheads="1"/>
          </p:cNvSpPr>
          <p:nvPr/>
        </p:nvSpPr>
        <p:spPr>
          <a:xfrm>
            <a:off x="4845188" y="1652041"/>
            <a:ext cx="4005629" cy="380215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Font typeface="Arial" pitchFamily="34" charset="0"/>
              <a:buNone/>
            </a:pPr>
            <a:r>
              <a:rPr lang="en-US" sz="1200" dirty="0">
                <a:solidFill>
                  <a:prstClr val="black"/>
                </a:solidFill>
                <a:latin typeface="Franklin Gothic Book" panose="020B0503020102020204" pitchFamily="34" charset="0"/>
              </a:rPr>
              <a:t>For the 2019 fiscal year, the readings by ratio category were as follows:</a:t>
            </a:r>
          </a:p>
          <a:p>
            <a:pPr>
              <a:lnSpc>
                <a:spcPct val="90000"/>
              </a:lnSpc>
              <a:buFont typeface="Arial" pitchFamily="34" charset="0"/>
              <a:buNone/>
            </a:pPr>
            <a:r>
              <a:rPr lang="en-US" sz="1200" dirty="0">
                <a:solidFill>
                  <a:prstClr val="black">
                    <a:lumMod val="65000"/>
                    <a:lumOff val="35000"/>
                  </a:prstClr>
                </a:solidFill>
                <a:latin typeface="Franklin Gothic Book" panose="020B0503020102020204" pitchFamily="34" charset="0"/>
              </a:rPr>
              <a:t>	</a:t>
            </a:r>
            <a:r>
              <a:rPr lang="en-US" sz="1200" b="1" dirty="0">
                <a:solidFill>
                  <a:prstClr val="black">
                    <a:lumMod val="65000"/>
                    <a:lumOff val="35000"/>
                  </a:prstClr>
                </a:solidFill>
                <a:latin typeface="Franklin Gothic Book" panose="020B0503020102020204" pitchFamily="34" charset="0"/>
              </a:rPr>
              <a:t>Financial Position   	     6.12          </a:t>
            </a:r>
          </a:p>
          <a:p>
            <a:pPr>
              <a:lnSpc>
                <a:spcPct val="90000"/>
              </a:lnSpc>
              <a:buFont typeface="Arial" pitchFamily="34" charset="0"/>
              <a:buNone/>
            </a:pPr>
            <a:r>
              <a:rPr lang="en-US" sz="1200" b="1" dirty="0">
                <a:solidFill>
                  <a:prstClr val="black">
                    <a:lumMod val="65000"/>
                    <a:lumOff val="35000"/>
                  </a:prstClr>
                </a:solidFill>
                <a:latin typeface="Franklin Gothic Book" panose="020B0503020102020204" pitchFamily="34" charset="0"/>
              </a:rPr>
              <a:t>	Financial Performance      1.30   </a:t>
            </a:r>
          </a:p>
          <a:p>
            <a:pPr>
              <a:lnSpc>
                <a:spcPct val="90000"/>
              </a:lnSpc>
              <a:buFont typeface="Arial" pitchFamily="34" charset="0"/>
              <a:buNone/>
            </a:pPr>
            <a:r>
              <a:rPr lang="en-US" sz="1200" b="1" dirty="0">
                <a:solidFill>
                  <a:prstClr val="black">
                    <a:lumMod val="65000"/>
                    <a:lumOff val="35000"/>
                  </a:prstClr>
                </a:solidFill>
                <a:latin typeface="Franklin Gothic Book" panose="020B0503020102020204" pitchFamily="34" charset="0"/>
              </a:rPr>
              <a:t>	Financial Capability  	     5.27           </a:t>
            </a:r>
          </a:p>
          <a:p>
            <a:pPr marL="0" indent="0">
              <a:spcBef>
                <a:spcPts val="900"/>
              </a:spcBef>
              <a:buFont typeface="Wingdings" pitchFamily="2" charset="2"/>
              <a:buNone/>
            </a:pPr>
            <a:r>
              <a:rPr lang="en-US" sz="1200" dirty="0">
                <a:solidFill>
                  <a:prstClr val="black"/>
                </a:solidFill>
                <a:latin typeface="Franklin Gothic Book" pitchFamily="34" charset="0"/>
              </a:rPr>
              <a:t>The 2019 reading of 5.01 indicates the evaluator’s opinion that the Palau Government’s overall financial health and performance decreased during the fiscal year ended September 30, 2019, but still remains an above satisfactory reading. </a:t>
            </a:r>
          </a:p>
          <a:p>
            <a:pPr marL="0" indent="0">
              <a:spcBef>
                <a:spcPts val="900"/>
              </a:spcBef>
              <a:buFont typeface="Arial" pitchFamily="34" charset="0"/>
              <a:buNone/>
            </a:pPr>
            <a:r>
              <a:rPr lang="en-US" sz="1200" dirty="0">
                <a:solidFill>
                  <a:prstClr val="black"/>
                </a:solidFill>
                <a:latin typeface="Franklin Gothic Book" pitchFamily="34" charset="0"/>
              </a:rPr>
              <a:t>Palau has maintained a relatively consistent level of scoring over the past 11 years</a:t>
            </a:r>
            <a:r>
              <a:rPr lang="en-US" sz="1200" dirty="0">
                <a:solidFill>
                  <a:srgbClr val="FF0000"/>
                </a:solidFill>
                <a:latin typeface="Franklin Gothic Book" pitchFamily="34" charset="0"/>
              </a:rPr>
              <a:t>.  </a:t>
            </a:r>
            <a:r>
              <a:rPr lang="en-US" sz="1200" dirty="0">
                <a:solidFill>
                  <a:prstClr val="black"/>
                </a:solidFill>
                <a:latin typeface="Franklin Gothic Book" pitchFamily="34" charset="0"/>
              </a:rPr>
              <a:t>However, Palau’s overall financial health did decline during the 2019 fiscal year. The primary reasons for the above satisfactory reading are the high level General Fund’s level of unassigned fund balance, the low debt service load ratio, the high readings of current and quick ratios, and the high overall above satisfactory financial position reading.  However, declines in other ratios led to the decrease in the current year score.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274457" cy="400110"/>
          </a:xfrm>
          <a:prstGeom prst="rect">
            <a:avLst/>
          </a:prstGeom>
          <a:noFill/>
        </p:spPr>
        <p:txBody>
          <a:bodyPr wrap="none" rtlCol="0">
            <a:spAutoFit/>
          </a:bodyPr>
          <a:lstStyle/>
          <a:p>
            <a:r>
              <a:rPr lang="en-US" sz="2000" dirty="0">
                <a:solidFill>
                  <a:srgbClr val="B4C3D8"/>
                </a:solidFill>
                <a:latin typeface="Snyder Speed Brush" pitchFamily="66" charset="0"/>
              </a:rPr>
              <a:t>FY 19 Overall </a:t>
            </a:r>
            <a:r>
              <a:rPr lang="en-US" sz="2000" dirty="0" err="1">
                <a:solidFill>
                  <a:srgbClr val="B4C3D8"/>
                </a:solidFill>
                <a:latin typeface="Snyder Speed Brush" pitchFamily="66" charset="0"/>
              </a:rPr>
              <a:t>Performeter</a:t>
            </a:r>
            <a:r>
              <a:rPr lang="en-US" sz="1400" dirty="0">
                <a:solidFill>
                  <a:srgbClr val="B4C3D8"/>
                </a:solidFill>
                <a:latin typeface="Snyder Speed Brush" pitchFamily="66" charset="0"/>
              </a:rPr>
              <a:t>®</a:t>
            </a:r>
            <a:r>
              <a:rPr lang="en-US" sz="2000" dirty="0">
                <a:solidFill>
                  <a:srgbClr val="B4C3D8"/>
                </a:solidFill>
                <a:latin typeface="Snyder Speed Brush" pitchFamily="66" charset="0"/>
              </a:rPr>
              <a:t> Reading:</a:t>
            </a:r>
          </a:p>
        </p:txBody>
      </p:sp>
      <p:sp>
        <p:nvSpPr>
          <p:cNvPr id="10" name="TextBox 9"/>
          <p:cNvSpPr txBox="1"/>
          <p:nvPr/>
        </p:nvSpPr>
        <p:spPr>
          <a:xfrm>
            <a:off x="6248400" y="5841906"/>
            <a:ext cx="1010213" cy="523220"/>
          </a:xfrm>
          <a:prstGeom prst="rect">
            <a:avLst/>
          </a:prstGeom>
          <a:noFill/>
        </p:spPr>
        <p:txBody>
          <a:bodyPr wrap="none" rtlCol="0">
            <a:spAutoFit/>
          </a:bodyPr>
          <a:lstStyle/>
          <a:p>
            <a:r>
              <a:rPr lang="en-US" sz="2800" dirty="0">
                <a:solidFill>
                  <a:prstClr val="white"/>
                </a:solidFill>
                <a:latin typeface="Snyder Speed Brush" pitchFamily="66" charset="0"/>
              </a:rPr>
              <a:t>5.01</a:t>
            </a:r>
          </a:p>
        </p:txBody>
      </p:sp>
      <p:sp>
        <p:nvSpPr>
          <p:cNvPr id="11" name="TextBox 10"/>
          <p:cNvSpPr txBox="1"/>
          <p:nvPr/>
        </p:nvSpPr>
        <p:spPr>
          <a:xfrm>
            <a:off x="209412" y="2184224"/>
            <a:ext cx="753732" cy="230832"/>
          </a:xfrm>
          <a:prstGeom prst="rect">
            <a:avLst/>
          </a:prstGeom>
          <a:noFill/>
        </p:spPr>
        <p:txBody>
          <a:bodyPr wrap="none" rtlCol="0">
            <a:spAutoFit/>
          </a:bodyPr>
          <a:lstStyle/>
          <a:p>
            <a:r>
              <a:rPr lang="en-US" sz="900" dirty="0">
                <a:solidFill>
                  <a:prstClr val="black"/>
                </a:solidFill>
                <a:latin typeface="Snyder Speed Brush" pitchFamily="66" charset="0"/>
              </a:rPr>
              <a:t>Excellent</a:t>
            </a:r>
          </a:p>
        </p:txBody>
      </p:sp>
      <p:sp>
        <p:nvSpPr>
          <p:cNvPr id="12" name="TextBox 11"/>
          <p:cNvSpPr txBox="1"/>
          <p:nvPr/>
        </p:nvSpPr>
        <p:spPr>
          <a:xfrm>
            <a:off x="7434" y="3421566"/>
            <a:ext cx="920445" cy="230832"/>
          </a:xfrm>
          <a:prstGeom prst="rect">
            <a:avLst/>
          </a:prstGeom>
          <a:noFill/>
        </p:spPr>
        <p:txBody>
          <a:bodyPr wrap="none" rtlCol="0">
            <a:spAutoFit/>
          </a:bodyPr>
          <a:lstStyle/>
          <a:p>
            <a:r>
              <a:rPr lang="en-US" sz="900" dirty="0">
                <a:solidFill>
                  <a:prstClr val="black"/>
                </a:solidFill>
                <a:latin typeface="Snyder Speed Brush" pitchFamily="66" charset="0"/>
              </a:rPr>
              <a:t>Satisfactory</a:t>
            </a:r>
          </a:p>
        </p:txBody>
      </p:sp>
      <p:sp>
        <p:nvSpPr>
          <p:cNvPr id="13" name="TextBox 12"/>
          <p:cNvSpPr txBox="1"/>
          <p:nvPr/>
        </p:nvSpPr>
        <p:spPr>
          <a:xfrm>
            <a:off x="536425" y="4655634"/>
            <a:ext cx="484428" cy="230832"/>
          </a:xfrm>
          <a:prstGeom prst="rect">
            <a:avLst/>
          </a:prstGeom>
          <a:noFill/>
        </p:spPr>
        <p:txBody>
          <a:bodyPr wrap="none" rtlCol="0">
            <a:spAutoFit/>
          </a:bodyPr>
          <a:lstStyle/>
          <a:p>
            <a:r>
              <a:rPr lang="en-US" sz="900" dirty="0">
                <a:solidFill>
                  <a:prstClr val="black"/>
                </a:solidFill>
                <a:latin typeface="Snyder Speed Brush" pitchFamily="66" charset="0"/>
              </a:rPr>
              <a:t>Poor</a:t>
            </a:r>
          </a:p>
        </p:txBody>
      </p:sp>
      <p:sp>
        <p:nvSpPr>
          <p:cNvPr id="3" name="Slide Number Placeholder 2"/>
          <p:cNvSpPr>
            <a:spLocks noGrp="1"/>
          </p:cNvSpPr>
          <p:nvPr>
            <p:ph type="sldNum" sz="quarter" idx="12"/>
          </p:nvPr>
        </p:nvSpPr>
        <p:spPr/>
        <p:txBody>
          <a:bodyPr/>
          <a:lstStyle/>
          <a:p>
            <a:fld id="{25871730-3326-435A-846F-B7FEC151198A}" type="slidenum">
              <a:rPr lang="en-US" smtClean="0">
                <a:solidFill>
                  <a:prstClr val="black">
                    <a:tint val="75000"/>
                  </a:prstClr>
                </a:solidFill>
              </a:rPr>
              <a:pPr/>
              <a:t>20</a:t>
            </a:fld>
            <a:endParaRPr lang="en-US">
              <a:solidFill>
                <a:prstClr val="black">
                  <a:tint val="75000"/>
                </a:prstClr>
              </a:solidFill>
            </a:endParaRPr>
          </a:p>
        </p:txBody>
      </p:sp>
      <p:graphicFrame>
        <p:nvGraphicFramePr>
          <p:cNvPr id="14" name="Chart 13"/>
          <p:cNvGraphicFramePr/>
          <p:nvPr>
            <p:extLst/>
          </p:nvPr>
        </p:nvGraphicFramePr>
        <p:xfrm>
          <a:off x="7422630" y="5301018"/>
          <a:ext cx="1524000" cy="17240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1313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871730-3326-435A-846F-B7FEC151198A}" type="slidenum">
              <a:rPr lang="en-US" smtClean="0">
                <a:solidFill>
                  <a:prstClr val="black">
                    <a:tint val="75000"/>
                  </a:prstClr>
                </a:solidFill>
              </a:rPr>
              <a:pPr/>
              <a:t>21</a:t>
            </a:fld>
            <a:endParaRPr lang="en-US">
              <a:solidFill>
                <a:prstClr val="black">
                  <a:tint val="75000"/>
                </a:prstClr>
              </a:solidFill>
            </a:endParaRPr>
          </a:p>
        </p:txBody>
      </p:sp>
      <p:graphicFrame>
        <p:nvGraphicFramePr>
          <p:cNvPr id="5" name="Group 46"/>
          <p:cNvGraphicFramePr>
            <a:graphicFrameLocks/>
          </p:cNvGraphicFramePr>
          <p:nvPr>
            <p:extLst/>
          </p:nvPr>
        </p:nvGraphicFramePr>
        <p:xfrm>
          <a:off x="1447800" y="826532"/>
          <a:ext cx="6096000" cy="4450928"/>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2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89.8%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92.6%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81.9%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-106.8%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-106.8%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-59.4%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60.4%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65.2%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$1,656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$1,930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$2,073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$2,011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$7,446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$8,524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$9,987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$10,680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$10,530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Pension Plan Funding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N/A</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5.34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6.09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r>
              <a:rPr lang="en-US" sz="1600" dirty="0">
                <a:solidFill>
                  <a:prstClr val="white"/>
                </a:solidFill>
                <a:latin typeface="Snyder Speed Brush" panose="020B0604020202020204" charset="0"/>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r>
              <a:rPr lang="en-US" sz="1200" dirty="0">
                <a:solidFill>
                  <a:prstClr val="white"/>
                </a:solidFill>
                <a:latin typeface="Snyder Speed Brush" panose="020B0604020202020204" charset="0"/>
              </a:rPr>
              <a:t>*Notes years that the overall score has been restated for comparison purposes</a:t>
            </a:r>
          </a:p>
        </p:txBody>
      </p:sp>
    </p:spTree>
    <p:extLst>
      <p:ext uri="{BB962C8B-B14F-4D97-AF65-F5344CB8AC3E}">
        <p14:creationId xmlns:p14="http://schemas.microsoft.com/office/powerpoint/2010/main" val="623109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652072" y="596990"/>
          <a:ext cx="8001000" cy="5759360"/>
        </p:xfrm>
        <a:graphic>
          <a:graphicData uri="http://schemas.openxmlformats.org/drawingml/2006/table">
            <a:tbl>
              <a:tblPr>
                <a:tableStyleId>{69CF1AB2-1976-4502-BF36-3FF5EA218861}</a:tableStyleId>
              </a:tblPr>
              <a:tblGrid>
                <a:gridCol w="2331212">
                  <a:extLst>
                    <a:ext uri="{9D8B030D-6E8A-4147-A177-3AD203B41FA5}">
                      <a16:colId xmlns:a16="http://schemas.microsoft.com/office/drawing/2014/main" val="20000"/>
                    </a:ext>
                  </a:extLst>
                </a:gridCol>
                <a:gridCol w="699015">
                  <a:extLst>
                    <a:ext uri="{9D8B030D-6E8A-4147-A177-3AD203B41FA5}">
                      <a16:colId xmlns:a16="http://schemas.microsoft.com/office/drawing/2014/main" val="20001"/>
                    </a:ext>
                  </a:extLst>
                </a:gridCol>
                <a:gridCol w="699015">
                  <a:extLst>
                    <a:ext uri="{9D8B030D-6E8A-4147-A177-3AD203B41FA5}">
                      <a16:colId xmlns:a16="http://schemas.microsoft.com/office/drawing/2014/main" val="20002"/>
                    </a:ext>
                  </a:extLst>
                </a:gridCol>
                <a:gridCol w="699015">
                  <a:extLst>
                    <a:ext uri="{9D8B030D-6E8A-4147-A177-3AD203B41FA5}">
                      <a16:colId xmlns:a16="http://schemas.microsoft.com/office/drawing/2014/main" val="20003"/>
                    </a:ext>
                  </a:extLst>
                </a:gridCol>
                <a:gridCol w="699015">
                  <a:extLst>
                    <a:ext uri="{9D8B030D-6E8A-4147-A177-3AD203B41FA5}">
                      <a16:colId xmlns:a16="http://schemas.microsoft.com/office/drawing/2014/main" val="20004"/>
                    </a:ext>
                  </a:extLst>
                </a:gridCol>
                <a:gridCol w="699015">
                  <a:extLst>
                    <a:ext uri="{9D8B030D-6E8A-4147-A177-3AD203B41FA5}">
                      <a16:colId xmlns:a16="http://schemas.microsoft.com/office/drawing/2014/main" val="20005"/>
                    </a:ext>
                  </a:extLst>
                </a:gridCol>
                <a:gridCol w="776683">
                  <a:extLst>
                    <a:ext uri="{9D8B030D-6E8A-4147-A177-3AD203B41FA5}">
                      <a16:colId xmlns:a16="http://schemas.microsoft.com/office/drawing/2014/main" val="20006"/>
                    </a:ext>
                  </a:extLst>
                </a:gridCol>
                <a:gridCol w="699015">
                  <a:extLst>
                    <a:ext uri="{9D8B030D-6E8A-4147-A177-3AD203B41FA5}">
                      <a16:colId xmlns:a16="http://schemas.microsoft.com/office/drawing/2014/main" val="20007"/>
                    </a:ext>
                  </a:extLst>
                </a:gridCol>
                <a:gridCol w="699015">
                  <a:extLst>
                    <a:ext uri="{9D8B030D-6E8A-4147-A177-3AD203B41FA5}">
                      <a16:colId xmlns:a16="http://schemas.microsoft.com/office/drawing/2014/main" val="20008"/>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u="none" strike="noStrike" cap="none" normalizeH="0" baseline="0" dirty="0">
                          <a:ln>
                            <a:noFill/>
                          </a:ln>
                          <a:solidFill>
                            <a:schemeClr val="bg1"/>
                          </a:solidFill>
                          <a:effectLst/>
                          <a:latin typeface="Snyder Speed Brush" pitchFamily="66" charset="0"/>
                        </a:rPr>
                        <a:t>2012</a:t>
                      </a: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6</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6</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txBody>
                  <a:tcPr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75%</a:t>
                      </a:r>
                    </a:p>
                  </a:txBody>
                  <a:tcPr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19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10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txBody>
                  <a:tcPr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S.A.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29%</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67%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a:ln>
                            <a:noFill/>
                          </a:ln>
                          <a:effectLst/>
                        </a:rPr>
                        <a:t>Number of months after Y/E the F.S. were Released</a:t>
                      </a:r>
                      <a:endParaRPr kumimoji="0" lang="en-US" sz="900" b="0" i="0" u="none" strike="noStrike" cap="none" normalizeH="0" baseline="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13.5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16.5</a:t>
                      </a:r>
                    </a:p>
                  </a:txBody>
                  <a:tcPr horzOverflow="overflow"/>
                </a:tc>
                <a:extLst>
                  <a:ext uri="{0D108BD9-81ED-4DB2-BD59-A6C34878D82A}">
                    <a16:rowId xmlns:a16="http://schemas.microsoft.com/office/drawing/2014/main" val="10007"/>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$763,348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$183,006</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$72,875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$354,018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$97,206</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$174,130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$44,448</a:t>
                      </a:r>
                    </a:p>
                  </a:txBody>
                  <a:tcPr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$2,754,298</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$2,690,163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$826,527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$753,136</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$319,767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$314,686</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$488,816</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$359,134</a:t>
                      </a:r>
                    </a:p>
                  </a:txBody>
                  <a:tcPr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$1,559,418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$247,141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$1,936,511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$427,409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$204,848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$57,338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$174,130</a:t>
                      </a:r>
                    </a:p>
                  </a:txBody>
                  <a:tcP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fld id="{25871730-3326-435A-846F-B7FEC151198A}"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26337559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7506"/>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2130" y="93526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4879790" y="1497993"/>
            <a:ext cx="4111810" cy="373098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2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Financial Position                0.7</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Performance        9.5</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2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Capability             7.9</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20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reading of 4.9 indicates the evaluator’s opinion that Chuuk Government’s overall financial health and performance was considered near satisfactory as of and for the fiscal year ended September 30, 2020, and represents an increase from the reading of the prior year. </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200" b="0" i="0" u="none" strike="noStrike" kern="1200" cap="none" spc="0" normalizeH="0" baseline="0" noProof="0" dirty="0">
                <a:ln>
                  <a:noFill/>
                </a:ln>
                <a:solidFill>
                  <a:prstClr val="black"/>
                </a:solidFill>
                <a:effectLst/>
                <a:uLnTx/>
                <a:uFillTx/>
                <a:latin typeface="Franklin Gothic Book" pitchFamily="34" charset="0"/>
                <a:ea typeface="+mn-ea"/>
                <a:cs typeface="+mn-cs"/>
              </a:rPr>
              <a:t>Chuuk’s improvement of revenue dispersion, debt to asset ratio, change in net assets, intergenerational equity, low debt and taxes margins, and low debt service load contributed to the improvement in the overall score. The size of the unrestricted net position deficit, the size of the General Fund unassigned fund balance deficit, and insufficient current and quick ratios remain the primary reasons for the slightly less than satisfactory reading of the current year.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33376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FY 20 Overall </a:t>
            </a:r>
            <a:r>
              <a:rPr kumimoji="0" lang="en-US" sz="2000" b="0" i="0" u="none" strike="noStrike" kern="1200" cap="none" spc="0" normalizeH="0" baseline="0" noProof="0" dirty="0" err="1">
                <a:ln>
                  <a:noFill/>
                </a:ln>
                <a:solidFill>
                  <a:srgbClr val="B4C3D8"/>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srgbClr val="B4C3D8"/>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 Reading:</a:t>
            </a:r>
          </a:p>
        </p:txBody>
      </p:sp>
      <p:sp>
        <p:nvSpPr>
          <p:cNvPr id="10" name="TextBox 9"/>
          <p:cNvSpPr txBox="1"/>
          <p:nvPr/>
        </p:nvSpPr>
        <p:spPr>
          <a:xfrm>
            <a:off x="6248400" y="5833130"/>
            <a:ext cx="82105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00"/>
                </a:solidFill>
                <a:effectLst/>
                <a:uLnTx/>
                <a:uFillTx/>
                <a:latin typeface="Snyder Speed Brush" pitchFamily="66" charset="0"/>
                <a:ea typeface="+mn-ea"/>
                <a:cs typeface="+mn-cs"/>
              </a:rPr>
              <a:t>4.9</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31664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1447800" y="826532"/>
          <a:ext cx="6248400" cy="4355069"/>
        </p:xfrm>
        <a:graphic>
          <a:graphicData uri="http://schemas.openxmlformats.org/drawingml/2006/table">
            <a:tbl>
              <a:tblPr/>
              <a:tblGrid>
                <a:gridCol w="1990999">
                  <a:extLst>
                    <a:ext uri="{9D8B030D-6E8A-4147-A177-3AD203B41FA5}">
                      <a16:colId xmlns:a16="http://schemas.microsoft.com/office/drawing/2014/main" val="20000"/>
                    </a:ext>
                  </a:extLst>
                </a:gridCol>
                <a:gridCol w="742676">
                  <a:extLst>
                    <a:ext uri="{9D8B030D-6E8A-4147-A177-3AD203B41FA5}">
                      <a16:colId xmlns:a16="http://schemas.microsoft.com/office/drawing/2014/main" val="20001"/>
                    </a:ext>
                  </a:extLst>
                </a:gridCol>
                <a:gridCol w="702945">
                  <a:extLst>
                    <a:ext uri="{9D8B030D-6E8A-4147-A177-3AD203B41FA5}">
                      <a16:colId xmlns:a16="http://schemas.microsoft.com/office/drawing/2014/main" val="20002"/>
                    </a:ext>
                  </a:extLst>
                </a:gridCol>
                <a:gridCol w="702945">
                  <a:extLst>
                    <a:ext uri="{9D8B030D-6E8A-4147-A177-3AD203B41FA5}">
                      <a16:colId xmlns:a16="http://schemas.microsoft.com/office/drawing/2014/main" val="20003"/>
                    </a:ext>
                  </a:extLst>
                </a:gridCol>
                <a:gridCol w="702945">
                  <a:extLst>
                    <a:ext uri="{9D8B030D-6E8A-4147-A177-3AD203B41FA5}">
                      <a16:colId xmlns:a16="http://schemas.microsoft.com/office/drawing/2014/main" val="20004"/>
                    </a:ext>
                  </a:extLst>
                </a:gridCol>
                <a:gridCol w="702945">
                  <a:extLst>
                    <a:ext uri="{9D8B030D-6E8A-4147-A177-3AD203B41FA5}">
                      <a16:colId xmlns:a16="http://schemas.microsoft.com/office/drawing/2014/main" val="20005"/>
                    </a:ext>
                  </a:extLst>
                </a:gridCol>
                <a:gridCol w="702945">
                  <a:extLst>
                    <a:ext uri="{9D8B030D-6E8A-4147-A177-3AD203B41FA5}">
                      <a16:colId xmlns:a16="http://schemas.microsoft.com/office/drawing/2014/main" val="20006"/>
                    </a:ext>
                  </a:extLst>
                </a:gridCol>
              </a:tblGrid>
              <a:tr h="2124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490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04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97.3%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94.3%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98.7%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62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4628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-133.8%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-85.5%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-71.1%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83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70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7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46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7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044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150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150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0.08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0.08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Snyder Speed Brush" panose="020B0604020202020204" charset="0"/>
                        </a:rPr>
                        <a:t>0.12</a:t>
                      </a:r>
                      <a:endParaRPr kumimoji="0" lang="en-US" sz="900" b="0" i="0" u="none" strike="noStrike" cap="none" normalizeH="0" baseline="0" dirty="0">
                        <a:ln>
                          <a:noFill/>
                        </a:ln>
                        <a:solidFill>
                          <a:schemeClr val="tx1"/>
                        </a:solidFill>
                        <a:effectLst/>
                        <a:latin typeface="Snyder Speed Brush" panose="020B0604020202020204" charset="0"/>
                      </a:endParaRP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150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4119210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228607" y="838201"/>
          <a:ext cx="8686791" cy="5107815"/>
        </p:xfrm>
        <a:graphic>
          <a:graphicData uri="http://schemas.openxmlformats.org/drawingml/2006/table">
            <a:tbl>
              <a:tblPr>
                <a:tableStyleId>{69CF1AB2-1976-4502-BF36-3FF5EA218861}</a:tableStyleId>
              </a:tblPr>
              <a:tblGrid>
                <a:gridCol w="2348827">
                  <a:extLst>
                    <a:ext uri="{9D8B030D-6E8A-4147-A177-3AD203B41FA5}">
                      <a16:colId xmlns:a16="http://schemas.microsoft.com/office/drawing/2014/main" val="20000"/>
                    </a:ext>
                  </a:extLst>
                </a:gridCol>
                <a:gridCol w="704298">
                  <a:extLst>
                    <a:ext uri="{9D8B030D-6E8A-4147-A177-3AD203B41FA5}">
                      <a16:colId xmlns:a16="http://schemas.microsoft.com/office/drawing/2014/main" val="20001"/>
                    </a:ext>
                  </a:extLst>
                </a:gridCol>
                <a:gridCol w="704298">
                  <a:extLst>
                    <a:ext uri="{9D8B030D-6E8A-4147-A177-3AD203B41FA5}">
                      <a16:colId xmlns:a16="http://schemas.microsoft.com/office/drawing/2014/main" val="20002"/>
                    </a:ext>
                  </a:extLst>
                </a:gridCol>
                <a:gridCol w="704298">
                  <a:extLst>
                    <a:ext uri="{9D8B030D-6E8A-4147-A177-3AD203B41FA5}">
                      <a16:colId xmlns:a16="http://schemas.microsoft.com/office/drawing/2014/main" val="20003"/>
                    </a:ext>
                  </a:extLst>
                </a:gridCol>
                <a:gridCol w="704298">
                  <a:extLst>
                    <a:ext uri="{9D8B030D-6E8A-4147-A177-3AD203B41FA5}">
                      <a16:colId xmlns:a16="http://schemas.microsoft.com/office/drawing/2014/main" val="20004"/>
                    </a:ext>
                  </a:extLst>
                </a:gridCol>
                <a:gridCol w="782551">
                  <a:extLst>
                    <a:ext uri="{9D8B030D-6E8A-4147-A177-3AD203B41FA5}">
                      <a16:colId xmlns:a16="http://schemas.microsoft.com/office/drawing/2014/main" val="20005"/>
                    </a:ext>
                  </a:extLst>
                </a:gridCol>
                <a:gridCol w="704298">
                  <a:extLst>
                    <a:ext uri="{9D8B030D-6E8A-4147-A177-3AD203B41FA5}">
                      <a16:colId xmlns:a16="http://schemas.microsoft.com/office/drawing/2014/main" val="20006"/>
                    </a:ext>
                  </a:extLst>
                </a:gridCol>
                <a:gridCol w="704298">
                  <a:extLst>
                    <a:ext uri="{9D8B030D-6E8A-4147-A177-3AD203B41FA5}">
                      <a16:colId xmlns:a16="http://schemas.microsoft.com/office/drawing/2014/main" val="20007"/>
                    </a:ext>
                  </a:extLst>
                </a:gridCol>
                <a:gridCol w="704298">
                  <a:extLst>
                    <a:ext uri="{9D8B030D-6E8A-4147-A177-3AD203B41FA5}">
                      <a16:colId xmlns:a16="http://schemas.microsoft.com/office/drawing/2014/main" val="20008"/>
                    </a:ext>
                  </a:extLst>
                </a:gridCol>
                <a:gridCol w="625327">
                  <a:extLst>
                    <a:ext uri="{9D8B030D-6E8A-4147-A177-3AD203B41FA5}">
                      <a16:colId xmlns:a16="http://schemas.microsoft.com/office/drawing/2014/main" val="20009"/>
                    </a:ext>
                  </a:extLst>
                </a:gridCol>
              </a:tblGrid>
              <a:tr h="28565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bg1"/>
                        </a:solidFill>
                        <a:effectLst/>
                        <a:latin typeface="Snyder Speed Brush" pitchFamily="66" charset="0"/>
                      </a:endParaRP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bg1"/>
                          </a:solidFill>
                          <a:effectLst/>
                          <a:latin typeface="Snyder Speed Brush" pitchFamily="66" charset="0"/>
                        </a:rPr>
                        <a:t>2012</a:t>
                      </a:r>
                      <a:endParaRPr kumimoji="0" lang="en-US" sz="700" b="1" i="0" u="none" strike="noStrike" cap="none" normalizeH="0" baseline="0" dirty="0">
                        <a:ln>
                          <a:noFill/>
                        </a:ln>
                        <a:solidFill>
                          <a:schemeClr val="bg1"/>
                        </a:solidFill>
                        <a:effectLst/>
                        <a:latin typeface="Snyder Speed Brush" pitchFamily="66" charset="0"/>
                      </a:endParaRP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2013</a:t>
                      </a: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2014</a:t>
                      </a: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2015</a:t>
                      </a: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2016</a:t>
                      </a: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2017</a:t>
                      </a: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2018</a:t>
                      </a: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2019</a:t>
                      </a:r>
                    </a:p>
                  </a:txBody>
                  <a:tcPr marL="68580" marR="68580" marT="34290" marB="34290"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1" i="0" u="none" strike="noStrike" cap="none" normalizeH="0" baseline="0" dirty="0">
                          <a:ln>
                            <a:noFill/>
                          </a:ln>
                          <a:solidFill>
                            <a:schemeClr val="bg1"/>
                          </a:solidFill>
                          <a:effectLst/>
                          <a:latin typeface="Snyder Speed Brush" pitchFamily="66" charset="0"/>
                        </a:rPr>
                        <a:t>2020</a:t>
                      </a:r>
                    </a:p>
                  </a:txBody>
                  <a:tcPr marL="68580" marR="68580" marT="34290" marB="34290" horzOverflow="overflow">
                    <a:solidFill>
                      <a:srgbClr val="476EA5"/>
                    </a:solidFill>
                  </a:tcPr>
                </a:tc>
                <a:extLst>
                  <a:ext uri="{0D108BD9-81ED-4DB2-BD59-A6C34878D82A}">
                    <a16:rowId xmlns:a16="http://schemas.microsoft.com/office/drawing/2014/main" val="10000"/>
                  </a:ext>
                </a:extLst>
              </a:tr>
              <a:tr h="32849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Number of F.S. Opinion Qualifications/Exceptions</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tc>
                <a:extLst>
                  <a:ext uri="{0D108BD9-81ED-4DB2-BD59-A6C34878D82A}">
                    <a16:rowId xmlns:a16="http://schemas.microsoft.com/office/drawing/2014/main" val="10001"/>
                  </a:ext>
                </a:extLst>
              </a:tr>
              <a:tr h="32849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Number of Major Federal Program Qualifications/Exceptions</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dk1"/>
                          </a:solidFill>
                          <a:effectLst/>
                          <a:latin typeface="+mn-lt"/>
                        </a:rPr>
                        <a:t>0</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extLst>
                  <a:ext uri="{0D108BD9-81ED-4DB2-BD59-A6C34878D82A}">
                    <a16:rowId xmlns:a16="http://schemas.microsoft.com/office/drawing/2014/main" val="10002"/>
                  </a:ext>
                </a:extLst>
              </a:tr>
              <a:tr h="109912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TOTAL</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dk1"/>
                          </a:solidFill>
                          <a:effectLst/>
                          <a:latin typeface="+mn-lt"/>
                        </a:rPr>
                        <a:t>4</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dk1"/>
                          </a:solidFill>
                          <a:effectLst/>
                          <a:latin typeface="+mn-lt"/>
                        </a:rPr>
                        <a:t>5</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dk1"/>
                          </a:solidFill>
                          <a:effectLst/>
                          <a:latin typeface="+mn-lt"/>
                        </a:rPr>
                        <a:t>2</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3</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3</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extLst>
                  <a:ext uri="{0D108BD9-81ED-4DB2-BD59-A6C34878D82A}">
                    <a16:rowId xmlns:a16="http://schemas.microsoft.com/office/drawing/2014/main" val="10003"/>
                  </a:ext>
                </a:extLst>
              </a:tr>
              <a:tr h="204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Percentage of Findings Repeated</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50%</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67%</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extLst>
                  <a:ext uri="{0D108BD9-81ED-4DB2-BD59-A6C34878D82A}">
                    <a16:rowId xmlns:a16="http://schemas.microsoft.com/office/drawing/2014/main" val="10004"/>
                  </a:ext>
                </a:extLst>
              </a:tr>
              <a:tr h="109912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TOTAL</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4</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3</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4</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3</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extLst>
                  <a:ext uri="{0D108BD9-81ED-4DB2-BD59-A6C34878D82A}">
                    <a16:rowId xmlns:a16="http://schemas.microsoft.com/office/drawing/2014/main" val="10005"/>
                  </a:ext>
                </a:extLst>
              </a:tr>
              <a:tr h="24057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Percentage of S.A. Findings Repeated</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u="none" strike="noStrike" cap="none" normalizeH="0" baseline="0" dirty="0">
                          <a:ln>
                            <a:noFill/>
                          </a:ln>
                          <a:effectLst/>
                        </a:rPr>
                        <a:t>100%</a:t>
                      </a:r>
                      <a:endParaRPr kumimoji="0" lang="en-US" sz="6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25%</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50%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25%</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33%</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100%</a:t>
                      </a:r>
                    </a:p>
                  </a:txBody>
                  <a:tcPr marL="68580" marR="68580" marT="34290" marB="34290" anchor="ctr" horzOverflow="overflow">
                    <a:solidFill>
                      <a:schemeClr val="bg1"/>
                    </a:solidFill>
                  </a:tcPr>
                </a:tc>
                <a:extLst>
                  <a:ext uri="{0D108BD9-81ED-4DB2-BD59-A6C34878D82A}">
                    <a16:rowId xmlns:a16="http://schemas.microsoft.com/office/drawing/2014/main" val="10006"/>
                  </a:ext>
                </a:extLst>
              </a:tr>
              <a:tr h="32849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a:ln>
                            <a:noFill/>
                          </a:ln>
                          <a:effectLst/>
                        </a:rPr>
                        <a:t>Number of months after Y/E the F.S. were Released</a:t>
                      </a:r>
                      <a:endParaRPr kumimoji="0" lang="en-US" sz="700" b="0" i="0" u="none" strike="noStrike" cap="none" normalizeH="0" baseline="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dk1"/>
                          </a:solidFill>
                          <a:effectLst/>
                          <a:latin typeface="+mn-lt"/>
                        </a:rPr>
                        <a:t>9</a:t>
                      </a:r>
                      <a:endParaRPr kumimoji="0" lang="en-US" sz="6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9</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9</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9</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9</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9</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9</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15</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15</a:t>
                      </a:r>
                    </a:p>
                  </a:txBody>
                  <a:tcPr marL="68580" marR="68580" marT="34290" marB="34290" anchor="ctr" horzOverflow="overflow"/>
                </a:tc>
                <a:extLst>
                  <a:ext uri="{0D108BD9-81ED-4DB2-BD59-A6C34878D82A}">
                    <a16:rowId xmlns:a16="http://schemas.microsoft.com/office/drawing/2014/main" val="10007"/>
                  </a:ext>
                </a:extLst>
              </a:tr>
              <a:tr h="32849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Number of Qualifications/Exceptions Related to C.U.</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u="none" strike="noStrike" cap="none" normalizeH="0" baseline="0" dirty="0">
                          <a:ln>
                            <a:noFill/>
                          </a:ln>
                          <a:effectLst/>
                        </a:rPr>
                        <a:t>0</a:t>
                      </a:r>
                      <a:endParaRPr kumimoji="0" lang="en-US" sz="6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extLst>
                  <a:ext uri="{0D108BD9-81ED-4DB2-BD59-A6C34878D82A}">
                    <a16:rowId xmlns:a16="http://schemas.microsoft.com/office/drawing/2014/main" val="10008"/>
                  </a:ext>
                </a:extLst>
              </a:tr>
              <a:tr h="2042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of Questioned Costs-Current Year</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u="none" strike="noStrike" cap="none" normalizeH="0" baseline="0" dirty="0">
                          <a:ln>
                            <a:noFill/>
                          </a:ln>
                          <a:effectLst/>
                        </a:rPr>
                        <a:t>$0</a:t>
                      </a:r>
                      <a:endParaRPr kumimoji="0" lang="en-US" sz="6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$194,238</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$114,918</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$55,292</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$31,381</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tc>
                <a:extLst>
                  <a:ext uri="{0D108BD9-81ED-4DB2-BD59-A6C34878D82A}">
                    <a16:rowId xmlns:a16="http://schemas.microsoft.com/office/drawing/2014/main" val="10009"/>
                  </a:ext>
                </a:extLst>
              </a:tr>
              <a:tr h="33047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of Questioned Costs- Cumulative</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effectLst/>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$194,238</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$309,156</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$364,448</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$364,448</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$0</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$31,381</a:t>
                      </a:r>
                    </a:p>
                  </a:txBody>
                  <a:tcPr marL="68580" marR="68580" marT="34290" marB="34290"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b="0" i="0" u="none" strike="noStrike" cap="none" normalizeH="0" baseline="0" dirty="0">
                          <a:ln>
                            <a:noFill/>
                          </a:ln>
                          <a:solidFill>
                            <a:schemeClr val="tx1"/>
                          </a:solidFill>
                          <a:effectLst/>
                          <a:latin typeface="Tahoma" pitchFamily="34" charset="0"/>
                        </a:rPr>
                        <a:t>$31,381</a:t>
                      </a:r>
                    </a:p>
                  </a:txBody>
                  <a:tcPr marL="68580" marR="68580" marT="34290" marB="34290" anchor="ctr" horzOverflow="overflow">
                    <a:solidFill>
                      <a:schemeClr val="bg1"/>
                    </a:solidFill>
                  </a:tcPr>
                </a:tc>
                <a:extLst>
                  <a:ext uri="{0D108BD9-81ED-4DB2-BD59-A6C34878D82A}">
                    <a16:rowId xmlns:a16="http://schemas.microsoft.com/office/drawing/2014/main" val="10010"/>
                  </a:ext>
                </a:extLst>
              </a:tr>
              <a:tr h="330471">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u="none" strike="noStrike" cap="none" normalizeH="0" baseline="0" dirty="0">
                          <a:ln>
                            <a:noFill/>
                          </a:ln>
                          <a:effectLst/>
                        </a:rPr>
                        <a:t>$ of Questioned Costs Resolved – Current Year</a:t>
                      </a:r>
                      <a:endParaRPr kumimoji="0" lang="en-US" sz="700" b="0" i="0" u="none" strike="noStrike" cap="none" normalizeH="0" baseline="0" dirty="0">
                        <a:ln>
                          <a:noFill/>
                        </a:ln>
                        <a:solidFill>
                          <a:schemeClr val="tx1"/>
                        </a:solidFill>
                        <a:effectLst/>
                        <a:latin typeface="Tahoma" pitchFamily="34" charset="0"/>
                      </a:endParaRP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effectLst/>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effectLst/>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effectLst/>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effectLst/>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effectLst/>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$364,448</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$0</a:t>
                      </a:r>
                    </a:p>
                  </a:txBody>
                  <a:tcPr marL="68580" marR="68580" marT="34290" marB="34290"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6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$0</a:t>
                      </a:r>
                    </a:p>
                  </a:txBody>
                  <a:tcPr marL="68580" marR="68580" marT="34290" marB="34290" anchor="ct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8176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4826000" y="1707066"/>
            <a:ext cx="4118930" cy="34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3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Financial Position                8.0</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Performance        8.9</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Capability             7.7</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30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reading of 8.01 indicates the evaluator’s opinion that the Federated States of Micronesia Government’s overall financial health and performance increased when compared to the prior period, and continues to be considered well above satisfactory.  </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300" b="0" i="0" u="none" strike="noStrike" kern="1200" cap="none" spc="0" normalizeH="0" baseline="0" noProof="0" dirty="0">
                <a:ln>
                  <a:noFill/>
                </a:ln>
                <a:solidFill>
                  <a:prstClr val="black"/>
                </a:solidFill>
                <a:effectLst/>
                <a:uLnTx/>
                <a:uFillTx/>
                <a:latin typeface="Franklin Gothic Book" pitchFamily="34" charset="0"/>
                <a:ea typeface="+mn-ea"/>
                <a:cs typeface="+mn-cs"/>
              </a:rPr>
              <a:t>The FSM National Government’s continued consistency and improvements in unrestricted net position, debt to assets, taxes and debt per capita amounts, and high levels of current and quick ratios are the significant factors in the well above satisfactory reading of the current period.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33376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FY 20 Overall </a:t>
            </a:r>
            <a:r>
              <a:rPr kumimoji="0" lang="en-US" sz="2000" b="0" i="0" u="none" strike="noStrike" kern="1200" cap="none" spc="0" normalizeH="0" baseline="0" noProof="0" dirty="0" err="1">
                <a:ln>
                  <a:noFill/>
                </a:ln>
                <a:solidFill>
                  <a:srgbClr val="B4C3D8"/>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srgbClr val="B4C3D8"/>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 Reading:</a:t>
            </a:r>
          </a:p>
        </p:txBody>
      </p:sp>
      <p:sp>
        <p:nvSpPr>
          <p:cNvPr id="10" name="TextBox 9"/>
          <p:cNvSpPr txBox="1"/>
          <p:nvPr/>
        </p:nvSpPr>
        <p:spPr>
          <a:xfrm>
            <a:off x="6293417" y="5835535"/>
            <a:ext cx="94448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FF00"/>
                </a:solidFill>
                <a:effectLst/>
                <a:uLnTx/>
                <a:uFillTx/>
                <a:latin typeface="Snyder Speed Brush" pitchFamily="66" charset="0"/>
                <a:ea typeface="+mn-ea"/>
                <a:cs typeface="+mn-cs"/>
              </a:rPr>
              <a:t>8.01</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34981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1447800" y="826532"/>
          <a:ext cx="6096000" cy="4425538"/>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268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167.9%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131.8%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119.6%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200.0%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272.8%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08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$763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$537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Pension Plan Funding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8.34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10.01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10.62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9.52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5.94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7.88*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7.94*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8.09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8.01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1716348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609600" y="706085"/>
          <a:ext cx="7882253" cy="5678996"/>
        </p:xfrm>
        <a:graphic>
          <a:graphicData uri="http://schemas.openxmlformats.org/drawingml/2006/table">
            <a:tbl>
              <a:tblPr>
                <a:tableStyleId>{69CF1AB2-1976-4502-BF36-3FF5EA218861}</a:tableStyleId>
              </a:tblPr>
              <a:tblGrid>
                <a:gridCol w="2287139">
                  <a:extLst>
                    <a:ext uri="{9D8B030D-6E8A-4147-A177-3AD203B41FA5}">
                      <a16:colId xmlns:a16="http://schemas.microsoft.com/office/drawing/2014/main" val="20000"/>
                    </a:ext>
                  </a:extLst>
                </a:gridCol>
                <a:gridCol w="68466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762001">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719453">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bg1"/>
                          </a:solidFill>
                          <a:effectLst/>
                          <a:latin typeface="Snyder Speed Brush" pitchFamily="66" charset="0"/>
                        </a:rPr>
                        <a:t>2013</a:t>
                      </a:r>
                      <a:endParaRPr kumimoji="0" lang="en-US" sz="900" b="1"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3</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1</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1</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1</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1</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mn-lt"/>
                        </a:rPr>
                        <a:t>1</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100%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txBody>
                  <a:tcPr anchor="ctr"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S.A.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77.7%</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16.7%</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a:ln>
                            <a:noFill/>
                          </a:ln>
                          <a:effectLst/>
                        </a:rPr>
                        <a:t>Number of months after Y/E the F.S. were Released</a:t>
                      </a:r>
                      <a:endParaRPr kumimoji="0" lang="en-US" sz="900" b="0" i="0" u="none" strike="noStrike" cap="none" normalizeH="0" baseline="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dk1"/>
                          </a:solidFill>
                          <a:effectLst/>
                          <a:latin typeface="+mn-lt"/>
                        </a:rPr>
                        <a:t>9</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15</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15</a:t>
                      </a:r>
                    </a:p>
                  </a:txBody>
                  <a:tcPr anchor="ctr" horzOverflow="overflow"/>
                </a:tc>
                <a:extLst>
                  <a:ext uri="{0D108BD9-81ED-4DB2-BD59-A6C34878D82A}">
                    <a16:rowId xmlns:a16="http://schemas.microsoft.com/office/drawing/2014/main" val="10007"/>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0</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$2,665,578</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mn-lt"/>
                        </a:rPr>
                        <a:t>$580,807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$28,936</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$95,798</a:t>
                      </a:r>
                    </a:p>
                  </a:txBody>
                  <a:tcPr anchor="ctr"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rPr>
                        <a:t>$3,642,795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mn-lt"/>
                        </a:rPr>
                        <a:t>$4,223,602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50" b="0" i="0" u="none" strike="noStrike" cap="none" normalizeH="0" baseline="0" dirty="0">
                          <a:ln>
                            <a:noFill/>
                          </a:ln>
                          <a:solidFill>
                            <a:schemeClr val="tx1"/>
                          </a:solidFill>
                          <a:effectLst/>
                          <a:latin typeface="Tahoma" pitchFamily="34" charset="0"/>
                        </a:rPr>
                        <a:t>$4,257,599</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50" b="0" i="0" u="none" strike="noStrike" cap="none" normalizeH="0" baseline="0" dirty="0">
                          <a:ln>
                            <a:noFill/>
                          </a:ln>
                          <a:solidFill>
                            <a:schemeClr val="tx1"/>
                          </a:solidFill>
                          <a:effectLst/>
                          <a:latin typeface="Tahoma" pitchFamily="34" charset="0"/>
                        </a:rPr>
                        <a:t>$27,391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50" b="0" i="0" u="none" strike="noStrike" cap="none" normalizeH="0" baseline="0" dirty="0">
                          <a:ln>
                            <a:noFill/>
                          </a:ln>
                          <a:solidFill>
                            <a:schemeClr val="tx1"/>
                          </a:solidFill>
                          <a:effectLst/>
                          <a:latin typeface="Tahoma" pitchFamily="34" charset="0"/>
                        </a:rPr>
                        <a:t>$27,391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5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5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50" b="0" i="0" u="none" strike="noStrike" cap="none" normalizeH="0" baseline="0" dirty="0">
                          <a:ln>
                            <a:noFill/>
                          </a:ln>
                          <a:solidFill>
                            <a:schemeClr val="tx1"/>
                          </a:solidFill>
                          <a:effectLst/>
                          <a:latin typeface="Tahoma" pitchFamily="34" charset="0"/>
                        </a:rPr>
                        <a:t>$95,798</a:t>
                      </a:r>
                    </a:p>
                  </a:txBody>
                  <a:tcPr anchor="ctr"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rPr>
                        <a:t>$2,082,802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latin typeface="+mn-lt"/>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rPr>
                        <a:t>$33,580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rPr>
                        <a:t>$4,230,168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rPr>
                        <a:t>$27,391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rPr>
                        <a:t>$0</a:t>
                      </a:r>
                    </a:p>
                  </a:txBody>
                  <a:tcPr anchor="ct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7944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4826000" y="1638300"/>
            <a:ext cx="4089400" cy="378380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Financial Position                0.58 </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Financial Performance        7.12</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Financial Capability             </a:t>
            </a:r>
            <a:r>
              <a:rPr kumimoji="0" lang="en-US" sz="1400" b="0" i="0" u="sng"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2.50</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            Overall	            2.38</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40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reading of 2.38 indicates the evaluator’s opinion that the Government of Guam’s overall financial health and performance remained relatively steady when compared to the reading of the previous year.</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400" b="0" i="0" u="none" strike="noStrike" kern="1200" cap="none" spc="0" normalizeH="0" baseline="0" noProof="0" dirty="0">
                <a:ln>
                  <a:noFill/>
                </a:ln>
                <a:solidFill>
                  <a:srgbClr val="FF0000"/>
                </a:solidFill>
                <a:effectLst/>
                <a:uLnTx/>
                <a:uFillTx/>
                <a:latin typeface="Franklin Gothic Book" pitchFamily="34" charset="0"/>
                <a:ea typeface="+mn-ea"/>
                <a:cs typeface="+mn-cs"/>
              </a:rPr>
              <a:t>Several ratios noted improvements in financial health and performance, while other ratios declined somewhat.  The remaining ratios were mostly unchanged.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096537" y="5867400"/>
            <a:ext cx="533376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Snyder Speed Brush" pitchFamily="66" charset="0"/>
                <a:ea typeface="+mn-ea"/>
                <a:cs typeface="+mn-cs"/>
              </a:rPr>
              <a:t>FY 20 Overall </a:t>
            </a:r>
            <a:r>
              <a:rPr kumimoji="0" lang="en-US" sz="2000" b="0" i="0" u="none" strike="noStrike" kern="1200" cap="none" spc="0" normalizeH="0" baseline="0" noProof="0" dirty="0" err="1">
                <a:ln>
                  <a:noFill/>
                </a:ln>
                <a:solidFill>
                  <a:prstClr val="white"/>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prstClr val="white"/>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prstClr val="white"/>
                </a:solidFill>
                <a:effectLst/>
                <a:uLnTx/>
                <a:uFillTx/>
                <a:latin typeface="Snyder Speed Brush" pitchFamily="66" charset="0"/>
                <a:ea typeface="+mn-ea"/>
                <a:cs typeface="+mn-cs"/>
              </a:rPr>
              <a:t> Reading:</a:t>
            </a:r>
          </a:p>
        </p:txBody>
      </p:sp>
      <p:sp>
        <p:nvSpPr>
          <p:cNvPr id="10" name="TextBox 9"/>
          <p:cNvSpPr txBox="1"/>
          <p:nvPr/>
        </p:nvSpPr>
        <p:spPr>
          <a:xfrm>
            <a:off x="6248400" y="5841906"/>
            <a:ext cx="1079142"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0000"/>
                </a:solidFill>
                <a:effectLst/>
                <a:uLnTx/>
                <a:uFillTx/>
                <a:latin typeface="Snyder Speed Brush" pitchFamily="66" charset="0"/>
                <a:ea typeface="+mn-ea"/>
                <a:cs typeface="+mn-cs"/>
              </a:rPr>
              <a:t>2.38</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56648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609600" y="1524000"/>
            <a:ext cx="7772400" cy="5029200"/>
          </a:xfrm>
        </p:spPr>
        <p:txBody>
          <a:bodyPr>
            <a:normAutofit/>
          </a:bodyPr>
          <a:lstStyle/>
          <a:p>
            <a:pPr>
              <a:lnSpc>
                <a:spcPct val="90000"/>
              </a:lnSpc>
            </a:pPr>
            <a:r>
              <a:rPr lang="en-US" sz="2400" dirty="0"/>
              <a:t>The </a:t>
            </a:r>
            <a:r>
              <a:rPr lang="en-US" sz="2400" i="1" dirty="0"/>
              <a:t>Performeter</a:t>
            </a:r>
            <a:r>
              <a:rPr lang="en-US" sz="2400" dirty="0"/>
              <a:t> measures the </a:t>
            </a:r>
            <a:r>
              <a:rPr lang="en-US" sz="2400" b="1" dirty="0"/>
              <a:t>financial health and success</a:t>
            </a:r>
            <a:r>
              <a:rPr lang="en-US" sz="2400" dirty="0"/>
              <a:t> of a government using a scale that all users (including decision makers) can understand, 0-10, with 0 = poor, 5 = satisfactory, and 10 = excellent</a:t>
            </a:r>
          </a:p>
          <a:p>
            <a:pPr>
              <a:lnSpc>
                <a:spcPct val="90000"/>
              </a:lnSpc>
            </a:pPr>
            <a:r>
              <a:rPr lang="en-US" sz="2400" dirty="0"/>
              <a:t>Uses financial ratios for the evaluation </a:t>
            </a:r>
          </a:p>
          <a:p>
            <a:pPr>
              <a:lnSpc>
                <a:spcPct val="90000"/>
              </a:lnSpc>
            </a:pPr>
            <a:r>
              <a:rPr lang="en-US" sz="2400" dirty="0"/>
              <a:t>The evaluation is only as </a:t>
            </a:r>
            <a:r>
              <a:rPr lang="en-US" sz="2400" b="1" dirty="0"/>
              <a:t>reliable</a:t>
            </a:r>
            <a:r>
              <a:rPr lang="en-US" sz="2400" dirty="0"/>
              <a:t> as the information found in the annual audited financial statements, and most </a:t>
            </a:r>
            <a:r>
              <a:rPr lang="en-US" sz="2400" b="1" dirty="0"/>
              <a:t>relevant</a:t>
            </a:r>
            <a:r>
              <a:rPr lang="en-US" sz="2400" dirty="0"/>
              <a:t> when the information can be used in a timely manner</a:t>
            </a:r>
          </a:p>
          <a:p>
            <a:pPr>
              <a:lnSpc>
                <a:spcPct val="90000"/>
              </a:lnSpc>
            </a:pPr>
            <a:r>
              <a:rPr lang="en-US" sz="2400" dirty="0"/>
              <a:t>Relevance and reliability are the key concepts in accountability</a:t>
            </a:r>
          </a:p>
          <a:p>
            <a:pPr>
              <a:lnSpc>
                <a:spcPct val="90000"/>
              </a:lnSpc>
            </a:pPr>
            <a:endParaRPr lang="en-US" sz="2800" dirty="0"/>
          </a:p>
        </p:txBody>
      </p:sp>
      <p:sp>
        <p:nvSpPr>
          <p:cNvPr id="4098" name="Rectangle 2"/>
          <p:cNvSpPr>
            <a:spLocks noGrp="1" noChangeArrowheads="1"/>
          </p:cNvSpPr>
          <p:nvPr>
            <p:ph type="title"/>
          </p:nvPr>
        </p:nvSpPr>
        <p:spPr/>
        <p:txBody>
          <a:bodyPr/>
          <a:lstStyle/>
          <a:p>
            <a:r>
              <a:rPr lang="en-US"/>
              <a:t>A brief review…</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FFB38BF5-1264-4C01-90AA-BEF656C56A52}" type="slidenum">
              <a:rPr lang="en-US" smtClean="0"/>
              <a:pPr/>
              <a:t>3</a:t>
            </a:fld>
            <a:endParaRPr lang="en-US"/>
          </a:p>
        </p:txBody>
      </p:sp>
    </p:spTree>
    <p:extLst>
      <p:ext uri="{BB962C8B-B14F-4D97-AF65-F5344CB8AC3E}">
        <p14:creationId xmlns:p14="http://schemas.microsoft.com/office/powerpoint/2010/main" val="24136450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1447800" y="826532"/>
          <a:ext cx="6096000" cy="4450928"/>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2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94.7%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98.8%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103.7%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100.4%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-155.0%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-153.5%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-195.6%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34.9%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$4,368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$4,378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$4,656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a:ln>
                            <a:noFill/>
                          </a:ln>
                          <a:solidFill>
                            <a:schemeClr val="tx1"/>
                          </a:solidFill>
                          <a:effectLst/>
                          <a:latin typeface="Snyder Speed Brush" panose="020B0604020202020204" charset="0"/>
                        </a:rPr>
                        <a:t>$13,709</a:t>
                      </a:r>
                      <a:endParaRPr kumimoji="0" lang="en-US" sz="900" b="0" i="0" u="none" strike="noStrike" cap="none" normalizeH="0" baseline="0" dirty="0">
                        <a:ln>
                          <a:noFill/>
                        </a:ln>
                        <a:solidFill>
                          <a:schemeClr val="tx1"/>
                        </a:solidFill>
                        <a:effectLst/>
                        <a:latin typeface="Snyder Speed Brush" panose="020B0604020202020204" charset="0"/>
                      </a:endParaRP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$14,632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$15,802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$24,670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$22,359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$25,264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Pension Plan Funding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143.8%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246.2%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220.4%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231.8%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9997827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685800" y="559149"/>
          <a:ext cx="8077200" cy="5825932"/>
        </p:xfrm>
        <a:graphic>
          <a:graphicData uri="http://schemas.openxmlformats.org/drawingml/2006/table">
            <a:tbl>
              <a:tblPr>
                <a:tableStyleId>{69CF1AB2-1976-4502-BF36-3FF5EA218861}</a:tableStyleId>
              </a:tblPr>
              <a:tblGrid>
                <a:gridCol w="2286806">
                  <a:extLst>
                    <a:ext uri="{9D8B030D-6E8A-4147-A177-3AD203B41FA5}">
                      <a16:colId xmlns:a16="http://schemas.microsoft.com/office/drawing/2014/main" val="20000"/>
                    </a:ext>
                  </a:extLst>
                </a:gridCol>
                <a:gridCol w="685701">
                  <a:extLst>
                    <a:ext uri="{9D8B030D-6E8A-4147-A177-3AD203B41FA5}">
                      <a16:colId xmlns:a16="http://schemas.microsoft.com/office/drawing/2014/main" val="20001"/>
                    </a:ext>
                  </a:extLst>
                </a:gridCol>
                <a:gridCol w="761293">
                  <a:extLst>
                    <a:ext uri="{9D8B030D-6E8A-4147-A177-3AD203B41FA5}">
                      <a16:colId xmlns:a16="http://schemas.microsoft.com/office/drawing/2014/main" val="20002"/>
                    </a:ext>
                  </a:extLst>
                </a:gridCol>
                <a:gridCol w="610109">
                  <a:extLst>
                    <a:ext uri="{9D8B030D-6E8A-4147-A177-3AD203B41FA5}">
                      <a16:colId xmlns:a16="http://schemas.microsoft.com/office/drawing/2014/main" val="20003"/>
                    </a:ext>
                  </a:extLst>
                </a:gridCol>
                <a:gridCol w="685701">
                  <a:extLst>
                    <a:ext uri="{9D8B030D-6E8A-4147-A177-3AD203B41FA5}">
                      <a16:colId xmlns:a16="http://schemas.microsoft.com/office/drawing/2014/main" val="20004"/>
                    </a:ext>
                  </a:extLst>
                </a:gridCol>
                <a:gridCol w="685701">
                  <a:extLst>
                    <a:ext uri="{9D8B030D-6E8A-4147-A177-3AD203B41FA5}">
                      <a16:colId xmlns:a16="http://schemas.microsoft.com/office/drawing/2014/main" val="20005"/>
                    </a:ext>
                  </a:extLst>
                </a:gridCol>
                <a:gridCol w="761889">
                  <a:extLst>
                    <a:ext uri="{9D8B030D-6E8A-4147-A177-3AD203B41FA5}">
                      <a16:colId xmlns:a16="http://schemas.microsoft.com/office/drawing/2014/main" val="20006"/>
                    </a:ext>
                  </a:extLst>
                </a:gridCol>
                <a:gridCol w="761800">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7</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a:t>
                      </a:r>
                    </a:p>
                  </a:txBody>
                  <a:tcPr anchor="ctr"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3</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3</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33%</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6</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S.A.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12.5%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33%</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33%</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31%</a:t>
                      </a:r>
                    </a:p>
                  </a:txBody>
                  <a:tcPr anchor="ctr"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months after Y/E the F.S. were Released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a:t>
                      </a:r>
                    </a:p>
                  </a:txBody>
                  <a:tcPr anchor="ctr" horzOverflow="overflow"/>
                </a:tc>
                <a:extLst>
                  <a:ext uri="{0D108BD9-81ED-4DB2-BD59-A6C34878D82A}">
                    <a16:rowId xmlns:a16="http://schemas.microsoft.com/office/drawing/2014/main" val="10007"/>
                  </a:ext>
                </a:extLst>
              </a:tr>
              <a:tr h="39464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$18,178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$46,293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$348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$432,056</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$135,451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$549,023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$1,113,368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$1,113,516</a:t>
                      </a:r>
                    </a:p>
                  </a:txBody>
                  <a:tcPr anchor="ctr"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$53,471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$99,764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$14,798</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$432,056</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$567,507</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$694,425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$1,662,391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rPr>
                        <a:t>$2,975,907</a:t>
                      </a:r>
                    </a:p>
                  </a:txBody>
                  <a:tcPr anchor="ctr"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$1,418,760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$10,077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effectLst/>
                          <a:latin typeface="Tahoma" panose="020B0604030504040204" pitchFamily="34" charset="0"/>
                          <a:ea typeface="Tahoma" panose="020B0604030504040204" pitchFamily="34" charset="0"/>
                          <a:cs typeface="Tahoma" panose="020B0604030504040204" pitchFamily="34" charset="0"/>
                        </a:rPr>
                        <a:t>$85,314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$14,450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$348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$145,402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u="none" strike="noStrike" cap="none" normalizeH="0" baseline="0" dirty="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rPr>
                        <a:t>$0</a:t>
                      </a:r>
                    </a:p>
                  </a:txBody>
                  <a:tcPr anchor="ct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49666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5047166" y="1651942"/>
            <a:ext cx="3860800" cy="375825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4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Financial Position                2.7</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Performance        4.7</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Capability             6.3</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40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overall reading of 4.25 indicates the evaluator’s opinion that </a:t>
            </a:r>
            <a:r>
              <a:rPr kumimoji="0" lang="en-US" sz="1400" b="0" i="0" u="none" strike="noStrike" kern="1200" cap="none" spc="0" normalizeH="0" baseline="0" noProof="0" dirty="0" err="1">
                <a:ln>
                  <a:noFill/>
                </a:ln>
                <a:solidFill>
                  <a:prstClr val="black"/>
                </a:solidFill>
                <a:effectLst/>
                <a:uLnTx/>
                <a:uFillTx/>
                <a:latin typeface="Franklin Gothic Book" pitchFamily="34" charset="0"/>
                <a:ea typeface="+mn-ea"/>
                <a:cs typeface="+mn-cs"/>
              </a:rPr>
              <a:t>Kosrae’s</a:t>
            </a:r>
            <a:r>
              <a:rPr kumimoji="0" lang="en-US" sz="1400" b="0" i="0" u="none" strike="noStrike" kern="1200" cap="none" spc="0" normalizeH="0" baseline="0" noProof="0" dirty="0">
                <a:ln>
                  <a:noFill/>
                </a:ln>
                <a:solidFill>
                  <a:prstClr val="black"/>
                </a:solidFill>
                <a:effectLst/>
                <a:uLnTx/>
                <a:uFillTx/>
                <a:latin typeface="Franklin Gothic Book" pitchFamily="34" charset="0"/>
                <a:ea typeface="+mn-ea"/>
                <a:cs typeface="+mn-cs"/>
              </a:rPr>
              <a:t> overall financial health and performance decreased from the previous period, and remains slightly below the satisfactory reading.    </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400" b="0" i="0" u="none" strike="noStrike" kern="1200" cap="none" spc="0" normalizeH="0" baseline="0" noProof="0" dirty="0" err="1">
                <a:ln>
                  <a:noFill/>
                </a:ln>
                <a:solidFill>
                  <a:prstClr val="black"/>
                </a:solidFill>
                <a:effectLst/>
                <a:uLnTx/>
                <a:uFillTx/>
                <a:latin typeface="Franklin Gothic Book" pitchFamily="34" charset="0"/>
                <a:ea typeface="+mn-ea"/>
                <a:cs typeface="+mn-cs"/>
              </a:rPr>
              <a:t>Kosrae’s</a:t>
            </a:r>
            <a:r>
              <a:rPr kumimoji="0" lang="en-US" sz="1400" b="0" i="0" u="none" strike="noStrike" kern="1200" cap="none" spc="0" normalizeH="0" baseline="0" noProof="0" dirty="0">
                <a:ln>
                  <a:noFill/>
                </a:ln>
                <a:solidFill>
                  <a:prstClr val="black"/>
                </a:solidFill>
                <a:effectLst/>
                <a:uLnTx/>
                <a:uFillTx/>
                <a:latin typeface="Franklin Gothic Book" pitchFamily="34" charset="0"/>
                <a:ea typeface="+mn-ea"/>
                <a:cs typeface="+mn-cs"/>
              </a:rPr>
              <a:t> current year rating decrease is due primarily to the decrease in intergenerational equity, and the decrease in the current and quick ratios.</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096537" y="5867400"/>
            <a:ext cx="533376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FY 20 Overall </a:t>
            </a:r>
            <a:r>
              <a:rPr kumimoji="0" lang="en-US" sz="2000" b="0" i="0" u="none" strike="noStrike" kern="1200" cap="none" spc="0" normalizeH="0" baseline="0" noProof="0" dirty="0" err="1">
                <a:ln>
                  <a:noFill/>
                </a:ln>
                <a:solidFill>
                  <a:srgbClr val="B4C3D8"/>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srgbClr val="B4C3D8"/>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 Reading:</a:t>
            </a:r>
          </a:p>
        </p:txBody>
      </p:sp>
      <p:sp>
        <p:nvSpPr>
          <p:cNvPr id="10" name="TextBox 9"/>
          <p:cNvSpPr txBox="1"/>
          <p:nvPr/>
        </p:nvSpPr>
        <p:spPr>
          <a:xfrm>
            <a:off x="6248400" y="5841906"/>
            <a:ext cx="1160895"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00"/>
                </a:solidFill>
                <a:effectLst/>
                <a:uLnTx/>
                <a:uFillTx/>
                <a:latin typeface="Snyder Speed Brush" pitchFamily="66" charset="0"/>
                <a:ea typeface="+mn-ea"/>
                <a:cs typeface="+mn-cs"/>
              </a:rPr>
              <a:t>4.25</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55810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1447800" y="826532"/>
          <a:ext cx="6096000" cy="4154321"/>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2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88.8%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92.6%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95.9%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$605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$510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0.70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0.62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4.59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7766920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685800" y="566849"/>
          <a:ext cx="7848602" cy="5868628"/>
        </p:xfrm>
        <a:graphic>
          <a:graphicData uri="http://schemas.openxmlformats.org/drawingml/2006/table">
            <a:tbl>
              <a:tblPr>
                <a:tableStyleId>{69CF1AB2-1976-4502-BF36-3FF5EA218861}</a:tableStyleId>
              </a:tblPr>
              <a:tblGrid>
                <a:gridCol w="2286806">
                  <a:extLst>
                    <a:ext uri="{9D8B030D-6E8A-4147-A177-3AD203B41FA5}">
                      <a16:colId xmlns:a16="http://schemas.microsoft.com/office/drawing/2014/main" val="20000"/>
                    </a:ext>
                  </a:extLst>
                </a:gridCol>
                <a:gridCol w="685701">
                  <a:extLst>
                    <a:ext uri="{9D8B030D-6E8A-4147-A177-3AD203B41FA5}">
                      <a16:colId xmlns:a16="http://schemas.microsoft.com/office/drawing/2014/main" val="20001"/>
                    </a:ext>
                  </a:extLst>
                </a:gridCol>
                <a:gridCol w="685701">
                  <a:extLst>
                    <a:ext uri="{9D8B030D-6E8A-4147-A177-3AD203B41FA5}">
                      <a16:colId xmlns:a16="http://schemas.microsoft.com/office/drawing/2014/main" val="20002"/>
                    </a:ext>
                  </a:extLst>
                </a:gridCol>
                <a:gridCol w="685701">
                  <a:extLst>
                    <a:ext uri="{9D8B030D-6E8A-4147-A177-3AD203B41FA5}">
                      <a16:colId xmlns:a16="http://schemas.microsoft.com/office/drawing/2014/main" val="20003"/>
                    </a:ext>
                  </a:extLst>
                </a:gridCol>
                <a:gridCol w="685701">
                  <a:extLst>
                    <a:ext uri="{9D8B030D-6E8A-4147-A177-3AD203B41FA5}">
                      <a16:colId xmlns:a16="http://schemas.microsoft.com/office/drawing/2014/main" val="20004"/>
                    </a:ext>
                  </a:extLst>
                </a:gridCol>
                <a:gridCol w="685701">
                  <a:extLst>
                    <a:ext uri="{9D8B030D-6E8A-4147-A177-3AD203B41FA5}">
                      <a16:colId xmlns:a16="http://schemas.microsoft.com/office/drawing/2014/main" val="20005"/>
                    </a:ext>
                  </a:extLst>
                </a:gridCol>
                <a:gridCol w="761889">
                  <a:extLst>
                    <a:ext uri="{9D8B030D-6E8A-4147-A177-3AD203B41FA5}">
                      <a16:colId xmlns:a16="http://schemas.microsoft.com/office/drawing/2014/main" val="20006"/>
                    </a:ext>
                  </a:extLst>
                </a:gridCol>
                <a:gridCol w="685701">
                  <a:extLst>
                    <a:ext uri="{9D8B030D-6E8A-4147-A177-3AD203B41FA5}">
                      <a16:colId xmlns:a16="http://schemas.microsoft.com/office/drawing/2014/main" val="20007"/>
                    </a:ext>
                  </a:extLst>
                </a:gridCol>
                <a:gridCol w="685701">
                  <a:extLst>
                    <a:ext uri="{9D8B030D-6E8A-4147-A177-3AD203B41FA5}">
                      <a16:colId xmlns:a16="http://schemas.microsoft.com/office/drawing/2014/main" val="20008"/>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txBody>
                  <a:tcPr marT="45726" marB="45726"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100%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sng" strike="noStrike" cap="none" normalizeH="0" baseline="0" dirty="0">
                        <a:ln>
                          <a:noFill/>
                        </a:ln>
                        <a:solidFill>
                          <a:schemeClr val="tx1"/>
                        </a:solidFill>
                        <a:effectLst/>
                        <a:latin typeface="Tahoma" pitchFamily="34" charset="0"/>
                        <a:ea typeface="MS PGothic" pitchFamily="34" charset="-128"/>
                      </a:endParaRPr>
                    </a:p>
                  </a:txBody>
                  <a:tcPr marT="45726" marB="45726"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S.A.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months after Y/E the F.S. were Released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9</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8</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8.5</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15</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15</a:t>
                      </a:r>
                    </a:p>
                  </a:txBody>
                  <a:tcPr marT="45726" marB="45726" horzOverflow="overflow"/>
                </a:tc>
                <a:extLst>
                  <a:ext uri="{0D108BD9-81ED-4DB2-BD59-A6C34878D82A}">
                    <a16:rowId xmlns:a16="http://schemas.microsoft.com/office/drawing/2014/main" val="10007"/>
                  </a:ext>
                </a:extLst>
              </a:tr>
              <a:tr h="39464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ea typeface="MS PGothic" pitchFamily="34" charset="-128"/>
                        </a:rPr>
                        <a:t>$0</a:t>
                      </a:r>
                    </a:p>
                  </a:txBody>
                  <a:tcPr marT="45726" marB="45726"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75055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521" y="317020"/>
            <a:ext cx="8229600" cy="9144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580090" y="927909"/>
            <a:ext cx="8077200" cy="93626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4913892" y="1396038"/>
            <a:ext cx="4021853" cy="409036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5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5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35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Financial Position                4.0</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5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Performance        6.1</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5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Capability             6.9</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35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overall reading of 5.55 indicates the evaluator’s opinion that </a:t>
            </a:r>
            <a:r>
              <a:rPr kumimoji="0" lang="en-US" sz="1350" b="0" i="0" u="none" strike="noStrike" kern="1200" cap="none" spc="0" normalizeH="0" baseline="0" noProof="0" dirty="0" err="1">
                <a:ln>
                  <a:noFill/>
                </a:ln>
                <a:solidFill>
                  <a:prstClr val="black"/>
                </a:solidFill>
                <a:effectLst/>
                <a:uLnTx/>
                <a:uFillTx/>
                <a:latin typeface="Franklin Gothic Book" pitchFamily="34" charset="0"/>
                <a:ea typeface="+mn-ea"/>
                <a:cs typeface="+mn-cs"/>
              </a:rPr>
              <a:t>Pohnpei’s</a:t>
            </a:r>
            <a:r>
              <a:rPr kumimoji="0" lang="en-US" sz="1350" b="0" i="0" u="none" strike="noStrike" kern="1200" cap="none" spc="0" normalizeH="0" baseline="0" noProof="0" dirty="0">
                <a:ln>
                  <a:noFill/>
                </a:ln>
                <a:solidFill>
                  <a:prstClr val="black"/>
                </a:solidFill>
                <a:effectLst/>
                <a:uLnTx/>
                <a:uFillTx/>
                <a:latin typeface="Franklin Gothic Book" pitchFamily="34" charset="0"/>
                <a:ea typeface="+mn-ea"/>
                <a:cs typeface="+mn-cs"/>
              </a:rPr>
              <a:t> overall financial health and performance declined when compared to the prior period.</a:t>
            </a:r>
          </a:p>
          <a:p>
            <a:pPr marL="0" marR="0" lvl="0" indent="0" algn="l" defTabSz="914400" rtl="0" eaLnBrk="1" fontAlgn="auto" latinLnBrk="0" hangingPunct="1">
              <a:lnSpc>
                <a:spcPct val="100000"/>
              </a:lnSpc>
              <a:spcBef>
                <a:spcPts val="900"/>
              </a:spcBef>
              <a:spcAft>
                <a:spcPts val="0"/>
              </a:spcAft>
              <a:buClrTx/>
              <a:buSzTx/>
              <a:buFont typeface="Arial" pitchFamily="34" charset="0"/>
              <a:buNone/>
              <a:tabLst/>
              <a:defRPr/>
            </a:pPr>
            <a:r>
              <a:rPr kumimoji="0" lang="en-US" sz="1350" b="0" i="0" u="none" strike="noStrike" kern="1200" cap="none" spc="0" normalizeH="0" baseline="0" noProof="0" dirty="0" err="1">
                <a:ln>
                  <a:noFill/>
                </a:ln>
                <a:solidFill>
                  <a:prstClr val="black"/>
                </a:solidFill>
                <a:effectLst/>
                <a:uLnTx/>
                <a:uFillTx/>
                <a:latin typeface="Franklin Gothic Book" pitchFamily="34" charset="0"/>
                <a:ea typeface="+mn-ea"/>
                <a:cs typeface="+mn-cs"/>
              </a:rPr>
              <a:t>Pohnpei’s</a:t>
            </a:r>
            <a:r>
              <a:rPr kumimoji="0" lang="en-US" sz="1350" b="0" i="0" u="none" strike="noStrike" kern="1200" cap="none" spc="0" normalizeH="0" baseline="0" noProof="0" dirty="0">
                <a:ln>
                  <a:noFill/>
                </a:ln>
                <a:solidFill>
                  <a:prstClr val="black"/>
                </a:solidFill>
                <a:effectLst/>
                <a:uLnTx/>
                <a:uFillTx/>
                <a:latin typeface="Franklin Gothic Book" pitchFamily="34" charset="0"/>
                <a:ea typeface="+mn-ea"/>
                <a:cs typeface="+mn-cs"/>
              </a:rPr>
              <a:t> overall financial health declined during the 2020 fiscal year but maintained a satisfactory reading. The primary reasons for the satisfactory reading are the low debt service load ratio, its low tax and debt burdens per capita, its low debt to assets ratio, and the positive unrestricted net position and intergenerational equity.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33376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FY 20 Overall </a:t>
            </a:r>
            <a:r>
              <a:rPr kumimoji="0" lang="en-US" sz="2000" b="0" i="0" u="none" strike="noStrike" kern="1200" cap="none" spc="0" normalizeH="0" baseline="0" noProof="0" dirty="0" err="1">
                <a:ln>
                  <a:noFill/>
                </a:ln>
                <a:solidFill>
                  <a:srgbClr val="B4C3D8"/>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srgbClr val="B4C3D8"/>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 Reading:</a:t>
            </a:r>
          </a:p>
        </p:txBody>
      </p:sp>
      <p:sp>
        <p:nvSpPr>
          <p:cNvPr id="10" name="TextBox 9"/>
          <p:cNvSpPr txBox="1"/>
          <p:nvPr/>
        </p:nvSpPr>
        <p:spPr>
          <a:xfrm>
            <a:off x="6249627" y="5831726"/>
            <a:ext cx="1228221"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00"/>
                </a:solidFill>
                <a:effectLst/>
                <a:uLnTx/>
                <a:uFillTx/>
                <a:latin typeface="Snyder Speed Brush" pitchFamily="66" charset="0"/>
                <a:ea typeface="+mn-ea"/>
                <a:cs typeface="+mn-cs"/>
              </a:rPr>
              <a:t>5.55</a:t>
            </a:r>
          </a:p>
        </p:txBody>
      </p:sp>
      <p:sp>
        <p:nvSpPr>
          <p:cNvPr id="11" name="TextBox 10"/>
          <p:cNvSpPr txBox="1"/>
          <p:nvPr/>
        </p:nvSpPr>
        <p:spPr>
          <a:xfrm>
            <a:off x="140707" y="2187498"/>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Excellent</a:t>
            </a:r>
          </a:p>
        </p:txBody>
      </p:sp>
      <p:sp>
        <p:nvSpPr>
          <p:cNvPr id="12" name="TextBox 11"/>
          <p:cNvSpPr txBox="1"/>
          <p:nvPr/>
        </p:nvSpPr>
        <p:spPr>
          <a:xfrm>
            <a:off x="-1516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Satisfactory</a:t>
            </a:r>
          </a:p>
        </p:txBody>
      </p:sp>
      <p:sp>
        <p:nvSpPr>
          <p:cNvPr id="13" name="TextBox 12"/>
          <p:cNvSpPr txBox="1"/>
          <p:nvPr/>
        </p:nvSpPr>
        <p:spPr>
          <a:xfrm>
            <a:off x="467720"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18696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1447800" y="990600"/>
          <a:ext cx="6096000" cy="4214637"/>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2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95.6%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114.7%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108.8%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97.7%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69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1.76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0.68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5.55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29136747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685800" y="838200"/>
          <a:ext cx="7924799" cy="5678996"/>
        </p:xfrm>
        <a:graphic>
          <a:graphicData uri="http://schemas.openxmlformats.org/drawingml/2006/table">
            <a:tbl>
              <a:tblPr>
                <a:tableStyleId>{69CF1AB2-1976-4502-BF36-3FF5EA218861}</a:tableStyleId>
              </a:tblPr>
              <a:tblGrid>
                <a:gridCol w="2309008">
                  <a:extLst>
                    <a:ext uri="{9D8B030D-6E8A-4147-A177-3AD203B41FA5}">
                      <a16:colId xmlns:a16="http://schemas.microsoft.com/office/drawing/2014/main" val="20000"/>
                    </a:ext>
                  </a:extLst>
                </a:gridCol>
                <a:gridCol w="692358">
                  <a:extLst>
                    <a:ext uri="{9D8B030D-6E8A-4147-A177-3AD203B41FA5}">
                      <a16:colId xmlns:a16="http://schemas.microsoft.com/office/drawing/2014/main" val="20001"/>
                    </a:ext>
                  </a:extLst>
                </a:gridCol>
                <a:gridCol w="692358">
                  <a:extLst>
                    <a:ext uri="{9D8B030D-6E8A-4147-A177-3AD203B41FA5}">
                      <a16:colId xmlns:a16="http://schemas.microsoft.com/office/drawing/2014/main" val="20002"/>
                    </a:ext>
                  </a:extLst>
                </a:gridCol>
                <a:gridCol w="692358">
                  <a:extLst>
                    <a:ext uri="{9D8B030D-6E8A-4147-A177-3AD203B41FA5}">
                      <a16:colId xmlns:a16="http://schemas.microsoft.com/office/drawing/2014/main" val="20003"/>
                    </a:ext>
                  </a:extLst>
                </a:gridCol>
                <a:gridCol w="692358">
                  <a:extLst>
                    <a:ext uri="{9D8B030D-6E8A-4147-A177-3AD203B41FA5}">
                      <a16:colId xmlns:a16="http://schemas.microsoft.com/office/drawing/2014/main" val="20004"/>
                    </a:ext>
                  </a:extLst>
                </a:gridCol>
                <a:gridCol w="692358">
                  <a:extLst>
                    <a:ext uri="{9D8B030D-6E8A-4147-A177-3AD203B41FA5}">
                      <a16:colId xmlns:a16="http://schemas.microsoft.com/office/drawing/2014/main" val="20005"/>
                    </a:ext>
                  </a:extLst>
                </a:gridCol>
                <a:gridCol w="769285">
                  <a:extLst>
                    <a:ext uri="{9D8B030D-6E8A-4147-A177-3AD203B41FA5}">
                      <a16:colId xmlns:a16="http://schemas.microsoft.com/office/drawing/2014/main" val="20006"/>
                    </a:ext>
                  </a:extLst>
                </a:gridCol>
                <a:gridCol w="692358">
                  <a:extLst>
                    <a:ext uri="{9D8B030D-6E8A-4147-A177-3AD203B41FA5}">
                      <a16:colId xmlns:a16="http://schemas.microsoft.com/office/drawing/2014/main" val="20007"/>
                    </a:ext>
                  </a:extLst>
                </a:gridCol>
                <a:gridCol w="692358">
                  <a:extLst>
                    <a:ext uri="{9D8B030D-6E8A-4147-A177-3AD203B41FA5}">
                      <a16:colId xmlns:a16="http://schemas.microsoft.com/office/drawing/2014/main" val="20008"/>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rgbClr val="FF00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rgbClr val="FF0000"/>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a:t>
                      </a:r>
                    </a:p>
                  </a:txBody>
                  <a:tcPr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S.A.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14%</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88%</a:t>
                      </a:r>
                    </a:p>
                  </a:txBody>
                  <a:tcPr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a:ln>
                            <a:noFill/>
                          </a:ln>
                          <a:effectLst/>
                        </a:rPr>
                        <a:t>Number of months after Y/E the F.S. were Released</a:t>
                      </a:r>
                      <a:endParaRPr kumimoji="0" lang="en-US" sz="900" b="0" i="0" u="none" strike="noStrike" cap="none" normalizeH="0" baseline="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15</a:t>
                      </a:r>
                    </a:p>
                  </a:txBody>
                  <a:tcPr horzOverflow="overflow"/>
                </a:tc>
                <a:extLst>
                  <a:ext uri="{0D108BD9-81ED-4DB2-BD59-A6C34878D82A}">
                    <a16:rowId xmlns:a16="http://schemas.microsoft.com/office/drawing/2014/main" val="10007"/>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$541,593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$368,539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$735,506</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$1,156,774</a:t>
                      </a:r>
                    </a:p>
                  </a:txBody>
                  <a:tcPr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$121,682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$663,275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$1,032,816</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$1,032,816</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$584,803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$584,803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$1,320,309</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$1,822,350</a:t>
                      </a:r>
                    </a:p>
                  </a:txBody>
                  <a:tcPr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$121,682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$448,013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167596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775383"/>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177714"/>
            <a:ext cx="8077200" cy="69488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algn="l"/>
            <a:r>
              <a:rPr lang="en-US" sz="2000" dirty="0">
                <a:solidFill>
                  <a:srgbClr val="476EA5"/>
                </a:solidFill>
              </a:rPr>
              <a:t>How Was Our Overall Financial Performance?</a:t>
            </a:r>
          </a:p>
          <a:p>
            <a:pPr algn="l"/>
            <a:endParaRPr lang="en-US" sz="2000" dirty="0">
              <a:solidFill>
                <a:srgbClr val="476EA5"/>
              </a:solidFill>
            </a:endParaRPr>
          </a:p>
        </p:txBody>
      </p:sp>
      <p:sp>
        <p:nvSpPr>
          <p:cNvPr id="6" name="Rectangle 4"/>
          <p:cNvSpPr txBox="1">
            <a:spLocks noChangeArrowheads="1"/>
          </p:cNvSpPr>
          <p:nvPr/>
        </p:nvSpPr>
        <p:spPr>
          <a:xfrm>
            <a:off x="4956557" y="1526728"/>
            <a:ext cx="3674048" cy="40045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90000"/>
              </a:lnSpc>
              <a:buNone/>
            </a:pPr>
            <a:r>
              <a:rPr lang="en-US" sz="1400" dirty="0">
                <a:latin typeface="Franklin Gothic Book" panose="020B0503020102020204" pitchFamily="34" charset="0"/>
              </a:rPr>
              <a:t>For the 2020 fiscal year, the readings by ratio category were as follows:</a:t>
            </a:r>
          </a:p>
          <a:p>
            <a:pPr>
              <a:lnSpc>
                <a:spcPct val="90000"/>
              </a:lnSpc>
              <a:buNone/>
            </a:pPr>
            <a:r>
              <a:rPr lang="en-US" sz="1400" dirty="0">
                <a:solidFill>
                  <a:schemeClr val="tx1">
                    <a:lumMod val="65000"/>
                    <a:lumOff val="35000"/>
                  </a:schemeClr>
                </a:solidFill>
                <a:latin typeface="Franklin Gothic Book" panose="020B0503020102020204" pitchFamily="34" charset="0"/>
              </a:rPr>
              <a:t>	</a:t>
            </a:r>
            <a:r>
              <a:rPr lang="en-US" sz="1400" b="1" dirty="0">
                <a:solidFill>
                  <a:schemeClr val="tx1">
                    <a:lumMod val="65000"/>
                    <a:lumOff val="35000"/>
                  </a:schemeClr>
                </a:solidFill>
                <a:latin typeface="Franklin Gothic Book" panose="020B0503020102020204" pitchFamily="34" charset="0"/>
              </a:rPr>
              <a:t>Financial Position                10.0</a:t>
            </a:r>
          </a:p>
          <a:p>
            <a:pPr>
              <a:lnSpc>
                <a:spcPct val="90000"/>
              </a:lnSpc>
              <a:buNone/>
            </a:pPr>
            <a:r>
              <a:rPr lang="en-US" sz="1400" b="1" dirty="0">
                <a:solidFill>
                  <a:schemeClr val="tx1">
                    <a:lumMod val="65000"/>
                    <a:lumOff val="35000"/>
                  </a:schemeClr>
                </a:solidFill>
                <a:latin typeface="Franklin Gothic Book" panose="020B0503020102020204" pitchFamily="34" charset="0"/>
              </a:rPr>
              <a:t>	Financial Performance          3.7</a:t>
            </a:r>
          </a:p>
          <a:p>
            <a:pPr>
              <a:lnSpc>
                <a:spcPct val="90000"/>
              </a:lnSpc>
              <a:buNone/>
            </a:pPr>
            <a:r>
              <a:rPr lang="en-US" sz="1400" b="1" dirty="0">
                <a:solidFill>
                  <a:schemeClr val="tx1">
                    <a:lumMod val="65000"/>
                    <a:lumOff val="35000"/>
                  </a:schemeClr>
                </a:solidFill>
                <a:latin typeface="Franklin Gothic Book" panose="020B0503020102020204" pitchFamily="34" charset="0"/>
              </a:rPr>
              <a:t>	Financial Capability               6.8</a:t>
            </a:r>
          </a:p>
          <a:p>
            <a:pPr marL="0" indent="0">
              <a:spcBef>
                <a:spcPts val="900"/>
              </a:spcBef>
              <a:buNone/>
            </a:pPr>
            <a:r>
              <a:rPr lang="en-US" sz="1400" dirty="0">
                <a:latin typeface="Franklin Gothic Book" panose="020B0503020102020204" pitchFamily="34" charset="0"/>
              </a:rPr>
              <a:t>The 2020 overall reading of 7.46 indicates the evaluator’s opinion that the Government of Yap’s overall financial health and performance improved during the year, and remains well above satisfactory.</a:t>
            </a:r>
          </a:p>
          <a:p>
            <a:pPr marL="0" indent="0">
              <a:spcBef>
                <a:spcPts val="900"/>
              </a:spcBef>
              <a:buNone/>
            </a:pPr>
            <a:r>
              <a:rPr lang="en-US" sz="1400" dirty="0">
                <a:latin typeface="Franklin Gothic Book" panose="020B0503020102020204" pitchFamily="34" charset="0"/>
              </a:rPr>
              <a:t>Yap’s overall unrestricted net position, the General Fund’s level of unassigned fund balance, low tax and debt burdens per capita, an excellent debt-to-asset ratio, and excellent current and quick ratios are the primary reasons for the well above satisfactory rating.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333768" cy="400110"/>
          </a:xfrm>
          <a:prstGeom prst="rect">
            <a:avLst/>
          </a:prstGeom>
          <a:noFill/>
        </p:spPr>
        <p:txBody>
          <a:bodyPr wrap="none" rtlCol="0">
            <a:spAutoFit/>
          </a:bodyPr>
          <a:lstStyle/>
          <a:p>
            <a:r>
              <a:rPr lang="en-US" sz="2000" dirty="0">
                <a:solidFill>
                  <a:srgbClr val="B4C3D8"/>
                </a:solidFill>
                <a:latin typeface="Snyder Speed Brush" pitchFamily="66" charset="0"/>
              </a:rPr>
              <a:t>FY 20 Overall </a:t>
            </a:r>
            <a:r>
              <a:rPr lang="en-US" sz="2000" dirty="0" err="1">
                <a:solidFill>
                  <a:srgbClr val="B4C3D8"/>
                </a:solidFill>
                <a:latin typeface="Snyder Speed Brush" pitchFamily="66" charset="0"/>
              </a:rPr>
              <a:t>Performeter</a:t>
            </a:r>
            <a:r>
              <a:rPr lang="en-US" sz="1400" dirty="0">
                <a:solidFill>
                  <a:srgbClr val="B4C3D8"/>
                </a:solidFill>
                <a:latin typeface="Snyder Speed Brush" pitchFamily="66" charset="0"/>
              </a:rPr>
              <a:t>®</a:t>
            </a:r>
            <a:r>
              <a:rPr lang="en-US" sz="2000" dirty="0">
                <a:solidFill>
                  <a:srgbClr val="B4C3D8"/>
                </a:solidFill>
                <a:latin typeface="Snyder Speed Brush" pitchFamily="66" charset="0"/>
              </a:rPr>
              <a:t> Reading:</a:t>
            </a:r>
          </a:p>
        </p:txBody>
      </p:sp>
      <p:sp>
        <p:nvSpPr>
          <p:cNvPr id="10" name="TextBox 9"/>
          <p:cNvSpPr txBox="1"/>
          <p:nvPr/>
        </p:nvSpPr>
        <p:spPr>
          <a:xfrm>
            <a:off x="6248400" y="5841906"/>
            <a:ext cx="1083951" cy="523220"/>
          </a:xfrm>
          <a:prstGeom prst="rect">
            <a:avLst/>
          </a:prstGeom>
          <a:noFill/>
        </p:spPr>
        <p:txBody>
          <a:bodyPr wrap="none" rtlCol="0">
            <a:spAutoFit/>
          </a:bodyPr>
          <a:lstStyle/>
          <a:p>
            <a:r>
              <a:rPr lang="en-US" sz="2800" dirty="0">
                <a:solidFill>
                  <a:srgbClr val="00FF00"/>
                </a:solidFill>
                <a:latin typeface="Snyder Speed Brush" pitchFamily="66" charset="0"/>
              </a:rPr>
              <a:t>7.46</a:t>
            </a:r>
          </a:p>
        </p:txBody>
      </p:sp>
      <p:sp>
        <p:nvSpPr>
          <p:cNvPr id="11" name="TextBox 10"/>
          <p:cNvSpPr txBox="1"/>
          <p:nvPr/>
        </p:nvSpPr>
        <p:spPr>
          <a:xfrm>
            <a:off x="209412" y="2184224"/>
            <a:ext cx="753732" cy="230832"/>
          </a:xfrm>
          <a:prstGeom prst="rect">
            <a:avLst/>
          </a:prstGeom>
          <a:noFill/>
        </p:spPr>
        <p:txBody>
          <a:bodyPr wrap="none" rtlCol="0">
            <a:spAutoFit/>
          </a:bodyPr>
          <a:lstStyle/>
          <a:p>
            <a:r>
              <a:rPr lang="en-US" sz="900" b="1" dirty="0">
                <a:latin typeface="Snyder Speed Brush" pitchFamily="66" charset="0"/>
              </a:rPr>
              <a:t>Excellent</a:t>
            </a:r>
          </a:p>
        </p:txBody>
      </p:sp>
      <p:sp>
        <p:nvSpPr>
          <p:cNvPr id="12" name="TextBox 11"/>
          <p:cNvSpPr txBox="1"/>
          <p:nvPr/>
        </p:nvSpPr>
        <p:spPr>
          <a:xfrm>
            <a:off x="7434" y="3421566"/>
            <a:ext cx="920445" cy="230832"/>
          </a:xfrm>
          <a:prstGeom prst="rect">
            <a:avLst/>
          </a:prstGeom>
          <a:noFill/>
        </p:spPr>
        <p:txBody>
          <a:bodyPr wrap="none" rtlCol="0">
            <a:spAutoFit/>
          </a:bodyPr>
          <a:lstStyle/>
          <a:p>
            <a:r>
              <a:rPr lang="en-US" sz="900" b="1" dirty="0">
                <a:latin typeface="Snyder Speed Brush" pitchFamily="66" charset="0"/>
              </a:rPr>
              <a:t>Satisfactory</a:t>
            </a:r>
          </a:p>
        </p:txBody>
      </p:sp>
      <p:sp>
        <p:nvSpPr>
          <p:cNvPr id="13" name="TextBox 12"/>
          <p:cNvSpPr txBox="1"/>
          <p:nvPr/>
        </p:nvSpPr>
        <p:spPr>
          <a:xfrm>
            <a:off x="536425" y="4655634"/>
            <a:ext cx="484428" cy="230832"/>
          </a:xfrm>
          <a:prstGeom prst="rect">
            <a:avLst/>
          </a:prstGeom>
          <a:noFill/>
        </p:spPr>
        <p:txBody>
          <a:bodyPr wrap="none" rtlCol="0">
            <a:spAutoFit/>
          </a:bodyPr>
          <a:lstStyle/>
          <a:p>
            <a:r>
              <a:rPr lang="en-US" sz="900" b="1" dirty="0">
                <a:latin typeface="Snyder Speed Brush" pitchFamily="66" charset="0"/>
              </a:rPr>
              <a:t>Poor</a:t>
            </a:r>
          </a:p>
        </p:txBody>
      </p:sp>
      <p:sp>
        <p:nvSpPr>
          <p:cNvPr id="3" name="Slide Number Placeholder 2"/>
          <p:cNvSpPr>
            <a:spLocks noGrp="1"/>
          </p:cNvSpPr>
          <p:nvPr>
            <p:ph type="sldNum" sz="quarter" idx="12"/>
          </p:nvPr>
        </p:nvSpPr>
        <p:spPr/>
        <p:txBody>
          <a:bodyPr/>
          <a:lstStyle/>
          <a:p>
            <a:fld id="{25871730-3326-435A-846F-B7FEC151198A}" type="slidenum">
              <a:rPr lang="en-US" smtClean="0"/>
              <a:pPr/>
              <a:t>38</a:t>
            </a:fld>
            <a:endParaRPr lang="en-US"/>
          </a:p>
        </p:txBody>
      </p:sp>
    </p:spTree>
    <p:extLst>
      <p:ext uri="{BB962C8B-B14F-4D97-AF65-F5344CB8AC3E}">
        <p14:creationId xmlns:p14="http://schemas.microsoft.com/office/powerpoint/2010/main" val="7314533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871730-3326-435A-846F-B7FEC151198A}" type="slidenum">
              <a:rPr lang="en-US" smtClean="0"/>
              <a:pPr/>
              <a:t>39</a:t>
            </a:fld>
            <a:endParaRPr lang="en-US"/>
          </a:p>
        </p:txBody>
      </p:sp>
      <p:graphicFrame>
        <p:nvGraphicFramePr>
          <p:cNvPr id="5" name="Group 46"/>
          <p:cNvGraphicFramePr>
            <a:graphicFrameLocks/>
          </p:cNvGraphicFramePr>
          <p:nvPr>
            <p:extLst/>
          </p:nvPr>
        </p:nvGraphicFramePr>
        <p:xfrm>
          <a:off x="1447800" y="826532"/>
          <a:ext cx="6096000" cy="4450928"/>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2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95.3%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108.8%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87.9%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277.4%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284.7%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314.3%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286.6%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337.6%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127.3%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145.2%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99.6%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113.5%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198.7%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BTA Self-Sufficiency</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67.5%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70.6%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77.5%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75.6%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$542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3.46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4.70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3.92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*8.55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8.05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7.46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r>
              <a:rPr lang="en-US" sz="1600" dirty="0">
                <a:solidFill>
                  <a:schemeClr val="bg1"/>
                </a:solidFill>
                <a:latin typeface="Snyder Speed Brush" panose="020B0604020202020204" charset="0"/>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r>
              <a:rPr lang="en-US" sz="1200" dirty="0">
                <a:solidFill>
                  <a:schemeClr val="bg1"/>
                </a:solidFill>
                <a:latin typeface="Snyder Speed Brush" panose="020B0604020202020204" charset="0"/>
              </a:rPr>
              <a:t>*Notes years that the overall score has been restated for comparison purposes</a:t>
            </a:r>
          </a:p>
        </p:txBody>
      </p:sp>
    </p:spTree>
    <p:extLst>
      <p:ext uri="{BB962C8B-B14F-4D97-AF65-F5344CB8AC3E}">
        <p14:creationId xmlns:p14="http://schemas.microsoft.com/office/powerpoint/2010/main" val="243229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In addition, we have continued to divide up the overall score by its 3 components which are Financial Position, Financial Performance, and Financial Capability (also known as Financial Sustainability), and reported the individual scores for each of the 3 components.</a:t>
            </a:r>
          </a:p>
          <a:p>
            <a:endParaRPr lang="en-US" dirty="0"/>
          </a:p>
        </p:txBody>
      </p:sp>
      <p:sp>
        <p:nvSpPr>
          <p:cNvPr id="3" name="Title 2"/>
          <p:cNvSpPr>
            <a:spLocks noGrp="1"/>
          </p:cNvSpPr>
          <p:nvPr>
            <p:ph type="title"/>
          </p:nvPr>
        </p:nvSpPr>
        <p:spPr/>
        <p:txBody>
          <a:bodyPr/>
          <a:lstStyle/>
          <a:p>
            <a:r>
              <a:rPr lang="en-US" dirty="0"/>
              <a:t>A brief review…</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Tree>
    <p:extLst>
      <p:ext uri="{BB962C8B-B14F-4D97-AF65-F5344CB8AC3E}">
        <p14:creationId xmlns:p14="http://schemas.microsoft.com/office/powerpoint/2010/main" val="32378218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609600" y="674707"/>
          <a:ext cx="7848602" cy="5707876"/>
        </p:xfrm>
        <a:graphic>
          <a:graphicData uri="http://schemas.openxmlformats.org/drawingml/2006/table">
            <a:tbl>
              <a:tblPr>
                <a:tableStyleId>{69CF1AB2-1976-4502-BF36-3FF5EA218861}</a:tableStyleId>
              </a:tblPr>
              <a:tblGrid>
                <a:gridCol w="2286806">
                  <a:extLst>
                    <a:ext uri="{9D8B030D-6E8A-4147-A177-3AD203B41FA5}">
                      <a16:colId xmlns:a16="http://schemas.microsoft.com/office/drawing/2014/main" val="20000"/>
                    </a:ext>
                  </a:extLst>
                </a:gridCol>
                <a:gridCol w="685701">
                  <a:extLst>
                    <a:ext uri="{9D8B030D-6E8A-4147-A177-3AD203B41FA5}">
                      <a16:colId xmlns:a16="http://schemas.microsoft.com/office/drawing/2014/main" val="20001"/>
                    </a:ext>
                  </a:extLst>
                </a:gridCol>
                <a:gridCol w="685701">
                  <a:extLst>
                    <a:ext uri="{9D8B030D-6E8A-4147-A177-3AD203B41FA5}">
                      <a16:colId xmlns:a16="http://schemas.microsoft.com/office/drawing/2014/main" val="20002"/>
                    </a:ext>
                  </a:extLst>
                </a:gridCol>
                <a:gridCol w="685701">
                  <a:extLst>
                    <a:ext uri="{9D8B030D-6E8A-4147-A177-3AD203B41FA5}">
                      <a16:colId xmlns:a16="http://schemas.microsoft.com/office/drawing/2014/main" val="20003"/>
                    </a:ext>
                  </a:extLst>
                </a:gridCol>
                <a:gridCol w="685701">
                  <a:extLst>
                    <a:ext uri="{9D8B030D-6E8A-4147-A177-3AD203B41FA5}">
                      <a16:colId xmlns:a16="http://schemas.microsoft.com/office/drawing/2014/main" val="20004"/>
                    </a:ext>
                  </a:extLst>
                </a:gridCol>
                <a:gridCol w="685701">
                  <a:extLst>
                    <a:ext uri="{9D8B030D-6E8A-4147-A177-3AD203B41FA5}">
                      <a16:colId xmlns:a16="http://schemas.microsoft.com/office/drawing/2014/main" val="20005"/>
                    </a:ext>
                  </a:extLst>
                </a:gridCol>
                <a:gridCol w="761889">
                  <a:extLst>
                    <a:ext uri="{9D8B030D-6E8A-4147-A177-3AD203B41FA5}">
                      <a16:colId xmlns:a16="http://schemas.microsoft.com/office/drawing/2014/main" val="20006"/>
                    </a:ext>
                  </a:extLst>
                </a:gridCol>
                <a:gridCol w="685701">
                  <a:extLst>
                    <a:ext uri="{9D8B030D-6E8A-4147-A177-3AD203B41FA5}">
                      <a16:colId xmlns:a16="http://schemas.microsoft.com/office/drawing/2014/main" val="20007"/>
                    </a:ext>
                  </a:extLst>
                </a:gridCol>
                <a:gridCol w="685701">
                  <a:extLst>
                    <a:ext uri="{9D8B030D-6E8A-4147-A177-3AD203B41FA5}">
                      <a16:colId xmlns:a16="http://schemas.microsoft.com/office/drawing/2014/main" val="20008"/>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8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S.A.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67%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months after Y/E the F.S. were Released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15</a:t>
                      </a:r>
                    </a:p>
                  </a:txBody>
                  <a:tcPr horzOverflow="overflow"/>
                </a:tc>
                <a:extLst>
                  <a:ext uri="{0D108BD9-81ED-4DB2-BD59-A6C34878D82A}">
                    <a16:rowId xmlns:a16="http://schemas.microsoft.com/office/drawing/2014/main" val="10007"/>
                  </a:ext>
                </a:extLst>
              </a:tr>
              <a:tr h="39464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$45,776</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$129,385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$30,354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$74,514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$95,055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$375,880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$174,758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$864,259</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$993,644</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50" b="0" i="0" u="none" strike="noStrike" cap="none" normalizeH="0" baseline="0" dirty="0">
                          <a:ln>
                            <a:noFill/>
                          </a:ln>
                          <a:solidFill>
                            <a:schemeClr val="tx1"/>
                          </a:solidFill>
                          <a:effectLst/>
                          <a:latin typeface="Tahoma" pitchFamily="34" charset="0"/>
                        </a:rPr>
                        <a:t>$1,023,998</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50" b="0" i="0" u="none" strike="noStrike" cap="none" normalizeH="0" baseline="0" dirty="0">
                          <a:ln>
                            <a:noFill/>
                          </a:ln>
                          <a:solidFill>
                            <a:schemeClr val="tx1"/>
                          </a:solidFill>
                          <a:effectLst/>
                          <a:latin typeface="Tahoma" pitchFamily="34" charset="0"/>
                        </a:rPr>
                        <a:t>$1,098,512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50" b="0" i="0" u="none" strike="noStrike" cap="none" normalizeH="0" baseline="0" dirty="0">
                          <a:ln>
                            <a:noFill/>
                          </a:ln>
                          <a:solidFill>
                            <a:schemeClr val="tx1"/>
                          </a:solidFill>
                          <a:effectLst/>
                          <a:latin typeface="Tahoma" pitchFamily="34" charset="0"/>
                        </a:rPr>
                        <a:t>$277,044</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50" b="0" i="0" u="none" strike="noStrike" cap="none" normalizeH="0" baseline="0" dirty="0">
                          <a:ln>
                            <a:noFill/>
                          </a:ln>
                          <a:solidFill>
                            <a:schemeClr val="tx1"/>
                          </a:solidFill>
                          <a:effectLst/>
                          <a:latin typeface="Tahoma" pitchFamily="34" charset="0"/>
                        </a:rPr>
                        <a:t>$652,924</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50" b="0" i="0" u="none" strike="noStrike" cap="none" normalizeH="0" baseline="0" dirty="0">
                          <a:ln>
                            <a:noFill/>
                          </a:ln>
                          <a:solidFill>
                            <a:schemeClr val="tx1"/>
                          </a:solidFill>
                          <a:effectLst/>
                          <a:latin typeface="Tahoma" pitchFamily="34" charset="0"/>
                        </a:rPr>
                        <a:t>$645,693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50" b="0" i="0" u="none" strike="noStrike" cap="none" normalizeH="0" baseline="0" dirty="0">
                          <a:ln>
                            <a:noFill/>
                          </a:ln>
                          <a:solidFill>
                            <a:schemeClr val="tx1"/>
                          </a:solidFill>
                          <a:effectLst/>
                          <a:latin typeface="Tahoma" pitchFamily="34" charset="0"/>
                        </a:rPr>
                        <a:t>$645,693</a:t>
                      </a:r>
                    </a:p>
                  </a:txBody>
                  <a:tcPr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$3,660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$916,523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$7,231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fld id="{25871730-3326-435A-846F-B7FEC151198A}" type="slidenum">
              <a:rPr lang="en-US" smtClean="0"/>
              <a:pPr/>
              <a:t>40</a:t>
            </a:fld>
            <a:endParaRPr lang="en-US"/>
          </a:p>
        </p:txBody>
      </p:sp>
    </p:spTree>
    <p:extLst>
      <p:ext uri="{BB962C8B-B14F-4D97-AF65-F5344CB8AC3E}">
        <p14:creationId xmlns:p14="http://schemas.microsoft.com/office/powerpoint/2010/main" val="32261116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5207000" y="1638300"/>
            <a:ext cx="3657600" cy="37719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50" b="0" i="0" u="none" strike="noStrike" kern="1200" cap="none" spc="0" normalizeH="0" baseline="0" noProof="0" dirty="0">
                <a:ln>
                  <a:noFill/>
                </a:ln>
                <a:solidFill>
                  <a:prstClr val="black"/>
                </a:solidFill>
                <a:effectLst/>
                <a:uLnTx/>
                <a:uFillTx/>
                <a:latin typeface="Franklin Gothic Book" panose="020B0503020102020204"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5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45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Financial Position                3.09</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5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Performance        6.67</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45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Capability             5.95</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45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reading of 4.8 indicates the evaluator’s opinion that the American Samoa Government’s overall financial health and performance improved during the year, but still remains at a level just below satisfactory.  However, several financial position ratios continued their improvement that began in FY 2018, including the unrestricted net position deficit and the General Fund’s positive unassigned fund balance.  </a:t>
            </a:r>
            <a:endParaRPr kumimoji="0" lang="en-US" sz="1450" b="0" i="0" u="none" strike="noStrike" kern="1200" cap="none" spc="0" normalizeH="0" baseline="0" noProof="0" dirty="0">
              <a:ln>
                <a:noFill/>
              </a:ln>
              <a:solidFill>
                <a:srgbClr val="FF0000"/>
              </a:solidFill>
              <a:effectLst/>
              <a:uLnTx/>
              <a:uFillTx/>
              <a:latin typeface="Franklin Gothic Book" pitchFamily="34" charset="0"/>
              <a:ea typeface="+mn-ea"/>
              <a:cs typeface="+mn-cs"/>
            </a:endParaRP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72329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FY 2020 Overall </a:t>
            </a:r>
            <a:r>
              <a:rPr kumimoji="0" lang="en-US" sz="2000" b="0" i="0" u="none" strike="noStrike" kern="1200" cap="none" spc="0" normalizeH="0" baseline="0" noProof="0" dirty="0" err="1">
                <a:ln>
                  <a:noFill/>
                </a:ln>
                <a:solidFill>
                  <a:srgbClr val="B4C3D8"/>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srgbClr val="B4C3D8"/>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srgbClr val="B4C3D8"/>
                </a:solidFill>
                <a:effectLst/>
                <a:uLnTx/>
                <a:uFillTx/>
                <a:latin typeface="Snyder Speed Brush" pitchFamily="66" charset="0"/>
                <a:ea typeface="+mn-ea"/>
                <a:cs typeface="+mn-cs"/>
              </a:rPr>
              <a:t> Reading:</a:t>
            </a:r>
          </a:p>
        </p:txBody>
      </p:sp>
      <p:sp>
        <p:nvSpPr>
          <p:cNvPr id="10" name="TextBox 9"/>
          <p:cNvSpPr txBox="1"/>
          <p:nvPr/>
        </p:nvSpPr>
        <p:spPr>
          <a:xfrm>
            <a:off x="6841869" y="5788710"/>
            <a:ext cx="80502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FFFF00"/>
                </a:solidFill>
                <a:effectLst/>
                <a:uLnTx/>
                <a:uFillTx/>
                <a:latin typeface="Snyder Speed Brush" pitchFamily="66" charset="0"/>
                <a:ea typeface="+mn-ea"/>
                <a:cs typeface="+mn-cs"/>
              </a:rPr>
              <a:t>4.8</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Poor</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30826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2057400" y="794391"/>
          <a:ext cx="5349419" cy="4474491"/>
        </p:xfrm>
        <a:graphic>
          <a:graphicData uri="http://schemas.openxmlformats.org/drawingml/2006/table">
            <a:tbl>
              <a:tblPr/>
              <a:tblGrid>
                <a:gridCol w="1752771">
                  <a:extLst>
                    <a:ext uri="{9D8B030D-6E8A-4147-A177-3AD203B41FA5}">
                      <a16:colId xmlns:a16="http://schemas.microsoft.com/office/drawing/2014/main" val="20000"/>
                    </a:ext>
                  </a:extLst>
                </a:gridCol>
                <a:gridCol w="609429">
                  <a:extLst>
                    <a:ext uri="{9D8B030D-6E8A-4147-A177-3AD203B41FA5}">
                      <a16:colId xmlns:a16="http://schemas.microsoft.com/office/drawing/2014/main" val="20001"/>
                    </a:ext>
                  </a:extLst>
                </a:gridCol>
                <a:gridCol w="5334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15783">
                  <a:extLst>
                    <a:ext uri="{9D8B030D-6E8A-4147-A177-3AD203B41FA5}">
                      <a16:colId xmlns:a16="http://schemas.microsoft.com/office/drawing/2014/main" val="20005"/>
                    </a:ext>
                  </a:extLst>
                </a:gridCol>
                <a:gridCol w="618836">
                  <a:extLst>
                    <a:ext uri="{9D8B030D-6E8A-4147-A177-3AD203B41FA5}">
                      <a16:colId xmlns:a16="http://schemas.microsoft.com/office/drawing/2014/main" val="20006"/>
                    </a:ext>
                  </a:extLst>
                </a:gridCol>
              </a:tblGrid>
              <a:tr h="1747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2871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165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98.1%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89.5%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98.5%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100.6%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-64.3%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-69.2%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-31.9%</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BTA Self-Sufficiency</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26.7%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$1,237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$1,351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4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$1,053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$1,408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$1,529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$2,349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$2,272</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Pension Plan Funding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63.5%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45.7%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49.8%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63.6%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67.1%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58.3%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57.9%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64.5%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0.97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0.60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0.83</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591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24324930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571495" y="694587"/>
          <a:ext cx="8115305" cy="5797052"/>
        </p:xfrm>
        <a:graphic>
          <a:graphicData uri="http://schemas.openxmlformats.org/drawingml/2006/table">
            <a:tbl>
              <a:tblPr>
                <a:tableStyleId>{69CF1AB2-1976-4502-BF36-3FF5EA218861}</a:tableStyleId>
              </a:tblPr>
              <a:tblGrid>
                <a:gridCol w="2174825">
                  <a:extLst>
                    <a:ext uri="{9D8B030D-6E8A-4147-A177-3AD203B41FA5}">
                      <a16:colId xmlns:a16="http://schemas.microsoft.com/office/drawing/2014/main" val="20000"/>
                    </a:ext>
                  </a:extLst>
                </a:gridCol>
                <a:gridCol w="651039">
                  <a:extLst>
                    <a:ext uri="{9D8B030D-6E8A-4147-A177-3AD203B41FA5}">
                      <a16:colId xmlns:a16="http://schemas.microsoft.com/office/drawing/2014/main" val="20001"/>
                    </a:ext>
                  </a:extLst>
                </a:gridCol>
                <a:gridCol w="652123">
                  <a:extLst>
                    <a:ext uri="{9D8B030D-6E8A-4147-A177-3AD203B41FA5}">
                      <a16:colId xmlns:a16="http://schemas.microsoft.com/office/drawing/2014/main" val="20002"/>
                    </a:ext>
                  </a:extLst>
                </a:gridCol>
                <a:gridCol w="652123">
                  <a:extLst>
                    <a:ext uri="{9D8B030D-6E8A-4147-A177-3AD203B41FA5}">
                      <a16:colId xmlns:a16="http://schemas.microsoft.com/office/drawing/2014/main" val="20003"/>
                    </a:ext>
                  </a:extLst>
                </a:gridCol>
                <a:gridCol w="652123">
                  <a:extLst>
                    <a:ext uri="{9D8B030D-6E8A-4147-A177-3AD203B41FA5}">
                      <a16:colId xmlns:a16="http://schemas.microsoft.com/office/drawing/2014/main" val="20004"/>
                    </a:ext>
                  </a:extLst>
                </a:gridCol>
                <a:gridCol w="652123">
                  <a:extLst>
                    <a:ext uri="{9D8B030D-6E8A-4147-A177-3AD203B41FA5}">
                      <a16:colId xmlns:a16="http://schemas.microsoft.com/office/drawing/2014/main" val="20005"/>
                    </a:ext>
                  </a:extLst>
                </a:gridCol>
                <a:gridCol w="652123">
                  <a:extLst>
                    <a:ext uri="{9D8B030D-6E8A-4147-A177-3AD203B41FA5}">
                      <a16:colId xmlns:a16="http://schemas.microsoft.com/office/drawing/2014/main" val="20006"/>
                    </a:ext>
                  </a:extLst>
                </a:gridCol>
                <a:gridCol w="724580">
                  <a:extLst>
                    <a:ext uri="{9D8B030D-6E8A-4147-A177-3AD203B41FA5}">
                      <a16:colId xmlns:a16="http://schemas.microsoft.com/office/drawing/2014/main" val="20007"/>
                    </a:ext>
                  </a:extLst>
                </a:gridCol>
                <a:gridCol w="652123">
                  <a:extLst>
                    <a:ext uri="{9D8B030D-6E8A-4147-A177-3AD203B41FA5}">
                      <a16:colId xmlns:a16="http://schemas.microsoft.com/office/drawing/2014/main" val="20008"/>
                    </a:ext>
                  </a:extLst>
                </a:gridCol>
                <a:gridCol w="652123">
                  <a:extLst>
                    <a:ext uri="{9D8B030D-6E8A-4147-A177-3AD203B41FA5}">
                      <a16:colId xmlns:a16="http://schemas.microsoft.com/office/drawing/2014/main" val="20009"/>
                    </a:ext>
                  </a:extLst>
                </a:gridCol>
              </a:tblGrid>
              <a:tr h="34434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bg1"/>
                          </a:solidFill>
                          <a:effectLst/>
                          <a:latin typeface="Snyder Speed Brush" pitchFamily="66" charset="0"/>
                        </a:rPr>
                        <a:t>2012</a:t>
                      </a:r>
                      <a:endParaRPr kumimoji="0" lang="en-US" sz="900" b="1"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a:t>
                      </a:r>
                    </a:p>
                  </a:txBody>
                  <a:tcPr anchor="ctr" horzOverflow="overflow"/>
                </a:tc>
                <a:extLst>
                  <a:ext uri="{0D108BD9-81ED-4DB2-BD59-A6C34878D82A}">
                    <a16:rowId xmlns:a16="http://schemas.microsoft.com/office/drawing/2014/main" val="10001"/>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9</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4</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a:t>
                      </a:r>
                    </a:p>
                  </a:txBody>
                  <a:tcPr anchor="ctr" horzOverflow="overflow">
                    <a:solidFill>
                      <a:schemeClr val="bg1"/>
                    </a:solidFill>
                  </a:tcPr>
                </a:tc>
                <a:extLst>
                  <a:ext uri="{0D108BD9-81ED-4DB2-BD59-A6C34878D82A}">
                    <a16:rowId xmlns:a16="http://schemas.microsoft.com/office/drawing/2014/main" val="10002"/>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7</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dk1"/>
                          </a:solidFill>
                          <a:effectLst/>
                          <a:latin typeface="+mn-lt"/>
                        </a:rPr>
                        <a:t>8</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6</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5</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3</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extLst>
                  <a:ext uri="{0D108BD9-81ED-4DB2-BD59-A6C34878D82A}">
                    <a16:rowId xmlns:a16="http://schemas.microsoft.com/office/drawing/2014/main" val="10003"/>
                  </a:ext>
                </a:extLst>
              </a:tr>
              <a:tr h="24202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80%</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57%</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87.5%</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86%</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tx1"/>
                          </a:solidFill>
                          <a:effectLst/>
                          <a:latin typeface="Tahoma" pitchFamily="34" charset="0"/>
                        </a:rPr>
                        <a:t>67%</a:t>
                      </a:r>
                    </a:p>
                  </a:txBody>
                  <a:tcPr anchor="ctr" horzOverflow="overflow">
                    <a:solidFill>
                      <a:schemeClr val="bg1"/>
                    </a:solidFill>
                  </a:tcPr>
                </a:tc>
                <a:extLst>
                  <a:ext uri="{0D108BD9-81ED-4DB2-BD59-A6C34878D82A}">
                    <a16:rowId xmlns:a16="http://schemas.microsoft.com/office/drawing/2014/main" val="10004"/>
                  </a:ext>
                </a:extLst>
              </a:tr>
              <a:tr h="115712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a:t>
                      </a:r>
                      <a:r>
                        <a:rPr kumimoji="0" lang="en-US" sz="900" u="none" strike="noStrike" cap="none" normalizeH="0" baseline="0">
                          <a:ln>
                            <a:noFill/>
                          </a:ln>
                          <a:effectLst/>
                        </a:rPr>
                        <a:t>of Single Audit </a:t>
                      </a:r>
                      <a:r>
                        <a:rPr kumimoji="0" lang="en-US" sz="900" u="none" strike="noStrike" cap="none" normalizeH="0" baseline="0" dirty="0">
                          <a:ln>
                            <a:noFill/>
                          </a:ln>
                          <a:effectLst/>
                        </a:rPr>
                        <a:t>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10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6</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u="none" strike="noStrike" cap="none" normalizeH="0" baseline="0" dirty="0">
                        <a:ln>
                          <a:noFill/>
                        </a:ln>
                        <a:solidFill>
                          <a:schemeClr val="tx1"/>
                        </a:solidFill>
                        <a:effectLst/>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sng" strike="noStrike" cap="none" normalizeH="0" baseline="0" dirty="0">
                          <a:ln>
                            <a:noFill/>
                          </a:ln>
                          <a:solidFill>
                            <a:schemeClr val="tx1"/>
                          </a:solidFill>
                          <a:effectLst/>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solidFill>
                            <a:schemeClr val="tx1"/>
                          </a:solidFill>
                          <a:effectLst/>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extLst>
                  <a:ext uri="{0D108BD9-81ED-4DB2-BD59-A6C34878D82A}">
                    <a16:rowId xmlns:a16="http://schemas.microsoft.com/office/drawing/2014/main" val="10005"/>
                  </a:ext>
                </a:extLst>
              </a:tr>
              <a:tr h="2900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a:t>
                      </a:r>
                      <a:r>
                        <a:rPr kumimoji="0" lang="en-US" sz="900" u="none" strike="noStrike" cap="none" normalizeH="0" baseline="0">
                          <a:ln>
                            <a:noFill/>
                          </a:ln>
                          <a:effectLst/>
                        </a:rPr>
                        <a:t>of S.A. </a:t>
                      </a:r>
                      <a:r>
                        <a:rPr kumimoji="0" lang="en-US" sz="900" u="none" strike="noStrike" cap="none" normalizeH="0" baseline="0" dirty="0">
                          <a:ln>
                            <a:noFill/>
                          </a:ln>
                          <a:effectLst/>
                        </a:rPr>
                        <a:t>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22%</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33%</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100%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50%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75%</a:t>
                      </a:r>
                    </a:p>
                  </a:txBody>
                  <a:tcPr anchor="ctr" horzOverflow="overflow">
                    <a:solidFill>
                      <a:schemeClr val="bg1"/>
                    </a:solidFill>
                  </a:tcPr>
                </a:tc>
                <a:extLst>
                  <a:ext uri="{0D108BD9-81ED-4DB2-BD59-A6C34878D82A}">
                    <a16:rowId xmlns:a16="http://schemas.microsoft.com/office/drawing/2014/main" val="10006"/>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a:ln>
                            <a:noFill/>
                          </a:ln>
                          <a:effectLst/>
                        </a:rPr>
                        <a:t>Number of months after Y/E the F.S. were Released</a:t>
                      </a:r>
                      <a:endParaRPr kumimoji="0" lang="en-US" sz="900" b="0" i="0" u="none" strike="noStrike" cap="none" normalizeH="0" baseline="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11</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9</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7</a:t>
                      </a:r>
                    </a:p>
                  </a:txBody>
                  <a:tcPr anchor="ctr" horzOverflow="overflow"/>
                </a:tc>
                <a:extLst>
                  <a:ext uri="{0D108BD9-81ED-4DB2-BD59-A6C34878D82A}">
                    <a16:rowId xmlns:a16="http://schemas.microsoft.com/office/drawing/2014/main" val="10007"/>
                  </a:ext>
                </a:extLst>
              </a:tr>
              <a:tr h="34800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0</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1</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solidFill>
                      <a:schemeClr val="bg1"/>
                    </a:solidFill>
                  </a:tcPr>
                </a:tc>
                <a:extLst>
                  <a:ext uri="{0D108BD9-81ED-4DB2-BD59-A6C34878D82A}">
                    <a16:rowId xmlns:a16="http://schemas.microsoft.com/office/drawing/2014/main" val="10008"/>
                  </a:ext>
                </a:extLst>
              </a:tr>
              <a:tr h="217504">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u="none" strike="noStrike" cap="none" normalizeH="0" baseline="0" dirty="0">
                          <a:ln>
                            <a:noFill/>
                          </a:ln>
                          <a:effectLst/>
                        </a:rPr>
                        <a:t>$2,606,662</a:t>
                      </a:r>
                      <a:endParaRPr kumimoji="0" lang="en-US" sz="8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$279,912</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$881,844</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800" b="0" i="0" u="none" strike="noStrike" cap="none" normalizeH="0" baseline="0" dirty="0">
                          <a:ln>
                            <a:noFill/>
                          </a:ln>
                          <a:solidFill>
                            <a:schemeClr val="tx1"/>
                          </a:solidFill>
                          <a:effectLst/>
                          <a:latin typeface="Tahoma" pitchFamily="34" charset="0"/>
                        </a:rPr>
                        <a:t>$0</a:t>
                      </a:r>
                    </a:p>
                  </a:txBody>
                  <a:tcPr anchor="ctr" horzOverflow="overflow"/>
                </a:tc>
                <a:extLst>
                  <a:ext uri="{0D108BD9-81ED-4DB2-BD59-A6C34878D82A}">
                    <a16:rowId xmlns:a16="http://schemas.microsoft.com/office/drawing/2014/main" val="10009"/>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b="0" i="0" u="none" strike="noStrike" cap="none" normalizeH="0" baseline="0" dirty="0">
                          <a:ln>
                            <a:noFill/>
                          </a:ln>
                          <a:solidFill>
                            <a:schemeClr val="tx1"/>
                          </a:solidFill>
                          <a:effectLst/>
                          <a:latin typeface="Tahoma" pitchFamily="34" charset="0"/>
                        </a:rPr>
                        <a:t>Unable to determine</a:t>
                      </a:r>
                    </a:p>
                  </a:txBody>
                  <a:tcPr anchor="ctr" horzOverflow="overflow">
                    <a:solidFill>
                      <a:schemeClr val="bg1"/>
                    </a:solidFill>
                  </a:tcPr>
                </a:tc>
                <a:extLst>
                  <a:ext uri="{0D108BD9-81ED-4DB2-BD59-A6C34878D82A}">
                    <a16:rowId xmlns:a16="http://schemas.microsoft.com/office/drawing/2014/main" val="10010"/>
                  </a:ext>
                </a:extLst>
              </a:tr>
              <a:tr h="39836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rPr>
                        <a:t>Unable to determine</a:t>
                      </a: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defRPr/>
                      </a:pPr>
                      <a:r>
                        <a:rPr kumimoji="0" lang="en-US" sz="700" u="none" strike="noStrike" cap="none" normalizeH="0" baseline="0" dirty="0">
                          <a:ln>
                            <a:noFill/>
                          </a:ln>
                          <a:solidFill>
                            <a:schemeClr val="tx1"/>
                          </a:solidFill>
                          <a:effectLst/>
                        </a:rPr>
                        <a:t>Unable to determine</a:t>
                      </a:r>
                    </a:p>
                  </a:txBody>
                  <a:tcPr anchor="ctr" horzOverflow="overflow"/>
                </a:tc>
                <a:extLst>
                  <a:ext uri="{0D108BD9-81ED-4DB2-BD59-A6C34878D82A}">
                    <a16:rowId xmlns:a16="http://schemas.microsoft.com/office/drawing/2014/main" val="10011"/>
                  </a:ext>
                </a:extLst>
              </a:tr>
            </a:tbl>
          </a:graphicData>
        </a:graphic>
      </p:graphicFrame>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104272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143000"/>
          </a:xfrm>
        </p:spPr>
        <p:txBody>
          <a:bodyPr/>
          <a:lstStyle/>
          <a:p>
            <a:pPr algn="l"/>
            <a:r>
              <a:rPr lang="en-US" dirty="0" err="1"/>
              <a:t>Performeter</a:t>
            </a:r>
            <a:r>
              <a:rPr lang="en-US" sz="2000" dirty="0"/>
              <a:t>®</a:t>
            </a:r>
            <a:r>
              <a:rPr lang="en-US" dirty="0"/>
              <a:t> Reading</a:t>
            </a:r>
          </a:p>
        </p:txBody>
      </p:sp>
      <p:sp>
        <p:nvSpPr>
          <p:cNvPr id="4" name="Title 1"/>
          <p:cNvSpPr txBox="1">
            <a:spLocks/>
          </p:cNvSpPr>
          <p:nvPr/>
        </p:nvSpPr>
        <p:spPr>
          <a:xfrm>
            <a:off x="609600" y="1066800"/>
            <a:ext cx="80772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600" kern="1200">
                <a:solidFill>
                  <a:schemeClr val="tx1"/>
                </a:solidFill>
                <a:latin typeface="Snyder Speed Brush" pitchFamily="66" charset="0"/>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rPr>
              <a:t>How Was Our Overall Financial Performance?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rgbClr val="476EA5"/>
              </a:solidFill>
              <a:effectLst/>
              <a:uLnTx/>
              <a:uFillTx/>
              <a:latin typeface="Snyder Speed Brush" pitchFamily="66" charset="0"/>
              <a:ea typeface="+mj-ea"/>
              <a:cs typeface="+mj-cs"/>
            </a:endParaRPr>
          </a:p>
        </p:txBody>
      </p:sp>
      <p:sp>
        <p:nvSpPr>
          <p:cNvPr id="6" name="Rectangle 4"/>
          <p:cNvSpPr txBox="1">
            <a:spLocks noChangeArrowheads="1"/>
          </p:cNvSpPr>
          <p:nvPr/>
        </p:nvSpPr>
        <p:spPr>
          <a:xfrm>
            <a:off x="4845188" y="1733834"/>
            <a:ext cx="4222612" cy="34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solidFill>
                <a:effectLst/>
                <a:uLnTx/>
                <a:uFillTx/>
                <a:latin typeface="Franklin Gothic Book" pitchFamily="34" charset="0"/>
                <a:ea typeface="+mn-ea"/>
                <a:cs typeface="+mn-cs"/>
              </a:rPr>
              <a:t>For the 2020 fiscal year, the readings by ratio category were as follows:</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a:t>
            </a:r>
            <a:r>
              <a:rPr kumimoji="0" lang="en-US" sz="13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Financial Position                4.4</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Performance        10</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1300" b="1" i="0" u="none" strike="noStrike" kern="1200" cap="none" spc="0" normalizeH="0" baseline="0" noProof="0" dirty="0">
                <a:ln>
                  <a:noFill/>
                </a:ln>
                <a:solidFill>
                  <a:prstClr val="black">
                    <a:lumMod val="65000"/>
                    <a:lumOff val="35000"/>
                  </a:prstClr>
                </a:solidFill>
                <a:effectLst/>
                <a:uLnTx/>
                <a:uFillTx/>
                <a:latin typeface="Franklin Gothic Book" panose="020B0503020102020204" pitchFamily="34" charset="0"/>
                <a:ea typeface="+mn-ea"/>
                <a:cs typeface="+mn-cs"/>
              </a:rPr>
              <a:t>	Financial Capability             7.7</a:t>
            </a:r>
          </a:p>
          <a:p>
            <a:pPr marL="0" marR="0" lvl="0" indent="0" algn="l" defTabSz="914400" rtl="0" eaLnBrk="1" fontAlgn="auto" latinLnBrk="0" hangingPunct="1">
              <a:lnSpc>
                <a:spcPct val="100000"/>
              </a:lnSpc>
              <a:spcBef>
                <a:spcPts val="900"/>
              </a:spcBef>
              <a:spcAft>
                <a:spcPts val="0"/>
              </a:spcAft>
              <a:buClrTx/>
              <a:buSzTx/>
              <a:buFont typeface="Wingdings" pitchFamily="2" charset="2"/>
              <a:buNone/>
              <a:tabLst/>
              <a:defRPr/>
            </a:pPr>
            <a:r>
              <a:rPr kumimoji="0" lang="en-US" sz="1300" b="0" i="0" u="none" strike="noStrike" kern="1200" cap="none" spc="0" normalizeH="0" baseline="0" noProof="0" dirty="0">
                <a:ln>
                  <a:noFill/>
                </a:ln>
                <a:solidFill>
                  <a:prstClr val="black"/>
                </a:solidFill>
                <a:effectLst/>
                <a:uLnTx/>
                <a:uFillTx/>
                <a:latin typeface="Franklin Gothic Book" pitchFamily="34" charset="0"/>
                <a:ea typeface="+mn-ea"/>
                <a:cs typeface="+mn-cs"/>
              </a:rPr>
              <a:t>The 2020 overall reading of 6.64 indicates the evaluator’s opinion that the RMI’s overall financial health and performance improved when compared to the prior period. </a:t>
            </a:r>
          </a:p>
          <a:p>
            <a:pPr marL="0" marR="0" lvl="0" indent="0" algn="l" defTabSz="914400" rtl="0" eaLnBrk="1" fontAlgn="auto" latinLnBrk="0" hangingPunct="1">
              <a:lnSpc>
                <a:spcPct val="100000"/>
              </a:lnSpc>
              <a:spcBef>
                <a:spcPts val="900"/>
              </a:spcBef>
              <a:spcAft>
                <a:spcPts val="0"/>
              </a:spcAft>
              <a:buClrTx/>
              <a:buSzTx/>
              <a:buFont typeface="Arial" pitchFamily="34" charset="0"/>
              <a:buNone/>
              <a:tabLst/>
              <a:defRPr/>
            </a:pPr>
            <a:r>
              <a:rPr kumimoji="0" lang="en-US" sz="1300" b="0" i="0" u="none" strike="noStrike" kern="1200" cap="none" spc="0" normalizeH="0" baseline="0" noProof="0" dirty="0">
                <a:ln>
                  <a:noFill/>
                </a:ln>
                <a:solidFill>
                  <a:prstClr val="black"/>
                </a:solidFill>
                <a:effectLst/>
                <a:uLnTx/>
                <a:uFillTx/>
                <a:latin typeface="Franklin Gothic Book" pitchFamily="34" charset="0"/>
                <a:ea typeface="+mn-ea"/>
                <a:cs typeface="+mn-cs"/>
              </a:rPr>
              <a:t>The RMI’s overall financial health improved during the 2020 fiscal year, and it remains an above satisfactory reading. The primary reasons for the above satisfactory reading are the low debt service load ratio, its low tax and debt burdens per capita, its high intergenerational equity,  its low debt to assets ratio, intergenerational equity, and the change in net assets. This becomes the tenth  consecutive year that the RMI has scored above a 5. </a:t>
            </a:r>
          </a:p>
        </p:txBody>
      </p:sp>
      <p:graphicFrame>
        <p:nvGraphicFramePr>
          <p:cNvPr id="8" name="Object 3"/>
          <p:cNvGraphicFramePr>
            <a:graphicFrameLocks noChangeAspect="1"/>
          </p:cNvGraphicFramePr>
          <p:nvPr>
            <p:extLst/>
          </p:nvPr>
        </p:nvGraphicFramePr>
        <p:xfrm>
          <a:off x="228600" y="1981200"/>
          <a:ext cx="4597400" cy="3276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096537" y="5867400"/>
            <a:ext cx="5333768"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white"/>
                </a:solidFill>
                <a:effectLst/>
                <a:uLnTx/>
                <a:uFillTx/>
                <a:latin typeface="Snyder Speed Brush" pitchFamily="66" charset="0"/>
                <a:ea typeface="+mn-ea"/>
                <a:cs typeface="+mn-cs"/>
              </a:rPr>
              <a:t>FY 20 Overall </a:t>
            </a:r>
            <a:r>
              <a:rPr kumimoji="0" lang="en-US" sz="2000" b="0" i="0" u="none" strike="noStrike" kern="1200" cap="none" spc="0" normalizeH="0" baseline="0" noProof="0" dirty="0" err="1">
                <a:ln>
                  <a:noFill/>
                </a:ln>
                <a:solidFill>
                  <a:prstClr val="white"/>
                </a:solidFill>
                <a:effectLst/>
                <a:uLnTx/>
                <a:uFillTx/>
                <a:latin typeface="Snyder Speed Brush" pitchFamily="66" charset="0"/>
                <a:ea typeface="+mn-ea"/>
                <a:cs typeface="+mn-cs"/>
              </a:rPr>
              <a:t>Performeter</a:t>
            </a:r>
            <a:r>
              <a:rPr kumimoji="0" lang="en-US" sz="1400" b="0" i="0" u="none" strike="noStrike" kern="1200" cap="none" spc="0" normalizeH="0" baseline="0" noProof="0" dirty="0">
                <a:ln>
                  <a:noFill/>
                </a:ln>
                <a:solidFill>
                  <a:prstClr val="white"/>
                </a:solidFill>
                <a:effectLst/>
                <a:uLnTx/>
                <a:uFillTx/>
                <a:latin typeface="Snyder Speed Brush" pitchFamily="66" charset="0"/>
                <a:ea typeface="+mn-ea"/>
                <a:cs typeface="+mn-cs"/>
              </a:rPr>
              <a:t>®</a:t>
            </a:r>
            <a:r>
              <a:rPr kumimoji="0" lang="en-US" sz="2000" b="0" i="0" u="none" strike="noStrike" kern="1200" cap="none" spc="0" normalizeH="0" baseline="0" noProof="0" dirty="0">
                <a:ln>
                  <a:noFill/>
                </a:ln>
                <a:solidFill>
                  <a:prstClr val="white"/>
                </a:solidFill>
                <a:effectLst/>
                <a:uLnTx/>
                <a:uFillTx/>
                <a:latin typeface="Snyder Speed Brush" pitchFamily="66" charset="0"/>
                <a:ea typeface="+mn-ea"/>
                <a:cs typeface="+mn-cs"/>
              </a:rPr>
              <a:t> Reading:</a:t>
            </a:r>
          </a:p>
        </p:txBody>
      </p:sp>
      <p:sp>
        <p:nvSpPr>
          <p:cNvPr id="10" name="TextBox 9"/>
          <p:cNvSpPr txBox="1"/>
          <p:nvPr/>
        </p:nvSpPr>
        <p:spPr>
          <a:xfrm>
            <a:off x="6353409" y="5820490"/>
            <a:ext cx="1072730"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92D050"/>
                </a:solidFill>
                <a:effectLst/>
                <a:uLnTx/>
                <a:uFillTx/>
                <a:latin typeface="Snyder Speed Brush" pitchFamily="66" charset="0"/>
                <a:ea typeface="+mn-ea"/>
                <a:cs typeface="+mn-cs"/>
              </a:rPr>
              <a:t>6.64</a:t>
            </a:r>
          </a:p>
        </p:txBody>
      </p:sp>
      <p:sp>
        <p:nvSpPr>
          <p:cNvPr id="11" name="TextBox 10"/>
          <p:cNvSpPr txBox="1"/>
          <p:nvPr/>
        </p:nvSpPr>
        <p:spPr>
          <a:xfrm>
            <a:off x="209412" y="2184224"/>
            <a:ext cx="87876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Excellent</a:t>
            </a:r>
          </a:p>
        </p:txBody>
      </p:sp>
      <p:sp>
        <p:nvSpPr>
          <p:cNvPr id="12" name="TextBox 11"/>
          <p:cNvSpPr txBox="1"/>
          <p:nvPr/>
        </p:nvSpPr>
        <p:spPr>
          <a:xfrm>
            <a:off x="7434" y="3421566"/>
            <a:ext cx="108074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Satisfactory</a:t>
            </a:r>
          </a:p>
        </p:txBody>
      </p:sp>
      <p:sp>
        <p:nvSpPr>
          <p:cNvPr id="13" name="TextBox 12"/>
          <p:cNvSpPr txBox="1"/>
          <p:nvPr/>
        </p:nvSpPr>
        <p:spPr>
          <a:xfrm>
            <a:off x="536425" y="4655634"/>
            <a:ext cx="551754"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lumMod val="50000"/>
                    <a:lumOff val="50000"/>
                  </a:prstClr>
                </a:solidFill>
                <a:effectLst/>
                <a:uLnTx/>
                <a:uFillTx/>
                <a:latin typeface="Snyder Speed Brush" pitchFamily="66" charset="0"/>
                <a:ea typeface="+mn-ea"/>
                <a:cs typeface="+mn-cs"/>
              </a:rPr>
              <a:t>Poor</a:t>
            </a:r>
          </a:p>
        </p:txBody>
      </p:sp>
    </p:spTree>
    <p:extLst>
      <p:ext uri="{BB962C8B-B14F-4D97-AF65-F5344CB8AC3E}">
        <p14:creationId xmlns:p14="http://schemas.microsoft.com/office/powerpoint/2010/main" val="2257555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71730-3326-435A-846F-B7FEC151198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graphicFrame>
        <p:nvGraphicFramePr>
          <p:cNvPr id="5" name="Group 46"/>
          <p:cNvGraphicFramePr>
            <a:graphicFrameLocks/>
          </p:cNvGraphicFramePr>
          <p:nvPr>
            <p:extLst/>
          </p:nvPr>
        </p:nvGraphicFramePr>
        <p:xfrm>
          <a:off x="1447800" y="826532"/>
          <a:ext cx="6096000" cy="4446712"/>
        </p:xfrm>
        <a:graphic>
          <a:graphicData uri="http://schemas.openxmlformats.org/drawingml/2006/table">
            <a:tbl>
              <a:tblPr/>
              <a:tblGrid>
                <a:gridCol w="1942438">
                  <a:extLst>
                    <a:ext uri="{9D8B030D-6E8A-4147-A177-3AD203B41FA5}">
                      <a16:colId xmlns:a16="http://schemas.microsoft.com/office/drawing/2014/main" val="20000"/>
                    </a:ext>
                  </a:extLst>
                </a:gridCol>
                <a:gridCol w="724562">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tblGrid>
              <a:tr h="1999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bg1"/>
                          </a:solidFill>
                          <a:effectLst/>
                          <a:latin typeface="Snyder Speed Brush" panose="020B0604020202020204" charset="0"/>
                        </a:rPr>
                        <a:t>FY 2020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extLst>
                  <a:ext uri="{0D108BD9-81ED-4DB2-BD59-A6C34878D82A}">
                    <a16:rowId xmlns:a16="http://schemas.microsoft.com/office/drawing/2014/main" val="10000"/>
                  </a:ext>
                </a:extLst>
              </a:tr>
              <a:tr h="3285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Change in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12.4%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7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Intergenerational Equity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102.1%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111.9%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114.9%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99.1%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97.5%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103.4%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239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Unrestricted Net Position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-21.4%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-9.1%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Level of Unassigned Fund Balance</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10.9%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14.8%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11.1%</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Revenue Dispersion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28.9%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Capital Asset Condition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Taxes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$274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$368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Financing Margin – Debt/Obligations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$886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$842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$805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$766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$732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$746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Pension Plan Funding </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18%</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Service Load</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4.5%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Debt to Assets</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37.8%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32.4%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30.6%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33.3%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31.6%</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Current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2.02</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1.97</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2.05</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Quick Ratio</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0.51</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0.34</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0.46</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0.45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0.39</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0.80</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66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Overall Performeter Reading</a:t>
                      </a:r>
                    </a:p>
                  </a:txBody>
                  <a:tcPr marL="51655" marR="51655" marT="25827" marB="258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*5.98</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*6.23</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*6.50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6.10</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*5.65</a:t>
                      </a:r>
                    </a:p>
                  </a:txBody>
                  <a:tcPr marL="51655" marR="51655" marT="25827" marB="258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cap="none" normalizeH="0" baseline="0" dirty="0">
                          <a:ln>
                            <a:noFill/>
                          </a:ln>
                          <a:solidFill>
                            <a:schemeClr val="tx1"/>
                          </a:solidFill>
                          <a:effectLst/>
                          <a:latin typeface="Snyder Speed Brush" panose="020B0604020202020204" charset="0"/>
                        </a:rPr>
                        <a:t>6.64</a:t>
                      </a:r>
                    </a:p>
                  </a:txBody>
                  <a:tcPr marL="51655" marR="51655" marT="25827" marB="258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8" name="Rectangle 7"/>
          <p:cNvSpPr/>
          <p:nvPr/>
        </p:nvSpPr>
        <p:spPr>
          <a:xfrm>
            <a:off x="517160" y="6069507"/>
            <a:ext cx="8138410"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Performeter Individual Ratios - Summary and Comparison to Prior Years </a:t>
            </a:r>
          </a:p>
        </p:txBody>
      </p:sp>
      <p:sp>
        <p:nvSpPr>
          <p:cNvPr id="2" name="TextBox 1"/>
          <p:cNvSpPr txBox="1"/>
          <p:nvPr/>
        </p:nvSpPr>
        <p:spPr>
          <a:xfrm>
            <a:off x="517160" y="5649086"/>
            <a:ext cx="752881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Snyder Speed Brush" panose="020B0604020202020204" charset="0"/>
                <a:ea typeface="+mn-ea"/>
                <a:cs typeface="+mn-cs"/>
              </a:rPr>
              <a:t>*Notes years that the overall score has been restated for comparison purposes</a:t>
            </a:r>
          </a:p>
        </p:txBody>
      </p:sp>
    </p:spTree>
    <p:extLst>
      <p:ext uri="{BB962C8B-B14F-4D97-AF65-F5344CB8AC3E}">
        <p14:creationId xmlns:p14="http://schemas.microsoft.com/office/powerpoint/2010/main" val="23063712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Group 289"/>
          <p:cNvGraphicFramePr>
            <a:graphicFrameLocks noGrp="1"/>
          </p:cNvGraphicFramePr>
          <p:nvPr>
            <p:ph idx="1"/>
            <p:extLst/>
          </p:nvPr>
        </p:nvGraphicFramePr>
        <p:xfrm>
          <a:off x="33997" y="533400"/>
          <a:ext cx="8915404" cy="5825415"/>
        </p:xfrm>
        <a:graphic>
          <a:graphicData uri="http://schemas.openxmlformats.org/drawingml/2006/table">
            <a:tbl>
              <a:tblPr>
                <a:tableStyleId>{69CF1AB2-1976-4502-BF36-3FF5EA218861}</a:tableStyleId>
              </a:tblPr>
              <a:tblGrid>
                <a:gridCol w="2051955">
                  <a:extLst>
                    <a:ext uri="{9D8B030D-6E8A-4147-A177-3AD203B41FA5}">
                      <a16:colId xmlns:a16="http://schemas.microsoft.com/office/drawing/2014/main" val="20000"/>
                    </a:ext>
                  </a:extLst>
                </a:gridCol>
                <a:gridCol w="691249">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685800">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85800">
                  <a:extLst>
                    <a:ext uri="{9D8B030D-6E8A-4147-A177-3AD203B41FA5}">
                      <a16:colId xmlns:a16="http://schemas.microsoft.com/office/drawing/2014/main" val="20009"/>
                    </a:ext>
                  </a:extLst>
                </a:gridCol>
                <a:gridCol w="685800">
                  <a:extLst>
                    <a:ext uri="{9D8B030D-6E8A-4147-A177-3AD203B41FA5}">
                      <a16:colId xmlns:a16="http://schemas.microsoft.com/office/drawing/2014/main" val="20010"/>
                    </a:ext>
                  </a:extLst>
                </a:gridCol>
              </a:tblGrid>
              <a:tr h="36095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u="none" strike="noStrike" cap="none" normalizeH="0" baseline="0" dirty="0">
                          <a:ln>
                            <a:noFill/>
                          </a:ln>
                          <a:solidFill>
                            <a:schemeClr val="bg1"/>
                          </a:solidFill>
                          <a:effectLst/>
                          <a:latin typeface="Snyder Speed Brush" pitchFamily="66" charset="0"/>
                        </a:rPr>
                        <a:t>2011</a:t>
                      </a: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u="none" strike="noStrike" cap="none" normalizeH="0" baseline="0" dirty="0">
                          <a:ln>
                            <a:noFill/>
                          </a:ln>
                          <a:solidFill>
                            <a:schemeClr val="bg1"/>
                          </a:solidFill>
                          <a:effectLst/>
                          <a:latin typeface="Snyder Speed Brush" pitchFamily="66" charset="0"/>
                        </a:rPr>
                        <a:t>2012</a:t>
                      </a:r>
                      <a:endParaRPr kumimoji="0" lang="en-US" sz="900" b="0" i="0" u="none" strike="noStrike" cap="none" normalizeH="0" baseline="0" dirty="0">
                        <a:ln>
                          <a:noFill/>
                        </a:ln>
                        <a:solidFill>
                          <a:schemeClr val="bg1"/>
                        </a:solidFill>
                        <a:effectLst/>
                        <a:latin typeface="Snyder Speed Brush" pitchFamily="66" charset="0"/>
                      </a:endParaRP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2013</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2014</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2015</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2016</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2017</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2018</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2019</a:t>
                      </a:r>
                    </a:p>
                  </a:txBody>
                  <a:tcPr horzOverflow="overflow">
                    <a:solidFill>
                      <a:srgbClr val="476EA5"/>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b="0" i="0" u="none" strike="noStrike" cap="none" normalizeH="0" baseline="0" dirty="0">
                          <a:ln>
                            <a:noFill/>
                          </a:ln>
                          <a:solidFill>
                            <a:schemeClr val="bg1"/>
                          </a:solidFill>
                          <a:effectLst/>
                          <a:latin typeface="Snyder Speed Brush" pitchFamily="66" charset="0"/>
                        </a:rPr>
                        <a:t>2020</a:t>
                      </a:r>
                    </a:p>
                  </a:txBody>
                  <a:tcPr horzOverflow="overflow">
                    <a:solidFill>
                      <a:srgbClr val="476EA5"/>
                    </a:solidFill>
                  </a:tcPr>
                </a:tc>
                <a:extLst>
                  <a:ext uri="{0D108BD9-81ED-4DB2-BD59-A6C34878D82A}">
                    <a16:rowId xmlns:a16="http://schemas.microsoft.com/office/drawing/2014/main" val="10000"/>
                  </a:ext>
                </a:extLst>
              </a:tr>
              <a:tr h="36095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Opinion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extLst>
                  <a:ext uri="{0D108BD9-81ED-4DB2-BD59-A6C34878D82A}">
                    <a16:rowId xmlns:a16="http://schemas.microsoft.com/office/drawing/2014/main" val="10001"/>
                  </a:ext>
                </a:extLst>
              </a:tr>
              <a:tr h="36095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Major Federal Program Qualifications/Exceptions</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txBody>
                  <a:tcPr horzOverflow="overflow">
                    <a:solidFill>
                      <a:schemeClr val="bg1"/>
                    </a:solidFill>
                  </a:tcPr>
                </a:tc>
                <a:extLst>
                  <a:ext uri="{0D108BD9-81ED-4DB2-BD59-A6C34878D82A}">
                    <a16:rowId xmlns:a16="http://schemas.microsoft.com/office/drawing/2014/main" val="10002"/>
                  </a:ext>
                </a:extLst>
              </a:tr>
              <a:tr h="114192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F.S.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sng"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txBody>
                  <a:tcPr horzOverflow="overflow"/>
                </a:tc>
                <a:extLst>
                  <a:ext uri="{0D108BD9-81ED-4DB2-BD59-A6C34878D82A}">
                    <a16:rowId xmlns:a16="http://schemas.microsoft.com/office/drawing/2014/main" val="10003"/>
                  </a:ext>
                </a:extLst>
              </a:tr>
              <a:tr h="23884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78%</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88%</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50%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67%</a:t>
                      </a:r>
                    </a:p>
                  </a:txBody>
                  <a:tcPr horzOverflow="overflow">
                    <a:solidFill>
                      <a:schemeClr val="bg1"/>
                    </a:solidFill>
                  </a:tcPr>
                </a:tc>
                <a:extLst>
                  <a:ext uri="{0D108BD9-81ED-4DB2-BD59-A6C34878D82A}">
                    <a16:rowId xmlns:a16="http://schemas.microsoft.com/office/drawing/2014/main" val="10004"/>
                  </a:ext>
                </a:extLst>
              </a:tr>
              <a:tr h="1141929">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Single Audit Findings</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A. Internal Control and Compliance</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B. Internal Control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C. Compliance Only</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TOTAL</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a typeface="MS PGothic" pitchFamily="34" charset="-128"/>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ea typeface="MS PGothic" pitchFamily="34" charset="-128"/>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12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12</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5</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700" b="0" i="0" u="none" strike="noStrike" cap="none" normalizeH="0" baseline="0" dirty="0">
                        <a:ln>
                          <a:noFill/>
                        </a:ln>
                        <a:solidFill>
                          <a:schemeClr val="tx1"/>
                        </a:solidFill>
                        <a:effectLst/>
                        <a:latin typeface="Tahom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sng" strike="noStrike" cap="none" normalizeH="0" baseline="0" dirty="0">
                          <a:ln>
                            <a:noFill/>
                          </a:ln>
                          <a:solidFill>
                            <a:schemeClr val="tx1"/>
                          </a:solidFill>
                          <a:effectLst/>
                          <a:latin typeface="Tahoma" pitchFamily="34" charset="0"/>
                        </a:rPr>
                        <a:t>1</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a:t>
                      </a:r>
                    </a:p>
                  </a:txBody>
                  <a:tcPr horzOverflow="overflow"/>
                </a:tc>
                <a:extLst>
                  <a:ext uri="{0D108BD9-81ED-4DB2-BD59-A6C34878D82A}">
                    <a16:rowId xmlns:a16="http://schemas.microsoft.com/office/drawing/2014/main" val="10005"/>
                  </a:ext>
                </a:extLst>
              </a:tr>
              <a:tr h="28619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Percentage of Single Audit Findings Repeated</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41.7%</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42%</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89%</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75%</a:t>
                      </a:r>
                    </a:p>
                  </a:txBody>
                  <a:tcPr horzOverflow="overflow">
                    <a:solidFill>
                      <a:schemeClr val="bg1"/>
                    </a:solidFill>
                  </a:tcPr>
                </a:tc>
                <a:extLst>
                  <a:ext uri="{0D108BD9-81ED-4DB2-BD59-A6C34878D82A}">
                    <a16:rowId xmlns:a16="http://schemas.microsoft.com/office/drawing/2014/main" val="10006"/>
                  </a:ext>
                </a:extLst>
              </a:tr>
              <a:tr h="36095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a:ln>
                            <a:noFill/>
                          </a:ln>
                          <a:effectLst/>
                        </a:rPr>
                        <a:t>Number of months after Y/E the F.S. were Released</a:t>
                      </a:r>
                      <a:endParaRPr kumimoji="0" lang="en-US" sz="900" b="0" i="0" u="none" strike="noStrike" cap="none" normalizeH="0" baseline="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a:ln>
                            <a:noFill/>
                          </a:ln>
                          <a:solidFill>
                            <a:schemeClr val="tx1"/>
                          </a:solidFill>
                          <a:effectLst/>
                          <a:latin typeface="Tahoma" pitchFamily="34" charset="0"/>
                          <a:ea typeface="MS PGothic" pitchFamily="34" charset="-128"/>
                        </a:rPr>
                        <a:t>17</a:t>
                      </a:r>
                      <a:endParaRPr kumimoji="0" lang="en-US" sz="700" b="0" i="0" u="none" strike="noStrike" cap="none" normalizeH="0" baseline="0" dirty="0">
                        <a:ln>
                          <a:noFill/>
                        </a:ln>
                        <a:solidFill>
                          <a:schemeClr val="tx1"/>
                        </a:solidFill>
                        <a:effectLst/>
                        <a:latin typeface="Tahoma" pitchFamily="34" charset="0"/>
                        <a:ea typeface="MS PGothic" pitchFamily="34" charset="-128"/>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9</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20</a:t>
                      </a:r>
                    </a:p>
                  </a:txBody>
                  <a:tcPr horzOverflow="overflow"/>
                </a:tc>
                <a:extLst>
                  <a:ext uri="{0D108BD9-81ED-4DB2-BD59-A6C34878D82A}">
                    <a16:rowId xmlns:a16="http://schemas.microsoft.com/office/drawing/2014/main" val="10007"/>
                  </a:ext>
                </a:extLst>
              </a:tr>
              <a:tr h="36095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Number of Qualifications/Exceptions Related to C.U.</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solidFill>
                      <a:schemeClr val="bg1"/>
                    </a:solidFill>
                  </a:tcPr>
                </a:tc>
                <a:extLst>
                  <a:ext uri="{0D108BD9-81ED-4DB2-BD59-A6C34878D82A}">
                    <a16:rowId xmlns:a16="http://schemas.microsoft.com/office/drawing/2014/main" val="10008"/>
                  </a:ext>
                </a:extLst>
              </a:tr>
              <a:tr h="30079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$3,156,810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$35,857</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$71,294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$318,321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$626,246</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$67,261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$188,885</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$398,764</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$1,399,371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$4,518,402</a:t>
                      </a:r>
                    </a:p>
                  </a:txBody>
                  <a:tcPr horzOverflow="overflow"/>
                </a:tc>
                <a:extLst>
                  <a:ext uri="{0D108BD9-81ED-4DB2-BD59-A6C34878D82A}">
                    <a16:rowId xmlns:a16="http://schemas.microsoft.com/office/drawing/2014/main" val="10009"/>
                  </a:ext>
                </a:extLst>
              </a:tr>
              <a:tr h="40607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Cumulative</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$7,405,963</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$7,441,820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$2,355,004</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$2,673,325</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$3,297,321</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$1,917,560</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$1,951,064</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$2,518,629</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$3,702,459</a:t>
                      </a:r>
                    </a:p>
                  </a:txBody>
                  <a:tcPr horzOverflow="overflow">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$8,220,861</a:t>
                      </a:r>
                    </a:p>
                  </a:txBody>
                  <a:tcPr horzOverflow="overflow">
                    <a:solidFill>
                      <a:schemeClr val="bg1"/>
                    </a:solidFill>
                  </a:tcPr>
                </a:tc>
                <a:extLst>
                  <a:ext uri="{0D108BD9-81ED-4DB2-BD59-A6C34878D82A}">
                    <a16:rowId xmlns:a16="http://schemas.microsoft.com/office/drawing/2014/main" val="10010"/>
                  </a:ext>
                </a:extLst>
              </a:tr>
              <a:tr h="406077">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900" u="none" strike="noStrike" cap="none" normalizeH="0" baseline="0" dirty="0">
                          <a:ln>
                            <a:noFill/>
                          </a:ln>
                          <a:effectLst/>
                        </a:rPr>
                        <a:t>$ of Questioned Costs Resolved – Current Year</a:t>
                      </a:r>
                      <a:endParaRPr kumimoji="0" lang="en-US" sz="900" b="0" i="0" u="none" strike="noStrike" cap="none" normalizeH="0" baseline="0" dirty="0">
                        <a:ln>
                          <a:noFill/>
                        </a:ln>
                        <a:solidFill>
                          <a:schemeClr val="tx1"/>
                        </a:solidFill>
                        <a:effectLst/>
                        <a:latin typeface="Tahoma" pitchFamily="34"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ea typeface="MS PGothic" pitchFamily="34" charset="-128"/>
                        </a:rPr>
                        <a:t>$1,196,066</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$5,158,110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$1,650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$1,447,662</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$155,381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$215.941</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700" b="0" i="0" u="none" strike="noStrike" cap="none" normalizeH="0" baseline="0" dirty="0">
                          <a:ln>
                            <a:noFill/>
                          </a:ln>
                          <a:solidFill>
                            <a:schemeClr val="tx1"/>
                          </a:solidFill>
                          <a:effectLst/>
                          <a:latin typeface="Tahoma" pitchFamily="34" charset="0"/>
                        </a:rPr>
                        <a:t>$0</a:t>
                      </a:r>
                    </a:p>
                  </a:txBody>
                  <a:tcPr horzOverflow="overflow"/>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886534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762001"/>
            <a:ext cx="7772400" cy="2819399"/>
          </a:xfrm>
        </p:spPr>
        <p:txBody>
          <a:bodyPr/>
          <a:lstStyle/>
          <a:p>
            <a:pPr algn="ctr"/>
            <a:r>
              <a:rPr lang="en-US" dirty="0"/>
              <a:t>Questions?</a:t>
            </a:r>
          </a:p>
        </p:txBody>
      </p:sp>
      <p:sp>
        <p:nvSpPr>
          <p:cNvPr id="6" name="Subtitle 5"/>
          <p:cNvSpPr>
            <a:spLocks noGrp="1"/>
          </p:cNvSpPr>
          <p:nvPr>
            <p:ph type="subTitle" idx="1"/>
          </p:nvPr>
        </p:nvSpPr>
        <p:spPr/>
        <p:txBody>
          <a:bodyPr/>
          <a:lstStyle/>
          <a:p>
            <a:pPr algn="ctr"/>
            <a:endParaRPr lang="en-US" dirty="0"/>
          </a:p>
        </p:txBody>
      </p:sp>
      <p:pic>
        <p:nvPicPr>
          <p:cNvPr id="7" name="Picture 6" descr="Logo final.jpg"/>
          <p:cNvPicPr>
            <a:picLocks noChangeAspect="1"/>
          </p:cNvPicPr>
          <p:nvPr/>
        </p:nvPicPr>
        <p:blipFill>
          <a:blip r:embed="rId2" cstate="print"/>
          <a:srcRect/>
          <a:stretch>
            <a:fillRect/>
          </a:stretch>
        </p:blipFill>
        <p:spPr bwMode="auto">
          <a:xfrm>
            <a:off x="457185" y="5486399"/>
            <a:ext cx="1320394" cy="1244582"/>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B7538658-260A-4045-9ADD-DD1BE0A6A679}" type="slidenum">
              <a:rPr lang="en-US" smtClean="0"/>
              <a:pPr/>
              <a:t>47</a:t>
            </a:fld>
            <a:endParaRPr lang="en-US"/>
          </a:p>
        </p:txBody>
      </p:sp>
    </p:spTree>
    <p:extLst>
      <p:ext uri="{BB962C8B-B14F-4D97-AF65-F5344CB8AC3E}">
        <p14:creationId xmlns:p14="http://schemas.microsoft.com/office/powerpoint/2010/main" val="2627125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95400"/>
            <a:ext cx="8229600" cy="4711891"/>
          </a:xfrm>
        </p:spPr>
        <p:txBody>
          <a:bodyPr>
            <a:normAutofit fontScale="92500" lnSpcReduction="10000"/>
          </a:bodyPr>
          <a:lstStyle/>
          <a:p>
            <a:r>
              <a:rPr lang="en-US" sz="2600" dirty="0"/>
              <a:t>With this additional separation of components of the score, each government can now see the weakest and strongest components of their overall score</a:t>
            </a:r>
          </a:p>
          <a:p>
            <a:r>
              <a:rPr lang="en-US" sz="2600" dirty="0"/>
              <a:t>For example, an overall score of a 3.8 might actually consist of an excellent score of 10 on Financial Performance, a poor score of 1.5 on Financial Position, and a Financial Capability score of 3.6.  The combinations of these scores are what drives the overall score of 3.8.</a:t>
            </a:r>
          </a:p>
          <a:p>
            <a:r>
              <a:rPr lang="en-US" sz="2600" dirty="0"/>
              <a:t>Lastly, a small red, yellow and green number at the bottom right of each slide gives the reader some perspective of the score of each ratio.</a:t>
            </a:r>
          </a:p>
        </p:txBody>
      </p:sp>
      <p:sp>
        <p:nvSpPr>
          <p:cNvPr id="5" name="Title 4"/>
          <p:cNvSpPr>
            <a:spLocks noGrp="1"/>
          </p:cNvSpPr>
          <p:nvPr>
            <p:ph type="title"/>
          </p:nvPr>
        </p:nvSpPr>
        <p:spPr/>
        <p:txBody>
          <a:bodyPr>
            <a:normAutofit/>
          </a:bodyPr>
          <a:lstStyle/>
          <a:p>
            <a:r>
              <a:rPr lang="en-US" sz="3200" dirty="0"/>
              <a:t>A brief review…</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FFB38BF5-1264-4C01-90AA-BEF656C56A52}" type="slidenum">
              <a:rPr lang="en-US" smtClean="0"/>
              <a:pPr/>
              <a:t>5</a:t>
            </a:fld>
            <a:endParaRPr lang="en-US"/>
          </a:p>
        </p:txBody>
      </p:sp>
    </p:spTree>
    <p:extLst>
      <p:ext uri="{BB962C8B-B14F-4D97-AF65-F5344CB8AC3E}">
        <p14:creationId xmlns:p14="http://schemas.microsoft.com/office/powerpoint/2010/main" val="2215810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7772400" cy="4525963"/>
          </a:xfrm>
        </p:spPr>
        <p:txBody>
          <a:bodyPr/>
          <a:lstStyle/>
          <a:p>
            <a:r>
              <a:rPr lang="en-US" sz="2400" dirty="0"/>
              <a:t>The A.F.T.E.R. Analysis is very simple analysis of the status of audit findings, the timeliness of the submission of the audit and the resolution of certain audit exceptions; this analysis can be used to track a government's progress towards eliminating its most significant findings and exceptions, along with tracking the timeliness of submission to the Federal Clearinghouse.</a:t>
            </a:r>
          </a:p>
          <a:p>
            <a:endParaRPr lang="en-US" dirty="0"/>
          </a:p>
        </p:txBody>
      </p:sp>
      <p:sp>
        <p:nvSpPr>
          <p:cNvPr id="3" name="Title 2"/>
          <p:cNvSpPr>
            <a:spLocks noGrp="1"/>
          </p:cNvSpPr>
          <p:nvPr>
            <p:ph type="title"/>
          </p:nvPr>
        </p:nvSpPr>
        <p:spPr/>
        <p:txBody>
          <a:bodyPr/>
          <a:lstStyle/>
          <a:p>
            <a:r>
              <a:rPr lang="en-US" dirty="0"/>
              <a:t>A brief review…</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FFB38BF5-1264-4C01-90AA-BEF656C56A52}" type="slidenum">
              <a:rPr lang="en-US" smtClean="0"/>
              <a:pPr/>
              <a:t>6</a:t>
            </a:fld>
            <a:endParaRPr lang="en-US"/>
          </a:p>
        </p:txBody>
      </p:sp>
    </p:spTree>
    <p:extLst>
      <p:ext uri="{BB962C8B-B14F-4D97-AF65-F5344CB8AC3E}">
        <p14:creationId xmlns:p14="http://schemas.microsoft.com/office/powerpoint/2010/main" val="2479274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295400"/>
            <a:ext cx="8229600" cy="4711891"/>
          </a:xfrm>
        </p:spPr>
        <p:txBody>
          <a:bodyPr>
            <a:normAutofit/>
          </a:bodyPr>
          <a:lstStyle/>
          <a:p>
            <a:r>
              <a:rPr lang="en-US" sz="2600" dirty="0"/>
              <a:t>Due dates for the 2020 single audit filings were stretched by 6 additional month extension from their normal 9 month period deadline to a new deadline of 15 months.  Most of the governments took advantage of that extension.</a:t>
            </a:r>
          </a:p>
          <a:p>
            <a:r>
              <a:rPr lang="en-US" sz="2600" dirty="0"/>
              <a:t>For 5 of the 9 governments (and two unknowns since the VI and Palau haven’t released FY 2020 yet), the fiscal year ending September 30, 2020 produced improved results, while the other 4 governments’ scores were just slightly dropped.  </a:t>
            </a:r>
          </a:p>
          <a:p>
            <a:endParaRPr lang="en-US" sz="2600" dirty="0"/>
          </a:p>
        </p:txBody>
      </p:sp>
      <p:sp>
        <p:nvSpPr>
          <p:cNvPr id="5" name="Title 4"/>
          <p:cNvSpPr>
            <a:spLocks noGrp="1"/>
          </p:cNvSpPr>
          <p:nvPr>
            <p:ph type="title"/>
          </p:nvPr>
        </p:nvSpPr>
        <p:spPr/>
        <p:txBody>
          <a:bodyPr>
            <a:normAutofit/>
          </a:bodyPr>
          <a:lstStyle/>
          <a:p>
            <a:r>
              <a:rPr lang="en-US" sz="3200" dirty="0"/>
              <a:t>Factors and Circumstances for 2020</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FFB38BF5-1264-4C01-90AA-BEF656C56A52}" type="slidenum">
              <a:rPr lang="en-US" smtClean="0"/>
              <a:pPr/>
              <a:t>7</a:t>
            </a:fld>
            <a:endParaRPr lang="en-US"/>
          </a:p>
        </p:txBody>
      </p:sp>
    </p:spTree>
    <p:extLst>
      <p:ext uri="{BB962C8B-B14F-4D97-AF65-F5344CB8AC3E}">
        <p14:creationId xmlns:p14="http://schemas.microsoft.com/office/powerpoint/2010/main" val="2509869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7620000" cy="4788091"/>
          </a:xfrm>
        </p:spPr>
        <p:txBody>
          <a:bodyPr>
            <a:normAutofit lnSpcReduction="10000"/>
          </a:bodyPr>
          <a:lstStyle/>
          <a:p>
            <a:r>
              <a:rPr lang="en-US" sz="2800" dirty="0"/>
              <a:t>Highlights</a:t>
            </a:r>
          </a:p>
          <a:p>
            <a:endParaRPr lang="en-US" sz="2800" dirty="0"/>
          </a:p>
          <a:p>
            <a:pPr lvl="1"/>
            <a:r>
              <a:rPr lang="en-US" sz="2400" dirty="0"/>
              <a:t>For all governments except the FSM and States, and the RMI, the impact of GASB 68’s pension requirements in 2015 still remains a significant factor, with many of the governments’ pension systems remaining severely underfunded</a:t>
            </a:r>
          </a:p>
          <a:p>
            <a:pPr lvl="1"/>
            <a:r>
              <a:rPr lang="en-US" sz="2400" dirty="0"/>
              <a:t>For the FSM National Government, the RMI, and Palau, the Social Security programs offered by the government remain at some of their lowest funding levels in the model’s history.  </a:t>
            </a:r>
          </a:p>
          <a:p>
            <a:endParaRPr lang="en-US" dirty="0"/>
          </a:p>
        </p:txBody>
      </p:sp>
      <p:sp>
        <p:nvSpPr>
          <p:cNvPr id="3" name="Title 2"/>
          <p:cNvSpPr>
            <a:spLocks noGrp="1"/>
          </p:cNvSpPr>
          <p:nvPr>
            <p:ph type="title"/>
          </p:nvPr>
        </p:nvSpPr>
        <p:spPr>
          <a:xfrm>
            <a:off x="457200" y="274638"/>
            <a:ext cx="8229600" cy="715962"/>
          </a:xfrm>
        </p:spPr>
        <p:txBody>
          <a:bodyPr>
            <a:normAutofit/>
          </a:bodyPr>
          <a:lstStyle/>
          <a:p>
            <a:r>
              <a:rPr lang="en-US" sz="3200" dirty="0"/>
              <a:t>Factors and Circumstances for 2020</a:t>
            </a:r>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Tree>
    <p:extLst>
      <p:ext uri="{BB962C8B-B14F-4D97-AF65-F5344CB8AC3E}">
        <p14:creationId xmlns:p14="http://schemas.microsoft.com/office/powerpoint/2010/main" val="2254688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25790"/>
            <a:ext cx="7772400" cy="4525963"/>
          </a:xfrm>
        </p:spPr>
        <p:txBody>
          <a:bodyPr>
            <a:normAutofit fontScale="85000" lnSpcReduction="20000"/>
          </a:bodyPr>
          <a:lstStyle/>
          <a:p>
            <a:r>
              <a:rPr lang="en-US" dirty="0"/>
              <a:t>Highlights</a:t>
            </a:r>
          </a:p>
          <a:p>
            <a:pPr marL="109728" indent="0">
              <a:buNone/>
            </a:pPr>
            <a:endParaRPr lang="en-US" dirty="0"/>
          </a:p>
          <a:p>
            <a:pPr lvl="1"/>
            <a:r>
              <a:rPr lang="en-US" dirty="0"/>
              <a:t>In 2019, the CNMI was able to resolve a long-standing dispute with their auditors about pension accounting, with the adoption of GASB 68 and 71 pension-related accounting standards, which removed a significant qualification in the CNMI’s audit report.</a:t>
            </a:r>
          </a:p>
          <a:p>
            <a:pPr lvl="1"/>
            <a:r>
              <a:rPr lang="en-US" dirty="0"/>
              <a:t>Unfortunately, the adoption of the pension-related accounting standards caused the recognition of a significant previously unreported liability, which caused their overall Performeter score to tumble 61.1% from a score of 3.83 in 2018 to a score of 1.49 in 2019.</a:t>
            </a:r>
          </a:p>
          <a:p>
            <a:pPr lvl="1"/>
            <a:r>
              <a:rPr lang="en-US" dirty="0"/>
              <a:t>However, in FY 2020, and $58 million reduction in their net pension liability caused the CNMI’s total net position deficit to shrink by $24 million, increasing their overall </a:t>
            </a:r>
            <a:r>
              <a:rPr lang="en-US" dirty="0" err="1"/>
              <a:t>Performeter</a:t>
            </a:r>
            <a:r>
              <a:rPr lang="en-US" dirty="0"/>
              <a:t> score.  </a:t>
            </a:r>
          </a:p>
        </p:txBody>
      </p:sp>
      <p:sp>
        <p:nvSpPr>
          <p:cNvPr id="3" name="Title 2"/>
          <p:cNvSpPr>
            <a:spLocks noGrp="1"/>
          </p:cNvSpPr>
          <p:nvPr>
            <p:ph type="title"/>
          </p:nvPr>
        </p:nvSpPr>
        <p:spPr/>
        <p:txBody>
          <a:bodyPr/>
          <a:lstStyle/>
          <a:p>
            <a:r>
              <a:rPr lang="en-US" sz="3200" dirty="0">
                <a:solidFill>
                  <a:srgbClr val="775F55"/>
                </a:solidFill>
              </a:rPr>
              <a:t>Factors and Circumstances for 2020</a:t>
            </a:r>
            <a:endParaRPr lang="en-US" dirty="0"/>
          </a:p>
        </p:txBody>
      </p:sp>
      <p:pic>
        <p:nvPicPr>
          <p:cNvPr id="4" name="Picture 3" descr="Logo final.jpg"/>
          <p:cNvPicPr>
            <a:picLocks noChangeAspect="1"/>
          </p:cNvPicPr>
          <p:nvPr/>
        </p:nvPicPr>
        <p:blipFill>
          <a:blip r:embed="rId2" cstate="print"/>
          <a:srcRect/>
          <a:stretch>
            <a:fillRect/>
          </a:stretch>
        </p:blipFill>
        <p:spPr bwMode="auto">
          <a:xfrm>
            <a:off x="228605" y="6202957"/>
            <a:ext cx="599389" cy="564975"/>
          </a:xfrm>
          <a:prstGeom prst="rect">
            <a:avLst/>
          </a:prstGeom>
          <a:noFill/>
          <a:ln w="9525">
            <a:noFill/>
            <a:miter lim="800000"/>
            <a:headEnd/>
            <a:tailEnd/>
          </a:ln>
        </p:spPr>
      </p:pic>
    </p:spTree>
    <p:extLst>
      <p:ext uri="{BB962C8B-B14F-4D97-AF65-F5344CB8AC3E}">
        <p14:creationId xmlns:p14="http://schemas.microsoft.com/office/powerpoint/2010/main" val="4204479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1329</TotalTime>
  <Words>9046</Words>
  <Application>Microsoft Office PowerPoint</Application>
  <PresentationFormat>On-screen Show (4:3)</PresentationFormat>
  <Paragraphs>3655</Paragraphs>
  <Slides>47</Slides>
  <Notes>4</Notes>
  <HiddenSlides>0</HiddenSlides>
  <MMClips>0</MMClips>
  <ScaleCrop>false</ScaleCrop>
  <HeadingPairs>
    <vt:vector size="6" baseType="variant">
      <vt:variant>
        <vt:lpstr>Fonts Used</vt:lpstr>
      </vt:variant>
      <vt:variant>
        <vt:i4>12</vt:i4>
      </vt:variant>
      <vt:variant>
        <vt:lpstr>Theme</vt:lpstr>
      </vt:variant>
      <vt:variant>
        <vt:i4>4</vt:i4>
      </vt:variant>
      <vt:variant>
        <vt:lpstr>Slide Titles</vt:lpstr>
      </vt:variant>
      <vt:variant>
        <vt:i4>47</vt:i4>
      </vt:variant>
    </vt:vector>
  </HeadingPairs>
  <TitlesOfParts>
    <vt:vector size="63" baseType="lpstr">
      <vt:lpstr>Arial</vt:lpstr>
      <vt:lpstr>Calibri</vt:lpstr>
      <vt:lpstr>Franklin Gothic Book</vt:lpstr>
      <vt:lpstr>Lucida Sans Unicode</vt:lpstr>
      <vt:lpstr>Microsoft New Tai Lue</vt:lpstr>
      <vt:lpstr>MS PGothic</vt:lpstr>
      <vt:lpstr>Snyder Speed Brush</vt:lpstr>
      <vt:lpstr>Tahoma</vt:lpstr>
      <vt:lpstr>Verdana</vt:lpstr>
      <vt:lpstr>Wingdings</vt:lpstr>
      <vt:lpstr>Wingdings 2</vt:lpstr>
      <vt:lpstr>Wingdings 3</vt:lpstr>
      <vt:lpstr>Concourse</vt:lpstr>
      <vt:lpstr>2_Office Theme</vt:lpstr>
      <vt:lpstr>Office Theme</vt:lpstr>
      <vt:lpstr>3_Office Theme</vt:lpstr>
      <vt:lpstr>2020 Performeter ® and A.F.T.E.R Analysis Update</vt:lpstr>
      <vt:lpstr>Topics for today</vt:lpstr>
      <vt:lpstr>A brief review…</vt:lpstr>
      <vt:lpstr>A brief review…</vt:lpstr>
      <vt:lpstr>A brief review…</vt:lpstr>
      <vt:lpstr>A brief review…</vt:lpstr>
      <vt:lpstr>Factors and Circumstances for 2020</vt:lpstr>
      <vt:lpstr>Factors and Circumstances for 2020</vt:lpstr>
      <vt:lpstr>Factors and Circumstances for 2020</vt:lpstr>
      <vt:lpstr>Factors and Circumstances for 2020</vt:lpstr>
      <vt:lpstr>Factors and Circumstances for 2020</vt:lpstr>
      <vt:lpstr>Factors and Circumstances for 2020</vt:lpstr>
      <vt:lpstr>THE PERFORMETER</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Performeter® Reading</vt:lpstr>
      <vt:lpstr>PowerPoint Presentation</vt:lpstr>
      <vt:lpstr>PowerPoint Presentation</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Municipal Finance for the Municipal Attorney: What you need to know</dc:title>
  <dc:creator>fcrawford</dc:creator>
  <cp:lastModifiedBy>Frank Crawford</cp:lastModifiedBy>
  <cp:revision>124</cp:revision>
  <dcterms:created xsi:type="dcterms:W3CDTF">2016-04-18T16:25:33Z</dcterms:created>
  <dcterms:modified xsi:type="dcterms:W3CDTF">2023-02-14T18:30:51Z</dcterms:modified>
</cp:coreProperties>
</file>