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27" r:id="rId2"/>
    <p:sldId id="418" r:id="rId3"/>
    <p:sldId id="262" r:id="rId4"/>
    <p:sldId id="404" r:id="rId5"/>
    <p:sldId id="416" r:id="rId6"/>
    <p:sldId id="263" r:id="rId7"/>
    <p:sldId id="417" r:id="rId8"/>
    <p:sldId id="406" r:id="rId9"/>
    <p:sldId id="422" r:id="rId10"/>
    <p:sldId id="423" r:id="rId11"/>
    <p:sldId id="424" r:id="rId12"/>
    <p:sldId id="425" r:id="rId13"/>
    <p:sldId id="426" r:id="rId14"/>
    <p:sldId id="419" r:id="rId15"/>
    <p:sldId id="413" r:id="rId16"/>
    <p:sldId id="403" r:id="rId17"/>
    <p:sldId id="414" r:id="rId18"/>
    <p:sldId id="421" r:id="rId19"/>
    <p:sldId id="393" r:id="rId20"/>
    <p:sldId id="260" r:id="rId21"/>
    <p:sldId id="398" r:id="rId22"/>
    <p:sldId id="399" r:id="rId23"/>
    <p:sldId id="401" r:id="rId24"/>
    <p:sldId id="40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3557"/>
    <a:srgbClr val="1C1D4C"/>
    <a:srgbClr val="ECF1F9"/>
    <a:srgbClr val="EEAC1E"/>
    <a:srgbClr val="D8E3F2"/>
    <a:srgbClr val="EDF1FA"/>
    <a:srgbClr val="3FA1A3"/>
    <a:srgbClr val="457C9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2" autoAdjust="0"/>
    <p:restoredTop sz="94660"/>
  </p:normalViewPr>
  <p:slideViewPr>
    <p:cSldViewPr snapToGrid="0">
      <p:cViewPr varScale="1">
        <p:scale>
          <a:sx n="101" d="100"/>
          <a:sy n="101" d="100"/>
        </p:scale>
        <p:origin x="7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0FB2B2-A46E-4B89-844B-216DADA2DA7A}" type="datetimeFigureOut">
              <a:rPr lang="en-US" smtClean="0"/>
              <a:t>1/13/2023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1042A9-FCE6-4BE8-9C1D-7FEDFD88615B}" type="slidenum">
              <a:rPr lang="en-US" smtClean="0"/>
              <a:t>‹#›</a:t>
            </a:fld>
            <a:endParaRPr lang="en-US"/>
          </a:p>
        </p:txBody>
      </p:sp>
    </p:spTree>
    <p:extLst>
      <p:ext uri="{BB962C8B-B14F-4D97-AF65-F5344CB8AC3E}">
        <p14:creationId xmlns:p14="http://schemas.microsoft.com/office/powerpoint/2010/main" val="2807309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A975AC-79A4-4BB7-AD48-B67730919D6A}" type="slidenum">
              <a:rPr lang="en-US" smtClean="0"/>
              <a:pPr/>
              <a:t>21</a:t>
            </a:fld>
            <a:endParaRPr lang="en-US"/>
          </a:p>
        </p:txBody>
      </p:sp>
    </p:spTree>
    <p:extLst>
      <p:ext uri="{BB962C8B-B14F-4D97-AF65-F5344CB8AC3E}">
        <p14:creationId xmlns:p14="http://schemas.microsoft.com/office/powerpoint/2010/main" val="4050337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A975AC-79A4-4BB7-AD48-B67730919D6A}" type="slidenum">
              <a:rPr lang="en-US" smtClean="0"/>
              <a:pPr/>
              <a:t>24</a:t>
            </a:fld>
            <a:endParaRPr lang="en-US"/>
          </a:p>
        </p:txBody>
      </p:sp>
    </p:spTree>
    <p:extLst>
      <p:ext uri="{BB962C8B-B14F-4D97-AF65-F5344CB8AC3E}">
        <p14:creationId xmlns:p14="http://schemas.microsoft.com/office/powerpoint/2010/main" val="3106424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3238862-DDA4-4518-BE7A-2B90E9908E8A}"/>
              </a:ext>
            </a:extLst>
          </p:cNvPr>
          <p:cNvSpPr>
            <a:spLocks noGrp="1"/>
          </p:cNvSpPr>
          <p:nvPr>
            <p:ph type="dt" sz="half" idx="10"/>
          </p:nvPr>
        </p:nvSpPr>
        <p:spPr>
          <a:xfrm>
            <a:off x="838200" y="6356350"/>
            <a:ext cx="2743200" cy="365125"/>
          </a:xfrm>
          <a:prstGeom prst="rect">
            <a:avLst/>
          </a:prstGeom>
        </p:spPr>
        <p:txBody>
          <a:bodyPr/>
          <a:lstStyle/>
          <a:p>
            <a:fld id="{377D9454-125A-43FD-B947-B8C1B588D460}" type="datetime1">
              <a:rPr lang="en-US" smtClean="0"/>
              <a:t>1/13/2023</a:t>
            </a:fld>
            <a:endParaRPr lang="en-US"/>
          </a:p>
        </p:txBody>
      </p:sp>
      <p:sp>
        <p:nvSpPr>
          <p:cNvPr id="5" name="Footer Placeholder 4">
            <a:extLst>
              <a:ext uri="{FF2B5EF4-FFF2-40B4-BE49-F238E27FC236}">
                <a16:creationId xmlns:a16="http://schemas.microsoft.com/office/drawing/2014/main" id="{83DA6113-A3FB-48ED-9724-8896A272237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EE3CE8C5-7F05-4A85-961A-169FF3E486B7}"/>
              </a:ext>
            </a:extLst>
          </p:cNvPr>
          <p:cNvSpPr>
            <a:spLocks noGrp="1"/>
          </p:cNvSpPr>
          <p:nvPr>
            <p:ph type="sldNum" sz="quarter" idx="12"/>
          </p:nvPr>
        </p:nvSpPr>
        <p:spPr/>
        <p:txBody>
          <a:bodyPr/>
          <a:lstStyle>
            <a:lvl1pPr>
              <a:defRPr b="1">
                <a:latin typeface="Montserrat" panose="00000500000000000000" pitchFamily="50" charset="0"/>
              </a:defRPr>
            </a:lvl1pPr>
          </a:lstStyle>
          <a:p>
            <a:fld id="{0A39F794-7202-4E3A-AED8-2497AE0D328A}" type="slidenum">
              <a:rPr lang="en-US" smtClean="0"/>
              <a:pPr/>
              <a:t>‹#›</a:t>
            </a:fld>
            <a:endParaRPr lang="en-US" dirty="0"/>
          </a:p>
        </p:txBody>
      </p:sp>
    </p:spTree>
    <p:extLst>
      <p:ext uri="{BB962C8B-B14F-4D97-AF65-F5344CB8AC3E}">
        <p14:creationId xmlns:p14="http://schemas.microsoft.com/office/powerpoint/2010/main" val="1163826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D7AC1-223A-4220-9823-2253EF77FB7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5868EC-A524-4077-A308-BF7CCE24101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A86E01-1223-44E0-895D-8B002A86AD41}"/>
              </a:ext>
            </a:extLst>
          </p:cNvPr>
          <p:cNvSpPr>
            <a:spLocks noGrp="1"/>
          </p:cNvSpPr>
          <p:nvPr>
            <p:ph type="dt" sz="half" idx="10"/>
          </p:nvPr>
        </p:nvSpPr>
        <p:spPr>
          <a:xfrm>
            <a:off x="838200" y="6356350"/>
            <a:ext cx="2743200" cy="365125"/>
          </a:xfrm>
          <a:prstGeom prst="rect">
            <a:avLst/>
          </a:prstGeom>
        </p:spPr>
        <p:txBody>
          <a:bodyPr/>
          <a:lstStyle/>
          <a:p>
            <a:fld id="{7E79C926-4B48-4CF0-96EB-766C694F8FF2}" type="datetime1">
              <a:rPr lang="en-US" smtClean="0"/>
              <a:t>1/13/2023</a:t>
            </a:fld>
            <a:endParaRPr lang="en-US"/>
          </a:p>
        </p:txBody>
      </p:sp>
      <p:sp>
        <p:nvSpPr>
          <p:cNvPr id="5" name="Footer Placeholder 4">
            <a:extLst>
              <a:ext uri="{FF2B5EF4-FFF2-40B4-BE49-F238E27FC236}">
                <a16:creationId xmlns:a16="http://schemas.microsoft.com/office/drawing/2014/main" id="{5D70C6A4-9253-451E-8FA3-943B32CD33B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594B374-FB14-4E20-9DCB-6462E496CD13}"/>
              </a:ext>
            </a:extLst>
          </p:cNvPr>
          <p:cNvSpPr>
            <a:spLocks noGrp="1"/>
          </p:cNvSpPr>
          <p:nvPr>
            <p:ph type="sldNum" sz="quarter" idx="12"/>
          </p:nvPr>
        </p:nvSpPr>
        <p:spPr/>
        <p:txBody>
          <a:bodyPr/>
          <a:lstStyle/>
          <a:p>
            <a:fld id="{0A39F794-7202-4E3A-AED8-2497AE0D328A}" type="slidenum">
              <a:rPr lang="en-US" smtClean="0"/>
              <a:t>‹#›</a:t>
            </a:fld>
            <a:endParaRPr lang="en-US"/>
          </a:p>
        </p:txBody>
      </p:sp>
    </p:spTree>
    <p:extLst>
      <p:ext uri="{BB962C8B-B14F-4D97-AF65-F5344CB8AC3E}">
        <p14:creationId xmlns:p14="http://schemas.microsoft.com/office/powerpoint/2010/main" val="561189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A60A6B-6A32-4E79-891D-2D88175139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EBE0DE4-1CFE-4D0C-9D48-F61D76E113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86756B-07D3-4298-BC3C-2875BE5D6A31}"/>
              </a:ext>
            </a:extLst>
          </p:cNvPr>
          <p:cNvSpPr>
            <a:spLocks noGrp="1"/>
          </p:cNvSpPr>
          <p:nvPr>
            <p:ph type="dt" sz="half" idx="10"/>
          </p:nvPr>
        </p:nvSpPr>
        <p:spPr>
          <a:xfrm>
            <a:off x="838200" y="6356350"/>
            <a:ext cx="2743200" cy="365125"/>
          </a:xfrm>
          <a:prstGeom prst="rect">
            <a:avLst/>
          </a:prstGeom>
        </p:spPr>
        <p:txBody>
          <a:bodyPr/>
          <a:lstStyle/>
          <a:p>
            <a:fld id="{6EA50C59-2931-456D-A219-574C7462E84D}" type="datetime1">
              <a:rPr lang="en-US" smtClean="0"/>
              <a:t>1/13/2023</a:t>
            </a:fld>
            <a:endParaRPr lang="en-US"/>
          </a:p>
        </p:txBody>
      </p:sp>
      <p:sp>
        <p:nvSpPr>
          <p:cNvPr id="5" name="Footer Placeholder 4">
            <a:extLst>
              <a:ext uri="{FF2B5EF4-FFF2-40B4-BE49-F238E27FC236}">
                <a16:creationId xmlns:a16="http://schemas.microsoft.com/office/drawing/2014/main" id="{B14375F5-6845-43BD-BBA1-C6132A875BF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44939DC-7052-4BDC-8833-3D81FA2A2BE9}"/>
              </a:ext>
            </a:extLst>
          </p:cNvPr>
          <p:cNvSpPr>
            <a:spLocks noGrp="1"/>
          </p:cNvSpPr>
          <p:nvPr>
            <p:ph type="sldNum" sz="quarter" idx="12"/>
          </p:nvPr>
        </p:nvSpPr>
        <p:spPr/>
        <p:txBody>
          <a:bodyPr/>
          <a:lstStyle/>
          <a:p>
            <a:fld id="{0A39F794-7202-4E3A-AED8-2497AE0D328A}" type="slidenum">
              <a:rPr lang="en-US" smtClean="0"/>
              <a:t>‹#›</a:t>
            </a:fld>
            <a:endParaRPr lang="en-US"/>
          </a:p>
        </p:txBody>
      </p:sp>
    </p:spTree>
    <p:extLst>
      <p:ext uri="{BB962C8B-B14F-4D97-AF65-F5344CB8AC3E}">
        <p14:creationId xmlns:p14="http://schemas.microsoft.com/office/powerpoint/2010/main" val="10195371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63600" y="274638"/>
            <a:ext cx="9753600" cy="665162"/>
          </a:xfrm>
        </p:spPr>
        <p:txBody>
          <a:bodyPr/>
          <a:lstStyle/>
          <a:p>
            <a:r>
              <a:rPr lang="en-US" dirty="0"/>
              <a:t>CLICK TO EDIT MASTER TITLE STYLE</a:t>
            </a:r>
          </a:p>
        </p:txBody>
      </p:sp>
      <p:sp>
        <p:nvSpPr>
          <p:cNvPr id="7" name="Text Placeholder 6"/>
          <p:cNvSpPr>
            <a:spLocks noGrp="1"/>
          </p:cNvSpPr>
          <p:nvPr>
            <p:ph type="body" sz="quarter" idx="13"/>
          </p:nvPr>
        </p:nvSpPr>
        <p:spPr>
          <a:xfrm>
            <a:off x="914400" y="838200"/>
            <a:ext cx="7213600" cy="406400"/>
          </a:xfrm>
        </p:spPr>
        <p:txBody>
          <a:bodyPr>
            <a:noAutofit/>
          </a:bodyPr>
          <a:lstStyle>
            <a:lvl1pPr marL="0" indent="0">
              <a:buNone/>
              <a:defRPr sz="1600"/>
            </a:lvl1pPr>
          </a:lstStyle>
          <a:p>
            <a:pPr lvl="0"/>
            <a:r>
              <a:rPr lang="en-US" dirty="0"/>
              <a:t>Click to edit Master text</a:t>
            </a:r>
          </a:p>
        </p:txBody>
      </p:sp>
      <p:sp>
        <p:nvSpPr>
          <p:cNvPr id="11" name="Footer Placeholder 10"/>
          <p:cNvSpPr>
            <a:spLocks noGrp="1"/>
          </p:cNvSpPr>
          <p:nvPr>
            <p:ph type="ftr" sz="quarter" idx="15"/>
          </p:nvPr>
        </p:nvSpPr>
        <p:spPr>
          <a:xfrm>
            <a:off x="4038600" y="6356350"/>
            <a:ext cx="4114800" cy="365125"/>
          </a:xfrm>
          <a:prstGeom prst="rect">
            <a:avLst/>
          </a:prstGeom>
        </p:spPr>
        <p:txBody>
          <a:bodyPr/>
          <a:lstStyle/>
          <a:p>
            <a:r>
              <a:rPr lang="en-US" dirty="0"/>
              <a:t>May 2019 Summer Conference</a:t>
            </a:r>
          </a:p>
        </p:txBody>
      </p:sp>
    </p:spTree>
    <p:extLst>
      <p:ext uri="{BB962C8B-B14F-4D97-AF65-F5344CB8AC3E}">
        <p14:creationId xmlns:p14="http://schemas.microsoft.com/office/powerpoint/2010/main" val="40936668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63600" y="274638"/>
            <a:ext cx="9753600" cy="665162"/>
          </a:xfrm>
        </p:spPr>
        <p:txBody>
          <a:bodyPr/>
          <a:lstStyle/>
          <a:p>
            <a:r>
              <a:rPr lang="en-US" dirty="0"/>
              <a:t>CLICK TO EDIT MASTER TITLE STYLE</a:t>
            </a:r>
          </a:p>
        </p:txBody>
      </p:sp>
      <p:sp>
        <p:nvSpPr>
          <p:cNvPr id="7" name="Text Placeholder 6"/>
          <p:cNvSpPr>
            <a:spLocks noGrp="1"/>
          </p:cNvSpPr>
          <p:nvPr>
            <p:ph type="body" sz="quarter" idx="13"/>
          </p:nvPr>
        </p:nvSpPr>
        <p:spPr>
          <a:xfrm>
            <a:off x="914400" y="838200"/>
            <a:ext cx="7213600" cy="406400"/>
          </a:xfrm>
        </p:spPr>
        <p:txBody>
          <a:bodyPr>
            <a:noAutofit/>
          </a:bodyPr>
          <a:lstStyle>
            <a:lvl1pPr marL="0" indent="0">
              <a:buNone/>
              <a:defRPr sz="1600"/>
            </a:lvl1pPr>
          </a:lstStyle>
          <a:p>
            <a:pPr lvl="0"/>
            <a:r>
              <a:rPr lang="en-US" dirty="0"/>
              <a:t>Click to edit Master text</a:t>
            </a:r>
          </a:p>
        </p:txBody>
      </p:sp>
      <p:sp>
        <p:nvSpPr>
          <p:cNvPr id="11" name="Footer Placeholder 10"/>
          <p:cNvSpPr>
            <a:spLocks noGrp="1"/>
          </p:cNvSpPr>
          <p:nvPr>
            <p:ph type="ftr" sz="quarter" idx="15"/>
          </p:nvPr>
        </p:nvSpPr>
        <p:spPr>
          <a:xfrm>
            <a:off x="4038600" y="6356350"/>
            <a:ext cx="4114800" cy="365125"/>
          </a:xfrm>
          <a:prstGeom prst="rect">
            <a:avLst/>
          </a:prstGeom>
        </p:spPr>
        <p:txBody>
          <a:bodyPr/>
          <a:lstStyle/>
          <a:p>
            <a:r>
              <a:rPr lang="en-US" dirty="0"/>
              <a:t>May 2019 Summer Conference</a:t>
            </a:r>
          </a:p>
        </p:txBody>
      </p:sp>
    </p:spTree>
    <p:extLst>
      <p:ext uri="{BB962C8B-B14F-4D97-AF65-F5344CB8AC3E}">
        <p14:creationId xmlns:p14="http://schemas.microsoft.com/office/powerpoint/2010/main" val="1293222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63600" y="274638"/>
            <a:ext cx="9753600" cy="665162"/>
          </a:xfrm>
        </p:spPr>
        <p:txBody>
          <a:bodyPr/>
          <a:lstStyle/>
          <a:p>
            <a:r>
              <a:rPr lang="en-US" dirty="0"/>
              <a:t>CLICK TO EDIT MASTER TITLE STYLE</a:t>
            </a:r>
          </a:p>
        </p:txBody>
      </p:sp>
      <p:sp>
        <p:nvSpPr>
          <p:cNvPr id="7" name="Text Placeholder 6"/>
          <p:cNvSpPr>
            <a:spLocks noGrp="1"/>
          </p:cNvSpPr>
          <p:nvPr>
            <p:ph type="body" sz="quarter" idx="13"/>
          </p:nvPr>
        </p:nvSpPr>
        <p:spPr>
          <a:xfrm>
            <a:off x="914400" y="838200"/>
            <a:ext cx="7213600" cy="406400"/>
          </a:xfrm>
        </p:spPr>
        <p:txBody>
          <a:bodyPr>
            <a:noAutofit/>
          </a:bodyPr>
          <a:lstStyle>
            <a:lvl1pPr marL="0" indent="0">
              <a:buNone/>
              <a:defRPr sz="1600"/>
            </a:lvl1pPr>
          </a:lstStyle>
          <a:p>
            <a:pPr lvl="0"/>
            <a:r>
              <a:rPr lang="en-US" dirty="0"/>
              <a:t>Click to edit Master text</a:t>
            </a:r>
          </a:p>
        </p:txBody>
      </p:sp>
      <p:sp>
        <p:nvSpPr>
          <p:cNvPr id="11" name="Footer Placeholder 10"/>
          <p:cNvSpPr>
            <a:spLocks noGrp="1"/>
          </p:cNvSpPr>
          <p:nvPr>
            <p:ph type="ftr" sz="quarter" idx="15"/>
          </p:nvPr>
        </p:nvSpPr>
        <p:spPr>
          <a:xfrm>
            <a:off x="4038600" y="6356350"/>
            <a:ext cx="4114800" cy="365125"/>
          </a:xfrm>
          <a:prstGeom prst="rect">
            <a:avLst/>
          </a:prstGeom>
        </p:spPr>
        <p:txBody>
          <a:bodyPr/>
          <a:lstStyle/>
          <a:p>
            <a:r>
              <a:rPr lang="en-US" dirty="0"/>
              <a:t>May 2019 Summer Conference</a:t>
            </a:r>
          </a:p>
        </p:txBody>
      </p:sp>
    </p:spTree>
    <p:extLst>
      <p:ext uri="{BB962C8B-B14F-4D97-AF65-F5344CB8AC3E}">
        <p14:creationId xmlns:p14="http://schemas.microsoft.com/office/powerpoint/2010/main" val="8330442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63600" y="274638"/>
            <a:ext cx="9753600" cy="665162"/>
          </a:xfrm>
        </p:spPr>
        <p:txBody>
          <a:bodyPr/>
          <a:lstStyle/>
          <a:p>
            <a:r>
              <a:rPr lang="en-US" dirty="0"/>
              <a:t>CLICK TO EDIT MASTER TITLE STYLE</a:t>
            </a:r>
          </a:p>
        </p:txBody>
      </p:sp>
      <p:sp>
        <p:nvSpPr>
          <p:cNvPr id="7" name="Text Placeholder 6"/>
          <p:cNvSpPr>
            <a:spLocks noGrp="1"/>
          </p:cNvSpPr>
          <p:nvPr>
            <p:ph type="body" sz="quarter" idx="13"/>
          </p:nvPr>
        </p:nvSpPr>
        <p:spPr>
          <a:xfrm>
            <a:off x="914400" y="838200"/>
            <a:ext cx="7213600" cy="406400"/>
          </a:xfrm>
        </p:spPr>
        <p:txBody>
          <a:bodyPr>
            <a:noAutofit/>
          </a:bodyPr>
          <a:lstStyle>
            <a:lvl1pPr marL="0" indent="0">
              <a:buNone/>
              <a:defRPr sz="1600"/>
            </a:lvl1pPr>
          </a:lstStyle>
          <a:p>
            <a:pPr lvl="0"/>
            <a:r>
              <a:rPr lang="en-US" dirty="0"/>
              <a:t>Click to edit Master text</a:t>
            </a:r>
          </a:p>
        </p:txBody>
      </p:sp>
      <p:sp>
        <p:nvSpPr>
          <p:cNvPr id="11" name="Footer Placeholder 10"/>
          <p:cNvSpPr>
            <a:spLocks noGrp="1"/>
          </p:cNvSpPr>
          <p:nvPr>
            <p:ph type="ftr" sz="quarter" idx="15"/>
          </p:nvPr>
        </p:nvSpPr>
        <p:spPr>
          <a:xfrm>
            <a:off x="4038600" y="6356350"/>
            <a:ext cx="4114800" cy="365125"/>
          </a:xfrm>
          <a:prstGeom prst="rect">
            <a:avLst/>
          </a:prstGeom>
        </p:spPr>
        <p:txBody>
          <a:bodyPr/>
          <a:lstStyle/>
          <a:p>
            <a:r>
              <a:rPr lang="en-US" dirty="0"/>
              <a:t>May 2019 Summer Conference</a:t>
            </a:r>
          </a:p>
        </p:txBody>
      </p:sp>
    </p:spTree>
    <p:extLst>
      <p:ext uri="{BB962C8B-B14F-4D97-AF65-F5344CB8AC3E}">
        <p14:creationId xmlns:p14="http://schemas.microsoft.com/office/powerpoint/2010/main" val="810164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E1B9B-0164-4066-AF99-07BECE06AD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DD3D78-13FD-49C8-B952-DEC58CC0B5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AFF5B3-AF64-4EF3-8FAC-959F3268DB03}"/>
              </a:ext>
            </a:extLst>
          </p:cNvPr>
          <p:cNvSpPr>
            <a:spLocks noGrp="1"/>
          </p:cNvSpPr>
          <p:nvPr>
            <p:ph type="dt" sz="half" idx="10"/>
          </p:nvPr>
        </p:nvSpPr>
        <p:spPr>
          <a:xfrm>
            <a:off x="838200" y="6356350"/>
            <a:ext cx="2743200" cy="365125"/>
          </a:xfrm>
          <a:prstGeom prst="rect">
            <a:avLst/>
          </a:prstGeom>
        </p:spPr>
        <p:txBody>
          <a:bodyPr/>
          <a:lstStyle/>
          <a:p>
            <a:fld id="{B2BD7F5F-4664-4661-86B1-73E25D2FFDF8}" type="datetime1">
              <a:rPr lang="en-US" smtClean="0"/>
              <a:t>1/13/2023</a:t>
            </a:fld>
            <a:endParaRPr lang="en-US"/>
          </a:p>
        </p:txBody>
      </p:sp>
      <p:sp>
        <p:nvSpPr>
          <p:cNvPr id="5" name="Footer Placeholder 4">
            <a:extLst>
              <a:ext uri="{FF2B5EF4-FFF2-40B4-BE49-F238E27FC236}">
                <a16:creationId xmlns:a16="http://schemas.microsoft.com/office/drawing/2014/main" id="{07540844-4F3F-41F2-8ACD-2D28AD41501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12BE6401-CE00-4E2C-92D1-E8DB61AD244C}"/>
              </a:ext>
            </a:extLst>
          </p:cNvPr>
          <p:cNvSpPr>
            <a:spLocks noGrp="1"/>
          </p:cNvSpPr>
          <p:nvPr>
            <p:ph type="sldNum" sz="quarter" idx="12"/>
          </p:nvPr>
        </p:nvSpPr>
        <p:spPr/>
        <p:txBody>
          <a:bodyPr/>
          <a:lstStyle>
            <a:lvl1pPr>
              <a:defRPr sz="1600"/>
            </a:lvl1pPr>
          </a:lstStyle>
          <a:p>
            <a:fld id="{0A39F794-7202-4E3A-AED8-2497AE0D328A}" type="slidenum">
              <a:rPr lang="en-US" smtClean="0"/>
              <a:pPr/>
              <a:t>‹#›</a:t>
            </a:fld>
            <a:endParaRPr lang="en-US" dirty="0"/>
          </a:p>
        </p:txBody>
      </p:sp>
    </p:spTree>
    <p:extLst>
      <p:ext uri="{BB962C8B-B14F-4D97-AF65-F5344CB8AC3E}">
        <p14:creationId xmlns:p14="http://schemas.microsoft.com/office/powerpoint/2010/main" val="633638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A72CA-B528-4E40-ACCD-F68AF4612D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65D110-68F6-4702-A426-1D9DAEDA0A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F92D62-1F67-4012-9B39-2631BCB6B640}"/>
              </a:ext>
            </a:extLst>
          </p:cNvPr>
          <p:cNvSpPr>
            <a:spLocks noGrp="1"/>
          </p:cNvSpPr>
          <p:nvPr>
            <p:ph type="dt" sz="half" idx="10"/>
          </p:nvPr>
        </p:nvSpPr>
        <p:spPr>
          <a:xfrm>
            <a:off x="838200" y="6356350"/>
            <a:ext cx="2743200" cy="365125"/>
          </a:xfrm>
          <a:prstGeom prst="rect">
            <a:avLst/>
          </a:prstGeom>
        </p:spPr>
        <p:txBody>
          <a:bodyPr/>
          <a:lstStyle/>
          <a:p>
            <a:fld id="{88E80D0A-6159-47DC-902F-7685A15F540A}" type="datetime1">
              <a:rPr lang="en-US" smtClean="0"/>
              <a:t>1/13/2023</a:t>
            </a:fld>
            <a:endParaRPr lang="en-US"/>
          </a:p>
        </p:txBody>
      </p:sp>
      <p:sp>
        <p:nvSpPr>
          <p:cNvPr id="5" name="Footer Placeholder 4">
            <a:extLst>
              <a:ext uri="{FF2B5EF4-FFF2-40B4-BE49-F238E27FC236}">
                <a16:creationId xmlns:a16="http://schemas.microsoft.com/office/drawing/2014/main" id="{E422DF49-2177-42B5-8666-F2DC962B831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D4E23EB-9BA4-4D1C-A188-B1BB852FF56A}"/>
              </a:ext>
            </a:extLst>
          </p:cNvPr>
          <p:cNvSpPr>
            <a:spLocks noGrp="1"/>
          </p:cNvSpPr>
          <p:nvPr>
            <p:ph type="sldNum" sz="quarter" idx="12"/>
          </p:nvPr>
        </p:nvSpPr>
        <p:spPr/>
        <p:txBody>
          <a:bodyPr/>
          <a:lstStyle/>
          <a:p>
            <a:fld id="{0A39F794-7202-4E3A-AED8-2497AE0D328A}" type="slidenum">
              <a:rPr lang="en-US" smtClean="0"/>
              <a:t>‹#›</a:t>
            </a:fld>
            <a:endParaRPr lang="en-US"/>
          </a:p>
        </p:txBody>
      </p:sp>
    </p:spTree>
    <p:extLst>
      <p:ext uri="{BB962C8B-B14F-4D97-AF65-F5344CB8AC3E}">
        <p14:creationId xmlns:p14="http://schemas.microsoft.com/office/powerpoint/2010/main" val="3285934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D0A05-DFAB-4E51-8144-4CDC3FA168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B5D199-B51E-4B5A-9ACF-0423B29D9A3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9B358E-839C-477A-8267-7F78CBD0D95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3D729F9-7203-4A54-8C5E-59FA1A7853E6}"/>
              </a:ext>
            </a:extLst>
          </p:cNvPr>
          <p:cNvSpPr>
            <a:spLocks noGrp="1"/>
          </p:cNvSpPr>
          <p:nvPr>
            <p:ph type="dt" sz="half" idx="10"/>
          </p:nvPr>
        </p:nvSpPr>
        <p:spPr>
          <a:xfrm>
            <a:off x="838200" y="6356350"/>
            <a:ext cx="2743200" cy="365125"/>
          </a:xfrm>
          <a:prstGeom prst="rect">
            <a:avLst/>
          </a:prstGeom>
        </p:spPr>
        <p:txBody>
          <a:bodyPr/>
          <a:lstStyle/>
          <a:p>
            <a:fld id="{B130720D-1F46-4915-9D84-28B63D87E2DE}" type="datetime1">
              <a:rPr lang="en-US" smtClean="0"/>
              <a:t>1/13/2023</a:t>
            </a:fld>
            <a:endParaRPr lang="en-US"/>
          </a:p>
        </p:txBody>
      </p:sp>
      <p:sp>
        <p:nvSpPr>
          <p:cNvPr id="6" name="Footer Placeholder 5">
            <a:extLst>
              <a:ext uri="{FF2B5EF4-FFF2-40B4-BE49-F238E27FC236}">
                <a16:creationId xmlns:a16="http://schemas.microsoft.com/office/drawing/2014/main" id="{D6872CB2-0A3E-4C77-A1D8-74B8929B1BE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5B34508-932D-449C-BC6A-73CEB4D7F9C6}"/>
              </a:ext>
            </a:extLst>
          </p:cNvPr>
          <p:cNvSpPr>
            <a:spLocks noGrp="1"/>
          </p:cNvSpPr>
          <p:nvPr>
            <p:ph type="sldNum" sz="quarter" idx="12"/>
          </p:nvPr>
        </p:nvSpPr>
        <p:spPr/>
        <p:txBody>
          <a:bodyPr/>
          <a:lstStyle/>
          <a:p>
            <a:fld id="{0A39F794-7202-4E3A-AED8-2497AE0D328A}" type="slidenum">
              <a:rPr lang="en-US" smtClean="0"/>
              <a:t>‹#›</a:t>
            </a:fld>
            <a:endParaRPr lang="en-US"/>
          </a:p>
        </p:txBody>
      </p:sp>
    </p:spTree>
    <p:extLst>
      <p:ext uri="{BB962C8B-B14F-4D97-AF65-F5344CB8AC3E}">
        <p14:creationId xmlns:p14="http://schemas.microsoft.com/office/powerpoint/2010/main" val="480208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CD1AC-BF84-44D6-90D3-8C2D33472F8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3DA77C9-A1C8-4517-9379-051190B173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661BC3-81E3-4147-8B1B-53DAEDD5B4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F70CD1F-DB6D-4588-AD02-5A92B482ED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C20BFC7-2C95-42A8-ABEF-FB3F6E3CDDE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E6AFDAD-3DF9-469C-9608-28AECF82C65C}"/>
              </a:ext>
            </a:extLst>
          </p:cNvPr>
          <p:cNvSpPr>
            <a:spLocks noGrp="1"/>
          </p:cNvSpPr>
          <p:nvPr>
            <p:ph type="dt" sz="half" idx="10"/>
          </p:nvPr>
        </p:nvSpPr>
        <p:spPr>
          <a:xfrm>
            <a:off x="838200" y="6356350"/>
            <a:ext cx="2743200" cy="365125"/>
          </a:xfrm>
          <a:prstGeom prst="rect">
            <a:avLst/>
          </a:prstGeom>
        </p:spPr>
        <p:txBody>
          <a:bodyPr/>
          <a:lstStyle/>
          <a:p>
            <a:fld id="{2B5B7133-D552-4E32-A809-AD4135D5C352}" type="datetime1">
              <a:rPr lang="en-US" smtClean="0"/>
              <a:t>1/13/2023</a:t>
            </a:fld>
            <a:endParaRPr lang="en-US"/>
          </a:p>
        </p:txBody>
      </p:sp>
      <p:sp>
        <p:nvSpPr>
          <p:cNvPr id="8" name="Footer Placeholder 7">
            <a:extLst>
              <a:ext uri="{FF2B5EF4-FFF2-40B4-BE49-F238E27FC236}">
                <a16:creationId xmlns:a16="http://schemas.microsoft.com/office/drawing/2014/main" id="{79D5D201-5A14-4895-9C58-50CE55C0A53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9F0F6731-87D2-488B-92E0-3BAC00AD917C}"/>
              </a:ext>
            </a:extLst>
          </p:cNvPr>
          <p:cNvSpPr>
            <a:spLocks noGrp="1"/>
          </p:cNvSpPr>
          <p:nvPr>
            <p:ph type="sldNum" sz="quarter" idx="12"/>
          </p:nvPr>
        </p:nvSpPr>
        <p:spPr/>
        <p:txBody>
          <a:bodyPr/>
          <a:lstStyle/>
          <a:p>
            <a:fld id="{0A39F794-7202-4E3A-AED8-2497AE0D328A}" type="slidenum">
              <a:rPr lang="en-US" smtClean="0"/>
              <a:t>‹#›</a:t>
            </a:fld>
            <a:endParaRPr lang="en-US"/>
          </a:p>
        </p:txBody>
      </p:sp>
    </p:spTree>
    <p:extLst>
      <p:ext uri="{BB962C8B-B14F-4D97-AF65-F5344CB8AC3E}">
        <p14:creationId xmlns:p14="http://schemas.microsoft.com/office/powerpoint/2010/main" val="1246462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CE353-EBBD-4489-B6EF-B768B65500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48D05C-A13C-4571-933B-7B273AD592B8}"/>
              </a:ext>
            </a:extLst>
          </p:cNvPr>
          <p:cNvSpPr>
            <a:spLocks noGrp="1"/>
          </p:cNvSpPr>
          <p:nvPr>
            <p:ph type="dt" sz="half" idx="10"/>
          </p:nvPr>
        </p:nvSpPr>
        <p:spPr>
          <a:xfrm>
            <a:off x="838200" y="6356350"/>
            <a:ext cx="2743200" cy="365125"/>
          </a:xfrm>
          <a:prstGeom prst="rect">
            <a:avLst/>
          </a:prstGeom>
        </p:spPr>
        <p:txBody>
          <a:bodyPr/>
          <a:lstStyle/>
          <a:p>
            <a:fld id="{5A343851-59B0-4729-BF96-A9A10AC4B652}" type="datetime1">
              <a:rPr lang="en-US" smtClean="0"/>
              <a:t>1/13/2023</a:t>
            </a:fld>
            <a:endParaRPr lang="en-US"/>
          </a:p>
        </p:txBody>
      </p:sp>
      <p:sp>
        <p:nvSpPr>
          <p:cNvPr id="4" name="Footer Placeholder 3">
            <a:extLst>
              <a:ext uri="{FF2B5EF4-FFF2-40B4-BE49-F238E27FC236}">
                <a16:creationId xmlns:a16="http://schemas.microsoft.com/office/drawing/2014/main" id="{F8ACC619-4318-441B-9FE4-3FDEB774A2F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FBC54842-55FF-412B-8F2B-0F544E0FD644}"/>
              </a:ext>
            </a:extLst>
          </p:cNvPr>
          <p:cNvSpPr>
            <a:spLocks noGrp="1"/>
          </p:cNvSpPr>
          <p:nvPr>
            <p:ph type="sldNum" sz="quarter" idx="12"/>
          </p:nvPr>
        </p:nvSpPr>
        <p:spPr/>
        <p:txBody>
          <a:bodyPr/>
          <a:lstStyle/>
          <a:p>
            <a:fld id="{0A39F794-7202-4E3A-AED8-2497AE0D328A}" type="slidenum">
              <a:rPr lang="en-US" smtClean="0"/>
              <a:t>‹#›</a:t>
            </a:fld>
            <a:endParaRPr lang="en-US"/>
          </a:p>
        </p:txBody>
      </p:sp>
    </p:spTree>
    <p:extLst>
      <p:ext uri="{BB962C8B-B14F-4D97-AF65-F5344CB8AC3E}">
        <p14:creationId xmlns:p14="http://schemas.microsoft.com/office/powerpoint/2010/main" val="3793316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55F8981-5F98-4585-9FD2-3743918EB0B2}"/>
              </a:ext>
            </a:extLst>
          </p:cNvPr>
          <p:cNvSpPr>
            <a:spLocks noGrp="1"/>
          </p:cNvSpPr>
          <p:nvPr>
            <p:ph type="sldNum" sz="quarter" idx="10"/>
          </p:nvPr>
        </p:nvSpPr>
        <p:spPr/>
        <p:txBody>
          <a:bodyPr/>
          <a:lstStyle/>
          <a:p>
            <a:fld id="{0A39F794-7202-4E3A-AED8-2497AE0D328A}" type="slidenum">
              <a:rPr lang="en-US" smtClean="0"/>
              <a:pPr/>
              <a:t>‹#›</a:t>
            </a:fld>
            <a:endParaRPr lang="en-US" dirty="0"/>
          </a:p>
        </p:txBody>
      </p:sp>
    </p:spTree>
    <p:extLst>
      <p:ext uri="{BB962C8B-B14F-4D97-AF65-F5344CB8AC3E}">
        <p14:creationId xmlns:p14="http://schemas.microsoft.com/office/powerpoint/2010/main" val="1089719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88363-41C9-4C15-9D91-2D44AED103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6F0A0B-2792-4813-AD13-43EED09F54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309A1D4-3BE1-4424-94B7-318CFCEDC0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lide Number Placeholder 7">
            <a:extLst>
              <a:ext uri="{FF2B5EF4-FFF2-40B4-BE49-F238E27FC236}">
                <a16:creationId xmlns:a16="http://schemas.microsoft.com/office/drawing/2014/main" id="{C2BCF77E-681A-4605-87E4-54B0BD90576B}"/>
              </a:ext>
            </a:extLst>
          </p:cNvPr>
          <p:cNvSpPr>
            <a:spLocks noGrp="1"/>
          </p:cNvSpPr>
          <p:nvPr>
            <p:ph type="sldNum" sz="quarter" idx="10"/>
          </p:nvPr>
        </p:nvSpPr>
        <p:spPr/>
        <p:txBody>
          <a:bodyPr/>
          <a:lstStyle/>
          <a:p>
            <a:fld id="{0A39F794-7202-4E3A-AED8-2497AE0D328A}" type="slidenum">
              <a:rPr lang="en-US" smtClean="0"/>
              <a:pPr/>
              <a:t>‹#›</a:t>
            </a:fld>
            <a:endParaRPr lang="en-US"/>
          </a:p>
        </p:txBody>
      </p:sp>
    </p:spTree>
    <p:extLst>
      <p:ext uri="{BB962C8B-B14F-4D97-AF65-F5344CB8AC3E}">
        <p14:creationId xmlns:p14="http://schemas.microsoft.com/office/powerpoint/2010/main" val="1206994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6D552-55DF-4A6E-99B5-8DCC0C77C6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D491118-8E97-4BD9-8733-80C3C570FB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0641241-6B89-4B2E-A63D-C7220CA97E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567E52-D2B2-4FE6-B17A-665F48EA21C8}"/>
              </a:ext>
            </a:extLst>
          </p:cNvPr>
          <p:cNvSpPr>
            <a:spLocks noGrp="1"/>
          </p:cNvSpPr>
          <p:nvPr>
            <p:ph type="dt" sz="half" idx="10"/>
          </p:nvPr>
        </p:nvSpPr>
        <p:spPr>
          <a:xfrm>
            <a:off x="838200" y="6356350"/>
            <a:ext cx="2743200" cy="365125"/>
          </a:xfrm>
          <a:prstGeom prst="rect">
            <a:avLst/>
          </a:prstGeom>
        </p:spPr>
        <p:txBody>
          <a:bodyPr/>
          <a:lstStyle/>
          <a:p>
            <a:fld id="{6035F4BB-A7AE-48BD-9529-9E1B46980F53}" type="datetime1">
              <a:rPr lang="en-US" smtClean="0"/>
              <a:t>1/13/2023</a:t>
            </a:fld>
            <a:endParaRPr lang="en-US"/>
          </a:p>
        </p:txBody>
      </p:sp>
      <p:sp>
        <p:nvSpPr>
          <p:cNvPr id="6" name="Footer Placeholder 5">
            <a:extLst>
              <a:ext uri="{FF2B5EF4-FFF2-40B4-BE49-F238E27FC236}">
                <a16:creationId xmlns:a16="http://schemas.microsoft.com/office/drawing/2014/main" id="{6ED46540-B2AC-4F90-9EA1-4E5493A13AB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77A91CD3-4759-4238-9694-18F798848B5C}"/>
              </a:ext>
            </a:extLst>
          </p:cNvPr>
          <p:cNvSpPr>
            <a:spLocks noGrp="1"/>
          </p:cNvSpPr>
          <p:nvPr>
            <p:ph type="sldNum" sz="quarter" idx="12"/>
          </p:nvPr>
        </p:nvSpPr>
        <p:spPr/>
        <p:txBody>
          <a:bodyPr/>
          <a:lstStyle/>
          <a:p>
            <a:fld id="{0A39F794-7202-4E3A-AED8-2497AE0D328A}" type="slidenum">
              <a:rPr lang="en-US" smtClean="0"/>
              <a:t>‹#›</a:t>
            </a:fld>
            <a:endParaRPr lang="en-US"/>
          </a:p>
        </p:txBody>
      </p:sp>
    </p:spTree>
    <p:extLst>
      <p:ext uri="{BB962C8B-B14F-4D97-AF65-F5344CB8AC3E}">
        <p14:creationId xmlns:p14="http://schemas.microsoft.com/office/powerpoint/2010/main" val="931569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21" Type="http://schemas.openxmlformats.org/officeDocument/2006/relationships/image" Target="../media/image5.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3FA1C5-3D9A-4721-889E-1323D12C0739}"/>
              </a:ext>
            </a:extLst>
          </p:cNvPr>
          <p:cNvSpPr>
            <a:spLocks noGrp="1"/>
          </p:cNvSpPr>
          <p:nvPr>
            <p:ph type="title"/>
          </p:nvPr>
        </p:nvSpPr>
        <p:spPr>
          <a:xfrm>
            <a:off x="495301" y="300874"/>
            <a:ext cx="10963273" cy="95742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5215FEBD-B0DF-4636-9670-41E92DEC2FD0}"/>
              </a:ext>
            </a:extLst>
          </p:cNvPr>
          <p:cNvSpPr>
            <a:spLocks noGrp="1"/>
          </p:cNvSpPr>
          <p:nvPr>
            <p:ph type="body" idx="1"/>
          </p:nvPr>
        </p:nvSpPr>
        <p:spPr>
          <a:xfrm>
            <a:off x="495299" y="1596433"/>
            <a:ext cx="10963275" cy="449877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20DF2A13-9BEA-2396-8930-D582306CE909}"/>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0" y="0"/>
            <a:ext cx="12192000" cy="116985"/>
          </a:xfrm>
          <a:prstGeom prst="rect">
            <a:avLst/>
          </a:prstGeom>
        </p:spPr>
      </p:pic>
      <p:pic>
        <p:nvPicPr>
          <p:cNvPr id="9" name="Picture 8" descr="Logo&#10;&#10;Description automatically generated">
            <a:extLst>
              <a:ext uri="{FF2B5EF4-FFF2-40B4-BE49-F238E27FC236}">
                <a16:creationId xmlns:a16="http://schemas.microsoft.com/office/drawing/2014/main" id="{B8D075AD-D0A0-4F51-066C-611893B273AF}"/>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11376" y="6067650"/>
            <a:ext cx="1774574" cy="679299"/>
          </a:xfrm>
          <a:prstGeom prst="rect">
            <a:avLst/>
          </a:prstGeom>
        </p:spPr>
      </p:pic>
      <p:pic>
        <p:nvPicPr>
          <p:cNvPr id="11" name="Picture 10">
            <a:extLst>
              <a:ext uri="{FF2B5EF4-FFF2-40B4-BE49-F238E27FC236}">
                <a16:creationId xmlns:a16="http://schemas.microsoft.com/office/drawing/2014/main" id="{D40D4DB9-5A82-93D3-8634-BF4D729720AE}"/>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1885950" y="6547552"/>
            <a:ext cx="2133977" cy="215644"/>
          </a:xfrm>
          <a:prstGeom prst="rect">
            <a:avLst/>
          </a:prstGeom>
        </p:spPr>
      </p:pic>
      <p:pic>
        <p:nvPicPr>
          <p:cNvPr id="13" name="Picture 12" descr="A picture containing saw, weapon&#10;&#10;Description automatically generated">
            <a:extLst>
              <a:ext uri="{FF2B5EF4-FFF2-40B4-BE49-F238E27FC236}">
                <a16:creationId xmlns:a16="http://schemas.microsoft.com/office/drawing/2014/main" id="{A998BC2D-3E7F-D92B-13B5-96D6DC7DA2ED}"/>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7006014" y="5798429"/>
            <a:ext cx="6219825" cy="1703742"/>
          </a:xfrm>
          <a:prstGeom prst="rect">
            <a:avLst/>
          </a:prstGeom>
        </p:spPr>
      </p:pic>
      <p:pic>
        <p:nvPicPr>
          <p:cNvPr id="15" name="Picture 14" descr="A picture containing text&#10;&#10;Description automatically generated">
            <a:extLst>
              <a:ext uri="{FF2B5EF4-FFF2-40B4-BE49-F238E27FC236}">
                <a16:creationId xmlns:a16="http://schemas.microsoft.com/office/drawing/2014/main" id="{9508C646-F7FE-FB9D-4EAB-6D21F1FE37F4}"/>
              </a:ext>
            </a:extLst>
          </p:cNvPr>
          <p:cNvPicPr>
            <a:picLocks noChangeAspect="1"/>
          </p:cNvPicPr>
          <p:nvPr userDrawn="1"/>
        </p:nvPicPr>
        <p:blipFill>
          <a:blip r:embed="rId21">
            <a:extLst>
              <a:ext uri="{28A0092B-C50C-407E-A947-70E740481C1C}">
                <a14:useLocalDpi xmlns:a14="http://schemas.microsoft.com/office/drawing/2010/main" val="0"/>
              </a:ext>
            </a:extLst>
          </a:blip>
          <a:stretch>
            <a:fillRect/>
          </a:stretch>
        </p:blipFill>
        <p:spPr>
          <a:xfrm>
            <a:off x="8783218" y="6335154"/>
            <a:ext cx="2227682" cy="461512"/>
          </a:xfrm>
          <a:prstGeom prst="rect">
            <a:avLst/>
          </a:prstGeom>
        </p:spPr>
      </p:pic>
      <p:sp>
        <p:nvSpPr>
          <p:cNvPr id="6" name="Slide Number Placeholder 5">
            <a:extLst>
              <a:ext uri="{FF2B5EF4-FFF2-40B4-BE49-F238E27FC236}">
                <a16:creationId xmlns:a16="http://schemas.microsoft.com/office/drawing/2014/main" id="{4FCFE16B-CC9D-49D4-8774-9281F707B136}"/>
              </a:ext>
            </a:extLst>
          </p:cNvPr>
          <p:cNvSpPr>
            <a:spLocks noGrp="1"/>
          </p:cNvSpPr>
          <p:nvPr>
            <p:ph type="sldNum" sz="quarter" idx="4"/>
          </p:nvPr>
        </p:nvSpPr>
        <p:spPr>
          <a:xfrm>
            <a:off x="11575004" y="6309360"/>
            <a:ext cx="445546" cy="548640"/>
          </a:xfrm>
          <a:prstGeom prst="rect">
            <a:avLst/>
          </a:prstGeom>
          <a:solidFill>
            <a:srgbClr val="1C1D4C"/>
          </a:solidFill>
        </p:spPr>
        <p:txBody>
          <a:bodyPr vert="horz" lIns="91440" tIns="45720" rIns="91440" bIns="45720" rtlCol="0" anchor="ctr"/>
          <a:lstStyle>
            <a:lvl1pPr algn="ctr">
              <a:defRPr sz="1400" b="1">
                <a:solidFill>
                  <a:schemeClr val="bg1"/>
                </a:solidFill>
                <a:latin typeface="Georgia" panose="02040502050405020303" pitchFamily="18" charset="0"/>
              </a:defRPr>
            </a:lvl1pPr>
          </a:lstStyle>
          <a:p>
            <a:fld id="{0A39F794-7202-4E3A-AED8-2497AE0D328A}" type="slidenum">
              <a:rPr lang="en-US" smtClean="0"/>
              <a:pPr/>
              <a:t>‹#›</a:t>
            </a:fld>
            <a:endParaRPr lang="en-US" dirty="0"/>
          </a:p>
        </p:txBody>
      </p:sp>
    </p:spTree>
    <p:extLst>
      <p:ext uri="{BB962C8B-B14F-4D97-AF65-F5344CB8AC3E}">
        <p14:creationId xmlns:p14="http://schemas.microsoft.com/office/powerpoint/2010/main" val="3288340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hdr="0" ftr="0" dt="0"/>
  <p:txStyles>
    <p:titleStyle>
      <a:lvl1pPr algn="l" defTabSz="914400" rtl="0" eaLnBrk="1" latinLnBrk="0" hangingPunct="1">
        <a:lnSpc>
          <a:spcPct val="90000"/>
        </a:lnSpc>
        <a:spcBef>
          <a:spcPct val="0"/>
        </a:spcBef>
        <a:buNone/>
        <a:defRPr sz="4400" b="1" kern="1200">
          <a:solidFill>
            <a:srgbClr val="1D3557"/>
          </a:solidFill>
          <a:latin typeface="Montserrat" panose="000005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pitchFamily="50" charset="0"/>
          <a:ea typeface="Lato Semibold" panose="020F0502020204030203" pitchFamily="34" charset="0"/>
          <a:cs typeface="Lato Semibold" panose="020F050202020403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pitchFamily="50" charset="0"/>
          <a:ea typeface="Lato Semibold" panose="020F0502020204030203" pitchFamily="34" charset="0"/>
          <a:cs typeface="Lato Semibold" panose="020F050202020403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pitchFamily="50" charset="0"/>
          <a:ea typeface="Lato Semibold" panose="020F0502020204030203" pitchFamily="34" charset="0"/>
          <a:cs typeface="Lato Semibold" panose="020F050202020403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Lato Semibold" panose="020F0502020204030203" pitchFamily="34" charset="0"/>
          <a:cs typeface="Lato Semibold" panose="020F050202020403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pitchFamily="50" charset="0"/>
          <a:ea typeface="Lato Semibold" panose="020F0502020204030203" pitchFamily="34" charset="0"/>
          <a:cs typeface="Lato Semibold" panose="020F050202020403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B894F37-430A-7CEE-313A-56C380FF9147}"/>
              </a:ext>
            </a:extLst>
          </p:cNvPr>
          <p:cNvSpPr>
            <a:spLocks noGrp="1"/>
          </p:cNvSpPr>
          <p:nvPr>
            <p:ph type="sldNum" sz="quarter" idx="12"/>
          </p:nvPr>
        </p:nvSpPr>
        <p:spPr/>
        <p:txBody>
          <a:bodyPr/>
          <a:lstStyle/>
          <a:p>
            <a:fld id="{0A39F794-7202-4E3A-AED8-2497AE0D328A}" type="slidenum">
              <a:rPr lang="en-US" smtClean="0"/>
              <a:t>1</a:t>
            </a:fld>
            <a:endParaRPr lang="en-US"/>
          </a:p>
        </p:txBody>
      </p:sp>
      <p:pic>
        <p:nvPicPr>
          <p:cNvPr id="5" name="Picture 4" descr="Logo&#10;&#10;Description automatically generated">
            <a:extLst>
              <a:ext uri="{FF2B5EF4-FFF2-40B4-BE49-F238E27FC236}">
                <a16:creationId xmlns:a16="http://schemas.microsoft.com/office/drawing/2014/main" id="{C4BD310E-2847-2DAA-BE1D-72F68E1D1A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2506" y="599224"/>
            <a:ext cx="4378488" cy="1676066"/>
          </a:xfrm>
          <a:prstGeom prst="rect">
            <a:avLst/>
          </a:prstGeom>
        </p:spPr>
      </p:pic>
      <p:sp>
        <p:nvSpPr>
          <p:cNvPr id="6" name="TextBox 5">
            <a:extLst>
              <a:ext uri="{FF2B5EF4-FFF2-40B4-BE49-F238E27FC236}">
                <a16:creationId xmlns:a16="http://schemas.microsoft.com/office/drawing/2014/main" id="{687EE7C4-2BA1-D358-D0F6-2D9730BB3149}"/>
              </a:ext>
            </a:extLst>
          </p:cNvPr>
          <p:cNvSpPr txBox="1"/>
          <p:nvPr/>
        </p:nvSpPr>
        <p:spPr>
          <a:xfrm>
            <a:off x="2696768" y="2358988"/>
            <a:ext cx="6798464" cy="369332"/>
          </a:xfrm>
          <a:prstGeom prst="rect">
            <a:avLst/>
          </a:prstGeom>
          <a:noFill/>
        </p:spPr>
        <p:txBody>
          <a:bodyPr wrap="none" rtlCol="0">
            <a:spAutoFit/>
          </a:bodyPr>
          <a:lstStyle/>
          <a:p>
            <a:pPr algn="ctr"/>
            <a:r>
              <a:rPr lang="en-US" b="1" dirty="0">
                <a:solidFill>
                  <a:srgbClr val="1C1D4C"/>
                </a:solidFill>
                <a:latin typeface="Montserrat" panose="00000500000000000000" pitchFamily="50" charset="0"/>
              </a:rPr>
              <a:t>ISLAND GOVERNMENT FINANCE OFFICERS ASSOCATION</a:t>
            </a:r>
          </a:p>
        </p:txBody>
      </p:sp>
      <p:sp>
        <p:nvSpPr>
          <p:cNvPr id="7" name="TextBox 6">
            <a:extLst>
              <a:ext uri="{FF2B5EF4-FFF2-40B4-BE49-F238E27FC236}">
                <a16:creationId xmlns:a16="http://schemas.microsoft.com/office/drawing/2014/main" id="{D21276A7-B5EB-6E58-F152-37B5026B5BF6}"/>
              </a:ext>
            </a:extLst>
          </p:cNvPr>
          <p:cNvSpPr txBox="1"/>
          <p:nvPr/>
        </p:nvSpPr>
        <p:spPr>
          <a:xfrm>
            <a:off x="4489150" y="2678668"/>
            <a:ext cx="3213700" cy="369332"/>
          </a:xfrm>
          <a:prstGeom prst="rect">
            <a:avLst/>
          </a:prstGeom>
          <a:noFill/>
        </p:spPr>
        <p:txBody>
          <a:bodyPr wrap="none" rtlCol="0">
            <a:spAutoFit/>
          </a:bodyPr>
          <a:lstStyle/>
          <a:p>
            <a:pPr algn="ctr"/>
            <a:r>
              <a:rPr lang="en-US" dirty="0">
                <a:latin typeface="Montserrat" panose="00000500000000000000" pitchFamily="50" charset="0"/>
              </a:rPr>
              <a:t>Annual Winter Conference</a:t>
            </a:r>
          </a:p>
        </p:txBody>
      </p:sp>
      <p:sp>
        <p:nvSpPr>
          <p:cNvPr id="8" name="TextBox 7">
            <a:extLst>
              <a:ext uri="{FF2B5EF4-FFF2-40B4-BE49-F238E27FC236}">
                <a16:creationId xmlns:a16="http://schemas.microsoft.com/office/drawing/2014/main" id="{7844F871-8CE3-9351-788C-1DEC6474DFA5}"/>
              </a:ext>
            </a:extLst>
          </p:cNvPr>
          <p:cNvSpPr txBox="1"/>
          <p:nvPr/>
        </p:nvSpPr>
        <p:spPr>
          <a:xfrm>
            <a:off x="1612662" y="3729631"/>
            <a:ext cx="8966686" cy="1015663"/>
          </a:xfrm>
          <a:prstGeom prst="rect">
            <a:avLst/>
          </a:prstGeom>
          <a:solidFill>
            <a:srgbClr val="FFC000"/>
          </a:solidFill>
        </p:spPr>
        <p:txBody>
          <a:bodyPr wrap="none" rtlCol="0">
            <a:spAutoFit/>
          </a:bodyPr>
          <a:lstStyle/>
          <a:p>
            <a:pPr algn="ctr"/>
            <a:r>
              <a:rPr lang="en-US" sz="6000" b="1" dirty="0">
                <a:solidFill>
                  <a:srgbClr val="1D3557"/>
                </a:solidFill>
                <a:latin typeface="Montserrat" panose="00000500000000000000" pitchFamily="50" charset="0"/>
              </a:rPr>
              <a:t>[YOUR GOVERNMENT]</a:t>
            </a:r>
          </a:p>
        </p:txBody>
      </p:sp>
    </p:spTree>
    <p:extLst>
      <p:ext uri="{BB962C8B-B14F-4D97-AF65-F5344CB8AC3E}">
        <p14:creationId xmlns:p14="http://schemas.microsoft.com/office/powerpoint/2010/main" val="3300043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69009-A038-EFEA-1FE4-EBB5163877C0}"/>
              </a:ext>
            </a:extLst>
          </p:cNvPr>
          <p:cNvSpPr>
            <a:spLocks noGrp="1"/>
          </p:cNvSpPr>
          <p:nvPr>
            <p:ph type="title"/>
          </p:nvPr>
        </p:nvSpPr>
        <p:spPr/>
        <p:txBody>
          <a:bodyPr>
            <a:normAutofit/>
          </a:bodyPr>
          <a:lstStyle/>
          <a:p>
            <a:r>
              <a:rPr lang="en-US" dirty="0"/>
              <a:t>ROP Action Planning from June 2022</a:t>
            </a:r>
          </a:p>
        </p:txBody>
      </p:sp>
      <p:graphicFrame>
        <p:nvGraphicFramePr>
          <p:cNvPr id="5" name="Table 5">
            <a:extLst>
              <a:ext uri="{FF2B5EF4-FFF2-40B4-BE49-F238E27FC236}">
                <a16:creationId xmlns:a16="http://schemas.microsoft.com/office/drawing/2014/main" id="{5F54ED72-93C0-3738-279E-9F0A9388960B}"/>
              </a:ext>
            </a:extLst>
          </p:cNvPr>
          <p:cNvGraphicFramePr>
            <a:graphicFrameLocks noGrp="1"/>
          </p:cNvGraphicFramePr>
          <p:nvPr>
            <p:ph idx="1"/>
            <p:extLst>
              <p:ext uri="{D42A27DB-BD31-4B8C-83A1-F6EECF244321}">
                <p14:modId xmlns:p14="http://schemas.microsoft.com/office/powerpoint/2010/main" val="895484396"/>
              </p:ext>
            </p:extLst>
          </p:nvPr>
        </p:nvGraphicFramePr>
        <p:xfrm>
          <a:off x="665328" y="1466850"/>
          <a:ext cx="10861344" cy="4381500"/>
        </p:xfrm>
        <a:graphic>
          <a:graphicData uri="http://schemas.openxmlformats.org/drawingml/2006/table">
            <a:tbl>
              <a:tblPr firstRow="1" bandRow="1">
                <a:tableStyleId>{5C22544A-7EE6-4342-B048-85BDC9FD1C3A}</a:tableStyleId>
              </a:tblPr>
              <a:tblGrid>
                <a:gridCol w="3468522">
                  <a:extLst>
                    <a:ext uri="{9D8B030D-6E8A-4147-A177-3AD203B41FA5}">
                      <a16:colId xmlns:a16="http://schemas.microsoft.com/office/drawing/2014/main" val="3450449906"/>
                    </a:ext>
                  </a:extLst>
                </a:gridCol>
                <a:gridCol w="2464274">
                  <a:extLst>
                    <a:ext uri="{9D8B030D-6E8A-4147-A177-3AD203B41FA5}">
                      <a16:colId xmlns:a16="http://schemas.microsoft.com/office/drawing/2014/main" val="2345909954"/>
                    </a:ext>
                  </a:extLst>
                </a:gridCol>
                <a:gridCol w="2464274">
                  <a:extLst>
                    <a:ext uri="{9D8B030D-6E8A-4147-A177-3AD203B41FA5}">
                      <a16:colId xmlns:a16="http://schemas.microsoft.com/office/drawing/2014/main" val="4222770607"/>
                    </a:ext>
                  </a:extLst>
                </a:gridCol>
                <a:gridCol w="2464274">
                  <a:extLst>
                    <a:ext uri="{9D8B030D-6E8A-4147-A177-3AD203B41FA5}">
                      <a16:colId xmlns:a16="http://schemas.microsoft.com/office/drawing/2014/main" val="3855974688"/>
                    </a:ext>
                  </a:extLst>
                </a:gridCol>
              </a:tblGrid>
              <a:tr h="5387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1C1D4C"/>
                          </a:solidFill>
                          <a:latin typeface="Montserrat" panose="00000500000000000000" pitchFamily="50" charset="0"/>
                        </a:rPr>
                        <a:t>ROP</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algn="ctr"/>
                      <a:r>
                        <a:rPr lang="en-US" dirty="0">
                          <a:solidFill>
                            <a:srgbClr val="1C1D4C"/>
                          </a:solidFill>
                          <a:latin typeface="Montserrat" panose="00000500000000000000" pitchFamily="50" charset="0"/>
                        </a:rPr>
                        <a:t>Status (briefly)</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algn="ctr"/>
                      <a:r>
                        <a:rPr lang="en-US" dirty="0">
                          <a:solidFill>
                            <a:srgbClr val="1C1D4C"/>
                          </a:solidFill>
                          <a:latin typeface="Montserrat" panose="00000500000000000000" pitchFamily="50" charset="0"/>
                        </a:rPr>
                        <a:t>Obstacles</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algn="ctr"/>
                      <a:r>
                        <a:rPr lang="en-US" dirty="0">
                          <a:solidFill>
                            <a:srgbClr val="1C1D4C"/>
                          </a:solidFill>
                          <a:latin typeface="Montserrat" panose="00000500000000000000" pitchFamily="50" charset="0"/>
                        </a:rPr>
                        <a:t>Next Steps</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extLst>
                  <a:ext uri="{0D108BD9-81ED-4DB2-BD59-A6C34878D82A}">
                    <a16:rowId xmlns:a16="http://schemas.microsoft.com/office/drawing/2014/main" val="2519059814"/>
                  </a:ext>
                </a:extLst>
              </a:tr>
              <a:tr h="1280920">
                <a:tc>
                  <a:txBody>
                    <a:bodyPr/>
                    <a:lstStyle/>
                    <a:p>
                      <a:pPr marL="0" algn="l" defTabSz="914400" rtl="0" eaLnBrk="1" latinLnBrk="0" hangingPunct="1"/>
                      <a:r>
                        <a:rPr lang="en-US" sz="1800" kern="1200" dirty="0">
                          <a:solidFill>
                            <a:schemeClr val="dk1"/>
                          </a:solidFill>
                          <a:latin typeface="Montserrat" panose="00000500000000000000" pitchFamily="50" charset="0"/>
                          <a:ea typeface="+mn-ea"/>
                          <a:cs typeface="+mn-cs"/>
                        </a:rPr>
                        <a:t>1 Cybersecurity - Staff - Contractor hired; Ask for help</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extLst>
                  <a:ext uri="{0D108BD9-81ED-4DB2-BD59-A6C34878D82A}">
                    <a16:rowId xmlns:a16="http://schemas.microsoft.com/office/drawing/2014/main" val="4059411068"/>
                  </a:ext>
                </a:extLst>
              </a:tr>
              <a:tr h="1280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ontserrat" panose="00000500000000000000" pitchFamily="50" charset="0"/>
                          <a:ea typeface="+mn-ea"/>
                          <a:cs typeface="+mn-cs"/>
                        </a:rPr>
                        <a:t>2 Apply ARPA Grants to CIP projects </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extLst>
                  <a:ext uri="{0D108BD9-81ED-4DB2-BD59-A6C34878D82A}">
                    <a16:rowId xmlns:a16="http://schemas.microsoft.com/office/drawing/2014/main" val="841931390"/>
                  </a:ext>
                </a:extLst>
              </a:tr>
              <a:tr h="1280920">
                <a:tc>
                  <a:txBody>
                    <a:bodyPr/>
                    <a:lstStyle/>
                    <a:p>
                      <a:pPr marL="0" algn="l" defTabSz="914400" rtl="0" eaLnBrk="1" latinLnBrk="0" hangingPunct="1"/>
                      <a:r>
                        <a:rPr lang="en-US" sz="1800" kern="1200" dirty="0">
                          <a:solidFill>
                            <a:schemeClr val="dk1"/>
                          </a:solidFill>
                          <a:latin typeface="Montserrat" panose="00000500000000000000" pitchFamily="50" charset="0"/>
                          <a:ea typeface="+mn-ea"/>
                          <a:cs typeface="+mn-cs"/>
                        </a:rPr>
                        <a:t>3 Work on recruiting staff and retaining staff </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extLst>
                  <a:ext uri="{0D108BD9-81ED-4DB2-BD59-A6C34878D82A}">
                    <a16:rowId xmlns:a16="http://schemas.microsoft.com/office/drawing/2014/main" val="1470687112"/>
                  </a:ext>
                </a:extLst>
              </a:tr>
            </a:tbl>
          </a:graphicData>
        </a:graphic>
      </p:graphicFrame>
      <p:sp>
        <p:nvSpPr>
          <p:cNvPr id="4" name="Slide Number Placeholder 3">
            <a:extLst>
              <a:ext uri="{FF2B5EF4-FFF2-40B4-BE49-F238E27FC236}">
                <a16:creationId xmlns:a16="http://schemas.microsoft.com/office/drawing/2014/main" id="{68D7FA51-900E-34A8-326C-8B19290A5C4B}"/>
              </a:ext>
            </a:extLst>
          </p:cNvPr>
          <p:cNvSpPr>
            <a:spLocks noGrp="1"/>
          </p:cNvSpPr>
          <p:nvPr>
            <p:ph type="sldNum" sz="quarter" idx="12"/>
          </p:nvPr>
        </p:nvSpPr>
        <p:spPr/>
        <p:txBody>
          <a:bodyPr/>
          <a:lstStyle/>
          <a:p>
            <a:fld id="{0A39F794-7202-4E3A-AED8-2497AE0D328A}" type="slidenum">
              <a:rPr lang="en-US" smtClean="0"/>
              <a:pPr/>
              <a:t>10</a:t>
            </a:fld>
            <a:endParaRPr lang="en-US" dirty="0"/>
          </a:p>
        </p:txBody>
      </p:sp>
    </p:spTree>
    <p:extLst>
      <p:ext uri="{BB962C8B-B14F-4D97-AF65-F5344CB8AC3E}">
        <p14:creationId xmlns:p14="http://schemas.microsoft.com/office/powerpoint/2010/main" val="370452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69009-A038-EFEA-1FE4-EBB5163877C0}"/>
              </a:ext>
            </a:extLst>
          </p:cNvPr>
          <p:cNvSpPr>
            <a:spLocks noGrp="1"/>
          </p:cNvSpPr>
          <p:nvPr>
            <p:ph type="title"/>
          </p:nvPr>
        </p:nvSpPr>
        <p:spPr/>
        <p:txBody>
          <a:bodyPr>
            <a:normAutofit/>
          </a:bodyPr>
          <a:lstStyle/>
          <a:p>
            <a:r>
              <a:rPr lang="en-US" dirty="0"/>
              <a:t>USVI Action Planning from June 2022</a:t>
            </a:r>
          </a:p>
        </p:txBody>
      </p:sp>
      <p:graphicFrame>
        <p:nvGraphicFramePr>
          <p:cNvPr id="5" name="Table 5">
            <a:extLst>
              <a:ext uri="{FF2B5EF4-FFF2-40B4-BE49-F238E27FC236}">
                <a16:creationId xmlns:a16="http://schemas.microsoft.com/office/drawing/2014/main" id="{5F54ED72-93C0-3738-279E-9F0A9388960B}"/>
              </a:ext>
            </a:extLst>
          </p:cNvPr>
          <p:cNvGraphicFramePr>
            <a:graphicFrameLocks noGrp="1"/>
          </p:cNvGraphicFramePr>
          <p:nvPr>
            <p:ph idx="1"/>
            <p:extLst>
              <p:ext uri="{D42A27DB-BD31-4B8C-83A1-F6EECF244321}">
                <p14:modId xmlns:p14="http://schemas.microsoft.com/office/powerpoint/2010/main" val="808349385"/>
              </p:ext>
            </p:extLst>
          </p:nvPr>
        </p:nvGraphicFramePr>
        <p:xfrm>
          <a:off x="665328" y="1466850"/>
          <a:ext cx="10861344" cy="4837940"/>
        </p:xfrm>
        <a:graphic>
          <a:graphicData uri="http://schemas.openxmlformats.org/drawingml/2006/table">
            <a:tbl>
              <a:tblPr firstRow="1" bandRow="1">
                <a:tableStyleId>{5C22544A-7EE6-4342-B048-85BDC9FD1C3A}</a:tableStyleId>
              </a:tblPr>
              <a:tblGrid>
                <a:gridCol w="3468522">
                  <a:extLst>
                    <a:ext uri="{9D8B030D-6E8A-4147-A177-3AD203B41FA5}">
                      <a16:colId xmlns:a16="http://schemas.microsoft.com/office/drawing/2014/main" val="3450449906"/>
                    </a:ext>
                  </a:extLst>
                </a:gridCol>
                <a:gridCol w="2464274">
                  <a:extLst>
                    <a:ext uri="{9D8B030D-6E8A-4147-A177-3AD203B41FA5}">
                      <a16:colId xmlns:a16="http://schemas.microsoft.com/office/drawing/2014/main" val="2345909954"/>
                    </a:ext>
                  </a:extLst>
                </a:gridCol>
                <a:gridCol w="2464274">
                  <a:extLst>
                    <a:ext uri="{9D8B030D-6E8A-4147-A177-3AD203B41FA5}">
                      <a16:colId xmlns:a16="http://schemas.microsoft.com/office/drawing/2014/main" val="4222770607"/>
                    </a:ext>
                  </a:extLst>
                </a:gridCol>
                <a:gridCol w="2464274">
                  <a:extLst>
                    <a:ext uri="{9D8B030D-6E8A-4147-A177-3AD203B41FA5}">
                      <a16:colId xmlns:a16="http://schemas.microsoft.com/office/drawing/2014/main" val="3855974688"/>
                    </a:ext>
                  </a:extLst>
                </a:gridCol>
              </a:tblGrid>
              <a:tr h="5387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1C1D4C"/>
                          </a:solidFill>
                          <a:latin typeface="Montserrat" panose="00000500000000000000" pitchFamily="50" charset="0"/>
                        </a:rPr>
                        <a:t>USVI</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algn="ctr"/>
                      <a:r>
                        <a:rPr lang="en-US" dirty="0">
                          <a:solidFill>
                            <a:srgbClr val="1C1D4C"/>
                          </a:solidFill>
                          <a:latin typeface="Montserrat" panose="00000500000000000000" pitchFamily="50" charset="0"/>
                        </a:rPr>
                        <a:t>Status (briefly)</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algn="ctr"/>
                      <a:r>
                        <a:rPr lang="en-US" dirty="0">
                          <a:solidFill>
                            <a:srgbClr val="1C1D4C"/>
                          </a:solidFill>
                          <a:latin typeface="Montserrat" panose="00000500000000000000" pitchFamily="50" charset="0"/>
                        </a:rPr>
                        <a:t>Obstacles</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algn="ctr"/>
                      <a:r>
                        <a:rPr lang="en-US" dirty="0">
                          <a:solidFill>
                            <a:srgbClr val="1C1D4C"/>
                          </a:solidFill>
                          <a:latin typeface="Montserrat" panose="00000500000000000000" pitchFamily="50" charset="0"/>
                        </a:rPr>
                        <a:t>Next Steps</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extLst>
                  <a:ext uri="{0D108BD9-81ED-4DB2-BD59-A6C34878D82A}">
                    <a16:rowId xmlns:a16="http://schemas.microsoft.com/office/drawing/2014/main" val="2519059814"/>
                  </a:ext>
                </a:extLst>
              </a:tr>
              <a:tr h="1280920">
                <a:tc>
                  <a:txBody>
                    <a:bodyPr/>
                    <a:lstStyle/>
                    <a:p>
                      <a:pPr marL="0" algn="l" defTabSz="914400" rtl="0" eaLnBrk="1" latinLnBrk="0" hangingPunct="1"/>
                      <a:r>
                        <a:rPr lang="en-US" sz="1800" kern="1200" dirty="0">
                          <a:solidFill>
                            <a:schemeClr val="dk1"/>
                          </a:solidFill>
                          <a:latin typeface="Montserrat" panose="00000500000000000000" pitchFamily="50" charset="0"/>
                          <a:ea typeface="+mn-ea"/>
                          <a:cs typeface="+mn-cs"/>
                        </a:rPr>
                        <a:t>1 Review policies - ARPA (new) </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extLst>
                  <a:ext uri="{0D108BD9-81ED-4DB2-BD59-A6C34878D82A}">
                    <a16:rowId xmlns:a16="http://schemas.microsoft.com/office/drawing/2014/main" val="4059411068"/>
                  </a:ext>
                </a:extLst>
              </a:tr>
              <a:tr h="1280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ontserrat" panose="00000500000000000000" pitchFamily="50" charset="0"/>
                          <a:ea typeface="+mn-ea"/>
                          <a:cs typeface="+mn-cs"/>
                        </a:rPr>
                        <a:t>2 Employee engagement survey </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extLst>
                  <a:ext uri="{0D108BD9-81ED-4DB2-BD59-A6C34878D82A}">
                    <a16:rowId xmlns:a16="http://schemas.microsoft.com/office/drawing/2014/main" val="841931390"/>
                  </a:ext>
                </a:extLst>
              </a:tr>
              <a:tr h="1280920">
                <a:tc>
                  <a:txBody>
                    <a:bodyPr/>
                    <a:lstStyle/>
                    <a:p>
                      <a:pPr marL="0" algn="l" defTabSz="914400" rtl="0" eaLnBrk="1" latinLnBrk="0" hangingPunct="1"/>
                      <a:r>
                        <a:rPr lang="en-US" sz="1800" kern="1200" dirty="0">
                          <a:solidFill>
                            <a:schemeClr val="dk1"/>
                          </a:solidFill>
                          <a:latin typeface="Montserrat" panose="00000500000000000000" pitchFamily="50" charset="0"/>
                          <a:ea typeface="+mn-ea"/>
                          <a:cs typeface="+mn-cs"/>
                        </a:rPr>
                        <a:t>3 Ensure the ARPA funds are correctly shown on the Schedule of Expenditures of Federal Awards (SEFA); include key performance indicators (KPI)</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extLst>
                  <a:ext uri="{0D108BD9-81ED-4DB2-BD59-A6C34878D82A}">
                    <a16:rowId xmlns:a16="http://schemas.microsoft.com/office/drawing/2014/main" val="1470687112"/>
                  </a:ext>
                </a:extLst>
              </a:tr>
            </a:tbl>
          </a:graphicData>
        </a:graphic>
      </p:graphicFrame>
      <p:sp>
        <p:nvSpPr>
          <p:cNvPr id="4" name="Slide Number Placeholder 3">
            <a:extLst>
              <a:ext uri="{FF2B5EF4-FFF2-40B4-BE49-F238E27FC236}">
                <a16:creationId xmlns:a16="http://schemas.microsoft.com/office/drawing/2014/main" id="{68D7FA51-900E-34A8-326C-8B19290A5C4B}"/>
              </a:ext>
            </a:extLst>
          </p:cNvPr>
          <p:cNvSpPr>
            <a:spLocks noGrp="1"/>
          </p:cNvSpPr>
          <p:nvPr>
            <p:ph type="sldNum" sz="quarter" idx="12"/>
          </p:nvPr>
        </p:nvSpPr>
        <p:spPr/>
        <p:txBody>
          <a:bodyPr/>
          <a:lstStyle/>
          <a:p>
            <a:fld id="{0A39F794-7202-4E3A-AED8-2497AE0D328A}" type="slidenum">
              <a:rPr lang="en-US" smtClean="0"/>
              <a:pPr/>
              <a:t>11</a:t>
            </a:fld>
            <a:endParaRPr lang="en-US" dirty="0"/>
          </a:p>
        </p:txBody>
      </p:sp>
    </p:spTree>
    <p:extLst>
      <p:ext uri="{BB962C8B-B14F-4D97-AF65-F5344CB8AC3E}">
        <p14:creationId xmlns:p14="http://schemas.microsoft.com/office/powerpoint/2010/main" val="1724192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69009-A038-EFEA-1FE4-EBB5163877C0}"/>
              </a:ext>
            </a:extLst>
          </p:cNvPr>
          <p:cNvSpPr>
            <a:spLocks noGrp="1"/>
          </p:cNvSpPr>
          <p:nvPr>
            <p:ph type="title"/>
          </p:nvPr>
        </p:nvSpPr>
        <p:spPr/>
        <p:txBody>
          <a:bodyPr>
            <a:normAutofit fontScale="90000"/>
          </a:bodyPr>
          <a:lstStyle/>
          <a:p>
            <a:r>
              <a:rPr lang="en-US" dirty="0"/>
              <a:t>Guam Action Planning from June 2022</a:t>
            </a:r>
          </a:p>
        </p:txBody>
      </p:sp>
      <p:graphicFrame>
        <p:nvGraphicFramePr>
          <p:cNvPr id="5" name="Table 5">
            <a:extLst>
              <a:ext uri="{FF2B5EF4-FFF2-40B4-BE49-F238E27FC236}">
                <a16:creationId xmlns:a16="http://schemas.microsoft.com/office/drawing/2014/main" id="{5F54ED72-93C0-3738-279E-9F0A9388960B}"/>
              </a:ext>
            </a:extLst>
          </p:cNvPr>
          <p:cNvGraphicFramePr>
            <a:graphicFrameLocks noGrp="1"/>
          </p:cNvGraphicFramePr>
          <p:nvPr>
            <p:ph idx="1"/>
            <p:extLst>
              <p:ext uri="{D42A27DB-BD31-4B8C-83A1-F6EECF244321}">
                <p14:modId xmlns:p14="http://schemas.microsoft.com/office/powerpoint/2010/main" val="3469022849"/>
              </p:ext>
            </p:extLst>
          </p:nvPr>
        </p:nvGraphicFramePr>
        <p:xfrm>
          <a:off x="665328" y="1466850"/>
          <a:ext cx="10861344" cy="4381500"/>
        </p:xfrm>
        <a:graphic>
          <a:graphicData uri="http://schemas.openxmlformats.org/drawingml/2006/table">
            <a:tbl>
              <a:tblPr firstRow="1" bandRow="1">
                <a:tableStyleId>{5C22544A-7EE6-4342-B048-85BDC9FD1C3A}</a:tableStyleId>
              </a:tblPr>
              <a:tblGrid>
                <a:gridCol w="3468522">
                  <a:extLst>
                    <a:ext uri="{9D8B030D-6E8A-4147-A177-3AD203B41FA5}">
                      <a16:colId xmlns:a16="http://schemas.microsoft.com/office/drawing/2014/main" val="3450449906"/>
                    </a:ext>
                  </a:extLst>
                </a:gridCol>
                <a:gridCol w="2464274">
                  <a:extLst>
                    <a:ext uri="{9D8B030D-6E8A-4147-A177-3AD203B41FA5}">
                      <a16:colId xmlns:a16="http://schemas.microsoft.com/office/drawing/2014/main" val="2345909954"/>
                    </a:ext>
                  </a:extLst>
                </a:gridCol>
                <a:gridCol w="2464274">
                  <a:extLst>
                    <a:ext uri="{9D8B030D-6E8A-4147-A177-3AD203B41FA5}">
                      <a16:colId xmlns:a16="http://schemas.microsoft.com/office/drawing/2014/main" val="4222770607"/>
                    </a:ext>
                  </a:extLst>
                </a:gridCol>
                <a:gridCol w="2464274">
                  <a:extLst>
                    <a:ext uri="{9D8B030D-6E8A-4147-A177-3AD203B41FA5}">
                      <a16:colId xmlns:a16="http://schemas.microsoft.com/office/drawing/2014/main" val="3855974688"/>
                    </a:ext>
                  </a:extLst>
                </a:gridCol>
              </a:tblGrid>
              <a:tr h="5387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1C1D4C"/>
                          </a:solidFill>
                          <a:latin typeface="Montserrat" panose="00000500000000000000" pitchFamily="50" charset="0"/>
                        </a:rPr>
                        <a:t>Guam</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algn="ctr"/>
                      <a:r>
                        <a:rPr lang="en-US" dirty="0">
                          <a:solidFill>
                            <a:srgbClr val="1C1D4C"/>
                          </a:solidFill>
                          <a:latin typeface="Montserrat" panose="00000500000000000000" pitchFamily="50" charset="0"/>
                        </a:rPr>
                        <a:t>Status (briefly)</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algn="ctr"/>
                      <a:r>
                        <a:rPr lang="en-US" dirty="0">
                          <a:solidFill>
                            <a:srgbClr val="1C1D4C"/>
                          </a:solidFill>
                          <a:latin typeface="Montserrat" panose="00000500000000000000" pitchFamily="50" charset="0"/>
                        </a:rPr>
                        <a:t>Obstacles</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algn="ctr"/>
                      <a:r>
                        <a:rPr lang="en-US" dirty="0">
                          <a:solidFill>
                            <a:srgbClr val="1C1D4C"/>
                          </a:solidFill>
                          <a:latin typeface="Montserrat" panose="00000500000000000000" pitchFamily="50" charset="0"/>
                        </a:rPr>
                        <a:t>Next Steps</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extLst>
                  <a:ext uri="{0D108BD9-81ED-4DB2-BD59-A6C34878D82A}">
                    <a16:rowId xmlns:a16="http://schemas.microsoft.com/office/drawing/2014/main" val="2519059814"/>
                  </a:ext>
                </a:extLst>
              </a:tr>
              <a:tr h="1280920">
                <a:tc>
                  <a:txBody>
                    <a:bodyPr/>
                    <a:lstStyle/>
                    <a:p>
                      <a:pPr marL="0" algn="l" defTabSz="914400" rtl="0" eaLnBrk="1" latinLnBrk="0" hangingPunct="1"/>
                      <a:r>
                        <a:rPr lang="en-US" sz="1800" kern="1200" dirty="0">
                          <a:solidFill>
                            <a:schemeClr val="dk1"/>
                          </a:solidFill>
                          <a:latin typeface="Montserrat" panose="00000500000000000000" pitchFamily="50" charset="0"/>
                          <a:ea typeface="+mn-ea"/>
                          <a:cs typeface="+mn-cs"/>
                        </a:rPr>
                        <a:t>1 Begin testing ERP by year end </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extLst>
                  <a:ext uri="{0D108BD9-81ED-4DB2-BD59-A6C34878D82A}">
                    <a16:rowId xmlns:a16="http://schemas.microsoft.com/office/drawing/2014/main" val="4059411068"/>
                  </a:ext>
                </a:extLst>
              </a:tr>
              <a:tr h="1280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ontserrat" panose="00000500000000000000" pitchFamily="50" charset="0"/>
                          <a:ea typeface="+mn-ea"/>
                          <a:cs typeface="+mn-cs"/>
                        </a:rPr>
                        <a:t>2 Issue the RFP for banking services </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extLst>
                  <a:ext uri="{0D108BD9-81ED-4DB2-BD59-A6C34878D82A}">
                    <a16:rowId xmlns:a16="http://schemas.microsoft.com/office/drawing/2014/main" val="841931390"/>
                  </a:ext>
                </a:extLst>
              </a:tr>
              <a:tr h="1280920">
                <a:tc>
                  <a:txBody>
                    <a:bodyPr/>
                    <a:lstStyle/>
                    <a:p>
                      <a:pPr marL="0" algn="l" defTabSz="914400" rtl="0" eaLnBrk="1" latinLnBrk="0" hangingPunct="1"/>
                      <a:r>
                        <a:rPr lang="en-US" sz="1800" kern="1200" dirty="0">
                          <a:solidFill>
                            <a:schemeClr val="dk1"/>
                          </a:solidFill>
                          <a:latin typeface="Montserrat" panose="00000500000000000000" pitchFamily="50" charset="0"/>
                          <a:ea typeface="+mn-ea"/>
                          <a:cs typeface="+mn-cs"/>
                        </a:rPr>
                        <a:t>3 Hire more staff </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extLst>
                  <a:ext uri="{0D108BD9-81ED-4DB2-BD59-A6C34878D82A}">
                    <a16:rowId xmlns:a16="http://schemas.microsoft.com/office/drawing/2014/main" val="1470687112"/>
                  </a:ext>
                </a:extLst>
              </a:tr>
            </a:tbl>
          </a:graphicData>
        </a:graphic>
      </p:graphicFrame>
      <p:sp>
        <p:nvSpPr>
          <p:cNvPr id="4" name="Slide Number Placeholder 3">
            <a:extLst>
              <a:ext uri="{FF2B5EF4-FFF2-40B4-BE49-F238E27FC236}">
                <a16:creationId xmlns:a16="http://schemas.microsoft.com/office/drawing/2014/main" id="{68D7FA51-900E-34A8-326C-8B19290A5C4B}"/>
              </a:ext>
            </a:extLst>
          </p:cNvPr>
          <p:cNvSpPr>
            <a:spLocks noGrp="1"/>
          </p:cNvSpPr>
          <p:nvPr>
            <p:ph type="sldNum" sz="quarter" idx="12"/>
          </p:nvPr>
        </p:nvSpPr>
        <p:spPr/>
        <p:txBody>
          <a:bodyPr/>
          <a:lstStyle/>
          <a:p>
            <a:fld id="{0A39F794-7202-4E3A-AED8-2497AE0D328A}" type="slidenum">
              <a:rPr lang="en-US" smtClean="0"/>
              <a:pPr/>
              <a:t>12</a:t>
            </a:fld>
            <a:endParaRPr lang="en-US" dirty="0"/>
          </a:p>
        </p:txBody>
      </p:sp>
    </p:spTree>
    <p:extLst>
      <p:ext uri="{BB962C8B-B14F-4D97-AF65-F5344CB8AC3E}">
        <p14:creationId xmlns:p14="http://schemas.microsoft.com/office/powerpoint/2010/main" val="894310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69009-A038-EFEA-1FE4-EBB5163877C0}"/>
              </a:ext>
            </a:extLst>
          </p:cNvPr>
          <p:cNvSpPr>
            <a:spLocks noGrp="1"/>
          </p:cNvSpPr>
          <p:nvPr>
            <p:ph type="title"/>
          </p:nvPr>
        </p:nvSpPr>
        <p:spPr/>
        <p:txBody>
          <a:bodyPr>
            <a:normAutofit/>
          </a:bodyPr>
          <a:lstStyle/>
          <a:p>
            <a:r>
              <a:rPr lang="en-US" dirty="0"/>
              <a:t>FSM Action Planning from June 2022</a:t>
            </a:r>
          </a:p>
        </p:txBody>
      </p:sp>
      <p:graphicFrame>
        <p:nvGraphicFramePr>
          <p:cNvPr id="5" name="Table 5">
            <a:extLst>
              <a:ext uri="{FF2B5EF4-FFF2-40B4-BE49-F238E27FC236}">
                <a16:creationId xmlns:a16="http://schemas.microsoft.com/office/drawing/2014/main" id="{5F54ED72-93C0-3738-279E-9F0A9388960B}"/>
              </a:ext>
            </a:extLst>
          </p:cNvPr>
          <p:cNvGraphicFramePr>
            <a:graphicFrameLocks noGrp="1"/>
          </p:cNvGraphicFramePr>
          <p:nvPr>
            <p:ph idx="1"/>
            <p:extLst>
              <p:ext uri="{D42A27DB-BD31-4B8C-83A1-F6EECF244321}">
                <p14:modId xmlns:p14="http://schemas.microsoft.com/office/powerpoint/2010/main" val="187375925"/>
              </p:ext>
            </p:extLst>
          </p:nvPr>
        </p:nvGraphicFramePr>
        <p:xfrm>
          <a:off x="665328" y="1466849"/>
          <a:ext cx="10861344" cy="4543423"/>
        </p:xfrm>
        <a:graphic>
          <a:graphicData uri="http://schemas.openxmlformats.org/drawingml/2006/table">
            <a:tbl>
              <a:tblPr firstRow="1" bandRow="1">
                <a:tableStyleId>{5C22544A-7EE6-4342-B048-85BDC9FD1C3A}</a:tableStyleId>
              </a:tblPr>
              <a:tblGrid>
                <a:gridCol w="3468522">
                  <a:extLst>
                    <a:ext uri="{9D8B030D-6E8A-4147-A177-3AD203B41FA5}">
                      <a16:colId xmlns:a16="http://schemas.microsoft.com/office/drawing/2014/main" val="3450449906"/>
                    </a:ext>
                  </a:extLst>
                </a:gridCol>
                <a:gridCol w="2464274">
                  <a:extLst>
                    <a:ext uri="{9D8B030D-6E8A-4147-A177-3AD203B41FA5}">
                      <a16:colId xmlns:a16="http://schemas.microsoft.com/office/drawing/2014/main" val="2345909954"/>
                    </a:ext>
                  </a:extLst>
                </a:gridCol>
                <a:gridCol w="2464274">
                  <a:extLst>
                    <a:ext uri="{9D8B030D-6E8A-4147-A177-3AD203B41FA5}">
                      <a16:colId xmlns:a16="http://schemas.microsoft.com/office/drawing/2014/main" val="4222770607"/>
                    </a:ext>
                  </a:extLst>
                </a:gridCol>
                <a:gridCol w="2464274">
                  <a:extLst>
                    <a:ext uri="{9D8B030D-6E8A-4147-A177-3AD203B41FA5}">
                      <a16:colId xmlns:a16="http://schemas.microsoft.com/office/drawing/2014/main" val="3855974688"/>
                    </a:ext>
                  </a:extLst>
                </a:gridCol>
              </a:tblGrid>
              <a:tr h="4322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1C1D4C"/>
                          </a:solidFill>
                          <a:latin typeface="Montserrat" panose="00000500000000000000" pitchFamily="50" charset="0"/>
                        </a:rPr>
                        <a:t>FSM</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algn="ctr"/>
                      <a:r>
                        <a:rPr lang="en-US" dirty="0">
                          <a:solidFill>
                            <a:srgbClr val="1C1D4C"/>
                          </a:solidFill>
                          <a:latin typeface="Montserrat" panose="00000500000000000000" pitchFamily="50" charset="0"/>
                        </a:rPr>
                        <a:t>Status (briefly)</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algn="ctr"/>
                      <a:r>
                        <a:rPr lang="en-US" dirty="0">
                          <a:solidFill>
                            <a:srgbClr val="1C1D4C"/>
                          </a:solidFill>
                          <a:latin typeface="Montserrat" panose="00000500000000000000" pitchFamily="50" charset="0"/>
                        </a:rPr>
                        <a:t>Obstacles</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algn="ctr"/>
                      <a:r>
                        <a:rPr lang="en-US" dirty="0">
                          <a:solidFill>
                            <a:srgbClr val="1C1D4C"/>
                          </a:solidFill>
                          <a:latin typeface="Montserrat" panose="00000500000000000000" pitchFamily="50" charset="0"/>
                        </a:rPr>
                        <a:t>Next Steps</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extLst>
                  <a:ext uri="{0D108BD9-81ED-4DB2-BD59-A6C34878D82A}">
                    <a16:rowId xmlns:a16="http://schemas.microsoft.com/office/drawing/2014/main" val="2519059814"/>
                  </a:ext>
                </a:extLst>
              </a:tr>
              <a:tr h="1027787">
                <a:tc>
                  <a:txBody>
                    <a:bodyPr/>
                    <a:lstStyle/>
                    <a:p>
                      <a:pPr marL="0" algn="l" defTabSz="914400" rtl="0" eaLnBrk="1" latinLnBrk="0" hangingPunct="1"/>
                      <a:r>
                        <a:rPr lang="en-US" sz="1800" kern="1200" dirty="0">
                          <a:solidFill>
                            <a:schemeClr val="dk1"/>
                          </a:solidFill>
                          <a:latin typeface="Montserrat" panose="00000500000000000000" pitchFamily="50" charset="0"/>
                          <a:ea typeface="+mn-ea"/>
                          <a:cs typeface="+mn-cs"/>
                        </a:rPr>
                        <a:t>1 Work on implementation of GASB 87 </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extLst>
                  <a:ext uri="{0D108BD9-81ED-4DB2-BD59-A6C34878D82A}">
                    <a16:rowId xmlns:a16="http://schemas.microsoft.com/office/drawing/2014/main" val="4059411068"/>
                  </a:ext>
                </a:extLst>
              </a:tr>
              <a:tr h="10277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ontserrat" panose="00000500000000000000" pitchFamily="50" charset="0"/>
                          <a:ea typeface="+mn-ea"/>
                          <a:cs typeface="+mn-cs"/>
                        </a:rPr>
                        <a:t>2 Employee engagement - surveys; include management and staff</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extLst>
                  <a:ext uri="{0D108BD9-81ED-4DB2-BD59-A6C34878D82A}">
                    <a16:rowId xmlns:a16="http://schemas.microsoft.com/office/drawing/2014/main" val="841931390"/>
                  </a:ext>
                </a:extLst>
              </a:tr>
              <a:tr h="1027787">
                <a:tc>
                  <a:txBody>
                    <a:bodyPr/>
                    <a:lstStyle/>
                    <a:p>
                      <a:pPr marL="0" algn="l" defTabSz="914400" rtl="0" eaLnBrk="1" latinLnBrk="0" hangingPunct="1"/>
                      <a:r>
                        <a:rPr lang="en-US" sz="1800" kern="1200" dirty="0">
                          <a:solidFill>
                            <a:schemeClr val="dk1"/>
                          </a:solidFill>
                          <a:latin typeface="Montserrat" panose="00000500000000000000" pitchFamily="50" charset="0"/>
                          <a:ea typeface="+mn-ea"/>
                          <a:cs typeface="+mn-cs"/>
                        </a:rPr>
                        <a:t>3 Process improvement - measure payment process</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extLst>
                  <a:ext uri="{0D108BD9-81ED-4DB2-BD59-A6C34878D82A}">
                    <a16:rowId xmlns:a16="http://schemas.microsoft.com/office/drawing/2014/main" val="1470687112"/>
                  </a:ext>
                </a:extLst>
              </a:tr>
              <a:tr h="1027787">
                <a:tc>
                  <a:txBody>
                    <a:bodyPr/>
                    <a:lstStyle/>
                    <a:p>
                      <a:pPr marL="0" algn="l" defTabSz="914400" rtl="0" eaLnBrk="1" latinLnBrk="0" hangingPunct="1"/>
                      <a:r>
                        <a:rPr lang="en-US" sz="1800" kern="1200" dirty="0">
                          <a:solidFill>
                            <a:schemeClr val="dk1"/>
                          </a:solidFill>
                          <a:latin typeface="Montserrat" panose="00000500000000000000" pitchFamily="50" charset="0"/>
                          <a:ea typeface="+mn-ea"/>
                          <a:cs typeface="+mn-cs"/>
                        </a:rPr>
                        <a:t>4 Finalize RFP for FMIS </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extLst>
                  <a:ext uri="{0D108BD9-81ED-4DB2-BD59-A6C34878D82A}">
                    <a16:rowId xmlns:a16="http://schemas.microsoft.com/office/drawing/2014/main" val="3213098273"/>
                  </a:ext>
                </a:extLst>
              </a:tr>
            </a:tbl>
          </a:graphicData>
        </a:graphic>
      </p:graphicFrame>
      <p:sp>
        <p:nvSpPr>
          <p:cNvPr id="4" name="Slide Number Placeholder 3">
            <a:extLst>
              <a:ext uri="{FF2B5EF4-FFF2-40B4-BE49-F238E27FC236}">
                <a16:creationId xmlns:a16="http://schemas.microsoft.com/office/drawing/2014/main" id="{68D7FA51-900E-34A8-326C-8B19290A5C4B}"/>
              </a:ext>
            </a:extLst>
          </p:cNvPr>
          <p:cNvSpPr>
            <a:spLocks noGrp="1"/>
          </p:cNvSpPr>
          <p:nvPr>
            <p:ph type="sldNum" sz="quarter" idx="12"/>
          </p:nvPr>
        </p:nvSpPr>
        <p:spPr/>
        <p:txBody>
          <a:bodyPr/>
          <a:lstStyle/>
          <a:p>
            <a:fld id="{0A39F794-7202-4E3A-AED8-2497AE0D328A}" type="slidenum">
              <a:rPr lang="en-US" smtClean="0"/>
              <a:pPr/>
              <a:t>13</a:t>
            </a:fld>
            <a:endParaRPr lang="en-US" dirty="0"/>
          </a:p>
        </p:txBody>
      </p:sp>
    </p:spTree>
    <p:extLst>
      <p:ext uri="{BB962C8B-B14F-4D97-AF65-F5344CB8AC3E}">
        <p14:creationId xmlns:p14="http://schemas.microsoft.com/office/powerpoint/2010/main" val="1624402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6E469A8-EC35-530B-C565-6CCDCF4F47D7}"/>
              </a:ext>
            </a:extLst>
          </p:cNvPr>
          <p:cNvSpPr>
            <a:spLocks noGrp="1"/>
          </p:cNvSpPr>
          <p:nvPr>
            <p:ph type="sldNum" sz="quarter" idx="12"/>
          </p:nvPr>
        </p:nvSpPr>
        <p:spPr/>
        <p:txBody>
          <a:bodyPr/>
          <a:lstStyle/>
          <a:p>
            <a:fld id="{0A39F794-7202-4E3A-AED8-2497AE0D328A}" type="slidenum">
              <a:rPr lang="en-US" smtClean="0"/>
              <a:pPr/>
              <a:t>14</a:t>
            </a:fld>
            <a:endParaRPr lang="en-US" dirty="0"/>
          </a:p>
        </p:txBody>
      </p:sp>
      <p:sp>
        <p:nvSpPr>
          <p:cNvPr id="5" name="TextBox 4">
            <a:extLst>
              <a:ext uri="{FF2B5EF4-FFF2-40B4-BE49-F238E27FC236}">
                <a16:creationId xmlns:a16="http://schemas.microsoft.com/office/drawing/2014/main" id="{326174E0-470D-7BB5-70BD-B7C77873D858}"/>
              </a:ext>
            </a:extLst>
          </p:cNvPr>
          <p:cNvSpPr txBox="1"/>
          <p:nvPr/>
        </p:nvSpPr>
        <p:spPr>
          <a:xfrm>
            <a:off x="2355192" y="1496877"/>
            <a:ext cx="7965025" cy="1631216"/>
          </a:xfrm>
          <a:prstGeom prst="rect">
            <a:avLst/>
          </a:prstGeom>
          <a:solidFill>
            <a:srgbClr val="F8F8F8">
              <a:alpha val="72157"/>
            </a:srgbClr>
          </a:solidFill>
          <a:ln w="57150">
            <a:solidFill>
              <a:srgbClr val="C00000"/>
            </a:solidFill>
          </a:ln>
        </p:spPr>
        <p:txBody>
          <a:bodyPr wrap="square" rtlCol="0">
            <a:spAutoFit/>
          </a:bodyPr>
          <a:lstStyle/>
          <a:p>
            <a:r>
              <a:rPr lang="en-US" sz="2000" i="1" dirty="0">
                <a:solidFill>
                  <a:srgbClr val="FF0000"/>
                </a:solidFill>
              </a:rPr>
              <a:t>How ready is your office for the audit?  How well are you maintaining good reconciliation habits regardless of your audit status.  </a:t>
            </a:r>
          </a:p>
          <a:p>
            <a:r>
              <a:rPr lang="en-US" sz="2000" i="1" dirty="0">
                <a:solidFill>
                  <a:srgbClr val="FF0000"/>
                </a:solidFill>
              </a:rPr>
              <a:t>These next slides are very small indicators (performance measures) which would help answer those questions.  Please respond honestly and thoroughly—we need to define the issues!</a:t>
            </a:r>
          </a:p>
        </p:txBody>
      </p:sp>
    </p:spTree>
    <p:extLst>
      <p:ext uri="{BB962C8B-B14F-4D97-AF65-F5344CB8AC3E}">
        <p14:creationId xmlns:p14="http://schemas.microsoft.com/office/powerpoint/2010/main" val="2918454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B3565-6556-6732-8EAF-A9803036F11B}"/>
              </a:ext>
            </a:extLst>
          </p:cNvPr>
          <p:cNvSpPr>
            <a:spLocks noGrp="1"/>
          </p:cNvSpPr>
          <p:nvPr>
            <p:ph type="title"/>
          </p:nvPr>
        </p:nvSpPr>
        <p:spPr/>
        <p:txBody>
          <a:bodyPr>
            <a:normAutofit/>
          </a:bodyPr>
          <a:lstStyle/>
          <a:p>
            <a:r>
              <a:rPr lang="en-US" sz="4400" dirty="0">
                <a:highlight>
                  <a:srgbClr val="FFFF00"/>
                </a:highlight>
              </a:rPr>
              <a:t>[GOVT] </a:t>
            </a:r>
            <a:r>
              <a:rPr lang="en-US" sz="4400" dirty="0"/>
              <a:t>–Timeliness of Bank Recons</a:t>
            </a:r>
            <a:endParaRPr lang="en-US" dirty="0"/>
          </a:p>
        </p:txBody>
      </p:sp>
      <p:graphicFrame>
        <p:nvGraphicFramePr>
          <p:cNvPr id="5" name="Table 5">
            <a:extLst>
              <a:ext uri="{FF2B5EF4-FFF2-40B4-BE49-F238E27FC236}">
                <a16:creationId xmlns:a16="http://schemas.microsoft.com/office/drawing/2014/main" id="{CD2C6AD1-C85F-A6A6-F8FA-0A6D6ABC4744}"/>
              </a:ext>
            </a:extLst>
          </p:cNvPr>
          <p:cNvGraphicFramePr>
            <a:graphicFrameLocks noGrp="1"/>
          </p:cNvGraphicFramePr>
          <p:nvPr>
            <p:ph idx="1"/>
            <p:extLst>
              <p:ext uri="{D42A27DB-BD31-4B8C-83A1-F6EECF244321}">
                <p14:modId xmlns:p14="http://schemas.microsoft.com/office/powerpoint/2010/main" val="4260550613"/>
              </p:ext>
            </p:extLst>
          </p:nvPr>
        </p:nvGraphicFramePr>
        <p:xfrm>
          <a:off x="618265" y="1390650"/>
          <a:ext cx="10955471" cy="4724508"/>
        </p:xfrm>
        <a:graphic>
          <a:graphicData uri="http://schemas.openxmlformats.org/drawingml/2006/table">
            <a:tbl>
              <a:tblPr firstRow="1" bandRow="1">
                <a:tableStyleId>{7DF18680-E054-41AD-8BC1-D1AEF772440D}</a:tableStyleId>
              </a:tblPr>
              <a:tblGrid>
                <a:gridCol w="2208688">
                  <a:extLst>
                    <a:ext uri="{9D8B030D-6E8A-4147-A177-3AD203B41FA5}">
                      <a16:colId xmlns:a16="http://schemas.microsoft.com/office/drawing/2014/main" val="3759994836"/>
                    </a:ext>
                  </a:extLst>
                </a:gridCol>
                <a:gridCol w="2468674">
                  <a:extLst>
                    <a:ext uri="{9D8B030D-6E8A-4147-A177-3AD203B41FA5}">
                      <a16:colId xmlns:a16="http://schemas.microsoft.com/office/drawing/2014/main" val="871630185"/>
                    </a:ext>
                  </a:extLst>
                </a:gridCol>
                <a:gridCol w="2020801">
                  <a:extLst>
                    <a:ext uri="{9D8B030D-6E8A-4147-A177-3AD203B41FA5}">
                      <a16:colId xmlns:a16="http://schemas.microsoft.com/office/drawing/2014/main" val="2548900550"/>
                    </a:ext>
                  </a:extLst>
                </a:gridCol>
                <a:gridCol w="2066213">
                  <a:extLst>
                    <a:ext uri="{9D8B030D-6E8A-4147-A177-3AD203B41FA5}">
                      <a16:colId xmlns:a16="http://schemas.microsoft.com/office/drawing/2014/main" val="2385027173"/>
                    </a:ext>
                  </a:extLst>
                </a:gridCol>
                <a:gridCol w="2191095">
                  <a:extLst>
                    <a:ext uri="{9D8B030D-6E8A-4147-A177-3AD203B41FA5}">
                      <a16:colId xmlns:a16="http://schemas.microsoft.com/office/drawing/2014/main" val="3620467865"/>
                    </a:ext>
                  </a:extLst>
                </a:gridCol>
              </a:tblGrid>
              <a:tr h="1143322">
                <a:tc>
                  <a:txBody>
                    <a:bodyPr/>
                    <a:lstStyle/>
                    <a:p>
                      <a:pPr marL="0" algn="ctr" defTabSz="914400" rtl="0" eaLnBrk="1" latinLnBrk="0" hangingPunct="1"/>
                      <a:r>
                        <a:rPr lang="en-US" sz="1800" b="1" kern="1200" dirty="0">
                          <a:solidFill>
                            <a:srgbClr val="1D3557"/>
                          </a:solidFill>
                          <a:latin typeface="Montserrat" panose="00000500000000000000" pitchFamily="50" charset="0"/>
                          <a:ea typeface="+mn-ea"/>
                          <a:cs typeface="+mn-cs"/>
                        </a:rPr>
                        <a:t>Bank Account</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marL="0" algn="ctr" defTabSz="914400" rtl="0" eaLnBrk="1" latinLnBrk="0" hangingPunct="1"/>
                      <a:r>
                        <a:rPr lang="en-US" sz="1800" b="1" kern="1200" dirty="0">
                          <a:solidFill>
                            <a:srgbClr val="1D3557"/>
                          </a:solidFill>
                          <a:latin typeface="Montserrat" panose="00000500000000000000" pitchFamily="50" charset="0"/>
                          <a:ea typeface="+mn-ea"/>
                          <a:cs typeface="+mn-cs"/>
                        </a:rPr>
                        <a:t>Frequency of reconciliation (daily/monthly?)</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marL="0" algn="ctr" defTabSz="914400" rtl="0" eaLnBrk="1" latinLnBrk="0" hangingPunct="1"/>
                      <a:r>
                        <a:rPr lang="en-US" sz="1800" b="1" kern="1200" dirty="0">
                          <a:solidFill>
                            <a:srgbClr val="1D3557"/>
                          </a:solidFill>
                          <a:latin typeface="Montserrat" panose="00000500000000000000" pitchFamily="50" charset="0"/>
                          <a:ea typeface="+mn-ea"/>
                          <a:cs typeface="+mn-cs"/>
                        </a:rPr>
                        <a:t>Latest reconciliation date</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marL="0" algn="ctr" defTabSz="914400" rtl="0" eaLnBrk="1" latinLnBrk="0" hangingPunct="1"/>
                      <a:r>
                        <a:rPr lang="en-US" sz="1800" b="1" kern="1200" dirty="0">
                          <a:solidFill>
                            <a:srgbClr val="1D3557"/>
                          </a:solidFill>
                          <a:latin typeface="Montserrat" panose="00000500000000000000" pitchFamily="50" charset="0"/>
                          <a:ea typeface="+mn-ea"/>
                          <a:cs typeface="+mn-cs"/>
                        </a:rPr>
                        <a:t>Reviewed by management?</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rgbClr val="1D3557"/>
                          </a:solidFill>
                          <a:latin typeface="Montserrat" panose="00000500000000000000" pitchFamily="50" charset="0"/>
                          <a:ea typeface="+mn-ea"/>
                          <a:cs typeface="+mn-cs"/>
                        </a:rPr>
                        <a:t>Adjustments posted and balance agreed to the GL?</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extLst>
                  <a:ext uri="{0D108BD9-81ED-4DB2-BD59-A6C34878D82A}">
                    <a16:rowId xmlns:a16="http://schemas.microsoft.com/office/drawing/2014/main" val="1906669814"/>
                  </a:ext>
                </a:extLst>
              </a:tr>
              <a:tr h="834290">
                <a:tc>
                  <a:txBody>
                    <a:bodyPr/>
                    <a:lstStyle/>
                    <a:p>
                      <a:r>
                        <a:rPr lang="en-US" sz="2000" b="1" dirty="0">
                          <a:latin typeface="Montserrat" panose="00000500000000000000" pitchFamily="50" charset="0"/>
                        </a:rPr>
                        <a:t>Primary general</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latin typeface="Montserrat" panose="00000500000000000000" pitchFamily="50" charset="0"/>
                      </a:endParaRP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latin typeface="Montserrat" panose="00000500000000000000" pitchFamily="50" charset="0"/>
                      </a:endParaRP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latin typeface="Montserrat" panose="00000500000000000000" pitchFamily="50" charset="0"/>
                      </a:endParaRP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latin typeface="Montserrat" panose="00000500000000000000" pitchFamily="50" charset="0"/>
                      </a:endParaRP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extLst>
                  <a:ext uri="{0D108BD9-81ED-4DB2-BD59-A6C34878D82A}">
                    <a16:rowId xmlns:a16="http://schemas.microsoft.com/office/drawing/2014/main" val="318780162"/>
                  </a:ext>
                </a:extLst>
              </a:tr>
              <a:tr h="747232">
                <a:tc>
                  <a:txBody>
                    <a:bodyPr/>
                    <a:lstStyle/>
                    <a:p>
                      <a:r>
                        <a:rPr lang="en-US" sz="2000" b="1" dirty="0">
                          <a:latin typeface="Montserrat" panose="00000500000000000000" pitchFamily="50" charset="0"/>
                        </a:rPr>
                        <a:t>Payroll</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chemeClr val="bg1"/>
                    </a:solidFill>
                  </a:tcPr>
                </a:tc>
                <a:tc>
                  <a:txBody>
                    <a:bodyPr/>
                    <a:lstStyle/>
                    <a:p>
                      <a:endParaRPr lang="en-US">
                        <a:latin typeface="Montserrat" panose="00000500000000000000" pitchFamily="50" charset="0"/>
                      </a:endParaRP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chemeClr val="bg1"/>
                    </a:solidFill>
                  </a:tcPr>
                </a:tc>
                <a:tc>
                  <a:txBody>
                    <a:bodyPr/>
                    <a:lstStyle/>
                    <a:p>
                      <a:endParaRPr lang="en-US">
                        <a:latin typeface="Montserrat" panose="00000500000000000000" pitchFamily="50" charset="0"/>
                      </a:endParaRP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chemeClr val="bg1"/>
                    </a:solidFill>
                  </a:tcPr>
                </a:tc>
                <a:tc>
                  <a:txBody>
                    <a:bodyPr/>
                    <a:lstStyle/>
                    <a:p>
                      <a:endParaRPr lang="en-US">
                        <a:latin typeface="Montserrat" panose="00000500000000000000" pitchFamily="50" charset="0"/>
                      </a:endParaRP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chemeClr val="bg1"/>
                    </a:solidFill>
                  </a:tcPr>
                </a:tc>
                <a:tc>
                  <a:txBody>
                    <a:bodyPr/>
                    <a:lstStyle/>
                    <a:p>
                      <a:endParaRPr lang="en-US" dirty="0">
                        <a:latin typeface="Montserrat" panose="00000500000000000000" pitchFamily="50" charset="0"/>
                      </a:endParaRP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chemeClr val="bg1"/>
                    </a:solidFill>
                  </a:tcPr>
                </a:tc>
                <a:extLst>
                  <a:ext uri="{0D108BD9-81ED-4DB2-BD59-A6C34878D82A}">
                    <a16:rowId xmlns:a16="http://schemas.microsoft.com/office/drawing/2014/main" val="1507776934"/>
                  </a:ext>
                </a:extLst>
              </a:tr>
              <a:tr h="977133">
                <a:tc>
                  <a:txBody>
                    <a:bodyPr/>
                    <a:lstStyle/>
                    <a:p>
                      <a:r>
                        <a:rPr lang="en-US" sz="2000" b="1" dirty="0">
                          <a:latin typeface="Montserrat" panose="00000500000000000000" pitchFamily="50" charset="0"/>
                        </a:rPr>
                        <a:t>Federal (if applicable)</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latin typeface="Montserrat" panose="00000500000000000000" pitchFamily="50" charset="0"/>
                      </a:endParaRP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latin typeface="Montserrat" panose="00000500000000000000" pitchFamily="50" charset="0"/>
                      </a:endParaRP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latin typeface="Montserrat" panose="00000500000000000000" pitchFamily="50" charset="0"/>
                      </a:endParaRP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latin typeface="Montserrat" panose="00000500000000000000" pitchFamily="50" charset="0"/>
                      </a:endParaRP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extLst>
                  <a:ext uri="{0D108BD9-81ED-4DB2-BD59-A6C34878D82A}">
                    <a16:rowId xmlns:a16="http://schemas.microsoft.com/office/drawing/2014/main" val="2341701049"/>
                  </a:ext>
                </a:extLst>
              </a:tr>
              <a:tr h="977133">
                <a:tc>
                  <a:txBody>
                    <a:bodyPr/>
                    <a:lstStyle/>
                    <a:p>
                      <a:r>
                        <a:rPr lang="en-US" sz="2000" b="1" dirty="0">
                          <a:latin typeface="Montserrat" panose="00000500000000000000" pitchFamily="50" charset="0"/>
                        </a:rPr>
                        <a:t>Other large accounts </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chemeClr val="bg1"/>
                    </a:solidFill>
                  </a:tcPr>
                </a:tc>
                <a:tc>
                  <a:txBody>
                    <a:bodyPr/>
                    <a:lstStyle/>
                    <a:p>
                      <a:endParaRPr lang="en-US">
                        <a:latin typeface="Montserrat" panose="00000500000000000000" pitchFamily="50" charset="0"/>
                      </a:endParaRP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chemeClr val="bg1"/>
                    </a:solidFill>
                  </a:tcPr>
                </a:tc>
                <a:tc>
                  <a:txBody>
                    <a:bodyPr/>
                    <a:lstStyle/>
                    <a:p>
                      <a:endParaRPr lang="en-US">
                        <a:latin typeface="Montserrat" panose="00000500000000000000" pitchFamily="50" charset="0"/>
                      </a:endParaRP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chemeClr val="bg1"/>
                    </a:solidFill>
                  </a:tcPr>
                </a:tc>
                <a:tc>
                  <a:txBody>
                    <a:bodyPr/>
                    <a:lstStyle/>
                    <a:p>
                      <a:endParaRPr lang="en-US" dirty="0">
                        <a:latin typeface="Montserrat" panose="00000500000000000000" pitchFamily="50" charset="0"/>
                      </a:endParaRP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chemeClr val="bg1"/>
                    </a:solidFill>
                  </a:tcPr>
                </a:tc>
                <a:tc>
                  <a:txBody>
                    <a:bodyPr/>
                    <a:lstStyle/>
                    <a:p>
                      <a:endParaRPr lang="en-US" dirty="0">
                        <a:latin typeface="Montserrat" panose="00000500000000000000" pitchFamily="50" charset="0"/>
                      </a:endParaRP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chemeClr val="bg1"/>
                    </a:solidFill>
                  </a:tcPr>
                </a:tc>
                <a:extLst>
                  <a:ext uri="{0D108BD9-81ED-4DB2-BD59-A6C34878D82A}">
                    <a16:rowId xmlns:a16="http://schemas.microsoft.com/office/drawing/2014/main" val="2846550010"/>
                  </a:ext>
                </a:extLst>
              </a:tr>
            </a:tbl>
          </a:graphicData>
        </a:graphic>
      </p:graphicFrame>
      <p:sp>
        <p:nvSpPr>
          <p:cNvPr id="4" name="Slide Number Placeholder 3">
            <a:extLst>
              <a:ext uri="{FF2B5EF4-FFF2-40B4-BE49-F238E27FC236}">
                <a16:creationId xmlns:a16="http://schemas.microsoft.com/office/drawing/2014/main" id="{7C87D825-3089-092A-8F0B-32D550451AB5}"/>
              </a:ext>
            </a:extLst>
          </p:cNvPr>
          <p:cNvSpPr>
            <a:spLocks noGrp="1"/>
          </p:cNvSpPr>
          <p:nvPr>
            <p:ph type="sldNum" sz="quarter" idx="12"/>
          </p:nvPr>
        </p:nvSpPr>
        <p:spPr/>
        <p:txBody>
          <a:bodyPr/>
          <a:lstStyle/>
          <a:p>
            <a:fld id="{0A39F794-7202-4E3A-AED8-2497AE0D328A}" type="slidenum">
              <a:rPr lang="en-US" smtClean="0"/>
              <a:pPr/>
              <a:t>15</a:t>
            </a:fld>
            <a:endParaRPr lang="en-US" dirty="0"/>
          </a:p>
        </p:txBody>
      </p:sp>
    </p:spTree>
    <p:extLst>
      <p:ext uri="{BB962C8B-B14F-4D97-AF65-F5344CB8AC3E}">
        <p14:creationId xmlns:p14="http://schemas.microsoft.com/office/powerpoint/2010/main" val="1463627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4CF55-060C-42F1-A65D-6D55E1A9B438}"/>
              </a:ext>
            </a:extLst>
          </p:cNvPr>
          <p:cNvSpPr>
            <a:spLocks noGrp="1"/>
          </p:cNvSpPr>
          <p:nvPr>
            <p:ph type="title"/>
          </p:nvPr>
        </p:nvSpPr>
        <p:spPr/>
        <p:txBody>
          <a:bodyPr>
            <a:normAutofit fontScale="90000"/>
          </a:bodyPr>
          <a:lstStyle/>
          <a:p>
            <a:r>
              <a:rPr lang="en-US" sz="4400" dirty="0">
                <a:highlight>
                  <a:srgbClr val="FFFF00"/>
                </a:highlight>
              </a:rPr>
              <a:t>[GOVT] </a:t>
            </a:r>
            <a:r>
              <a:rPr lang="en-US" sz="4400" dirty="0"/>
              <a:t>–Reduction in Invalid, Outdated Encumbrances</a:t>
            </a:r>
            <a:endParaRPr lang="en-US" dirty="0"/>
          </a:p>
        </p:txBody>
      </p:sp>
      <p:sp>
        <p:nvSpPr>
          <p:cNvPr id="4" name="Slide Number Placeholder 3">
            <a:extLst>
              <a:ext uri="{FF2B5EF4-FFF2-40B4-BE49-F238E27FC236}">
                <a16:creationId xmlns:a16="http://schemas.microsoft.com/office/drawing/2014/main" id="{F15F7DF0-4C31-4FD0-9749-2CAEF463E1E9}"/>
              </a:ext>
            </a:extLst>
          </p:cNvPr>
          <p:cNvSpPr>
            <a:spLocks noGrp="1"/>
          </p:cNvSpPr>
          <p:nvPr>
            <p:ph type="sldNum" sz="quarter" idx="12"/>
          </p:nvPr>
        </p:nvSpPr>
        <p:spPr/>
        <p:txBody>
          <a:bodyPr/>
          <a:lstStyle/>
          <a:p>
            <a:fld id="{119CF275-4D18-4829-BEAD-38FCC7AFEB2D}" type="slidenum">
              <a:rPr lang="en-US" smtClean="0"/>
              <a:t>16</a:t>
            </a:fld>
            <a:endParaRPr lang="en-US"/>
          </a:p>
        </p:txBody>
      </p:sp>
      <p:pic>
        <p:nvPicPr>
          <p:cNvPr id="7" name="Picture 6" descr="A picture containing drawing, clock&#10;&#10;Description automatically generated">
            <a:extLst>
              <a:ext uri="{FF2B5EF4-FFF2-40B4-BE49-F238E27FC236}">
                <a16:creationId xmlns:a16="http://schemas.microsoft.com/office/drawing/2014/main" id="{1DCE974A-7CBF-4AE0-B92E-F4CFD47CBE1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753287" y="207276"/>
            <a:ext cx="1143000" cy="1143000"/>
          </a:xfrm>
          <a:prstGeom prst="rect">
            <a:avLst/>
          </a:prstGeom>
        </p:spPr>
      </p:pic>
      <p:graphicFrame>
        <p:nvGraphicFramePr>
          <p:cNvPr id="3" name="Table 2">
            <a:extLst>
              <a:ext uri="{FF2B5EF4-FFF2-40B4-BE49-F238E27FC236}">
                <a16:creationId xmlns:a16="http://schemas.microsoft.com/office/drawing/2014/main" id="{27BEAAAD-594E-4EF6-9181-EED8402AF71E}"/>
              </a:ext>
            </a:extLst>
          </p:cNvPr>
          <p:cNvGraphicFramePr>
            <a:graphicFrameLocks noGrp="1"/>
          </p:cNvGraphicFramePr>
          <p:nvPr>
            <p:extLst>
              <p:ext uri="{D42A27DB-BD31-4B8C-83A1-F6EECF244321}">
                <p14:modId xmlns:p14="http://schemas.microsoft.com/office/powerpoint/2010/main" val="3948647476"/>
              </p:ext>
            </p:extLst>
          </p:nvPr>
        </p:nvGraphicFramePr>
        <p:xfrm>
          <a:off x="349832" y="1443874"/>
          <a:ext cx="11492335" cy="4338570"/>
        </p:xfrm>
        <a:graphic>
          <a:graphicData uri="http://schemas.openxmlformats.org/drawingml/2006/table">
            <a:tbl>
              <a:tblPr firstRow="1" bandRow="1">
                <a:tableStyleId>{7DF18680-E054-41AD-8BC1-D1AEF772440D}</a:tableStyleId>
              </a:tblPr>
              <a:tblGrid>
                <a:gridCol w="1507245">
                  <a:extLst>
                    <a:ext uri="{9D8B030D-6E8A-4147-A177-3AD203B41FA5}">
                      <a16:colId xmlns:a16="http://schemas.microsoft.com/office/drawing/2014/main" val="3262520839"/>
                    </a:ext>
                  </a:extLst>
                </a:gridCol>
                <a:gridCol w="1769343">
                  <a:extLst>
                    <a:ext uri="{9D8B030D-6E8A-4147-A177-3AD203B41FA5}">
                      <a16:colId xmlns:a16="http://schemas.microsoft.com/office/drawing/2014/main" val="3638642685"/>
                    </a:ext>
                  </a:extLst>
                </a:gridCol>
                <a:gridCol w="1769343">
                  <a:extLst>
                    <a:ext uri="{9D8B030D-6E8A-4147-A177-3AD203B41FA5}">
                      <a16:colId xmlns:a16="http://schemas.microsoft.com/office/drawing/2014/main" val="1892440878"/>
                    </a:ext>
                  </a:extLst>
                </a:gridCol>
                <a:gridCol w="1769343">
                  <a:extLst>
                    <a:ext uri="{9D8B030D-6E8A-4147-A177-3AD203B41FA5}">
                      <a16:colId xmlns:a16="http://schemas.microsoft.com/office/drawing/2014/main" val="4227755297"/>
                    </a:ext>
                  </a:extLst>
                </a:gridCol>
                <a:gridCol w="1769343">
                  <a:extLst>
                    <a:ext uri="{9D8B030D-6E8A-4147-A177-3AD203B41FA5}">
                      <a16:colId xmlns:a16="http://schemas.microsoft.com/office/drawing/2014/main" val="2797243105"/>
                    </a:ext>
                  </a:extLst>
                </a:gridCol>
                <a:gridCol w="2907718">
                  <a:extLst>
                    <a:ext uri="{9D8B030D-6E8A-4147-A177-3AD203B41FA5}">
                      <a16:colId xmlns:a16="http://schemas.microsoft.com/office/drawing/2014/main" val="4265375948"/>
                    </a:ext>
                  </a:extLst>
                </a:gridCol>
              </a:tblGrid>
              <a:tr h="1271161">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1" kern="1200" dirty="0">
                          <a:solidFill>
                            <a:srgbClr val="1D3557"/>
                          </a:solidFill>
                          <a:latin typeface="Montserrat" panose="00000500000000000000" pitchFamily="50" charset="0"/>
                          <a:ea typeface="+mn-ea"/>
                          <a:cs typeface="+mn-cs"/>
                        </a:rPr>
                        <a:t>General Fund</a:t>
                      </a:r>
                    </a:p>
                    <a:p>
                      <a:pPr marL="0" algn="ctr" defTabSz="914400" rtl="0" eaLnBrk="1" fontAlgn="b" latinLnBrk="0" hangingPunct="1"/>
                      <a:endParaRPr lang="en-US" sz="1800" b="1" kern="1200" dirty="0">
                        <a:solidFill>
                          <a:srgbClr val="1D3557"/>
                        </a:solidFill>
                        <a:latin typeface="Montserrat" panose="00000500000000000000" pitchFamily="50" charset="0"/>
                        <a:ea typeface="+mn-ea"/>
                        <a:cs typeface="+mn-cs"/>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marL="0" algn="ctr" defTabSz="914400" rtl="0" eaLnBrk="1" fontAlgn="b" latinLnBrk="0" hangingPunct="1"/>
                      <a:r>
                        <a:rPr lang="en-US" sz="1800" b="1" kern="1200" dirty="0">
                          <a:solidFill>
                            <a:srgbClr val="1D3557"/>
                          </a:solidFill>
                          <a:latin typeface="Montserrat" panose="00000500000000000000" pitchFamily="50" charset="0"/>
                          <a:ea typeface="+mn-ea"/>
                          <a:cs typeface="+mn-cs"/>
                        </a:rPr>
                        <a:t>FY2020 Encumbrance Balance</a:t>
                      </a: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marL="0" algn="ctr" defTabSz="914400" rtl="0" eaLnBrk="1" fontAlgn="b" latinLnBrk="0" hangingPunct="1"/>
                      <a:r>
                        <a:rPr lang="en-US" sz="1800" b="1" kern="1200" dirty="0">
                          <a:solidFill>
                            <a:srgbClr val="1D3557"/>
                          </a:solidFill>
                          <a:latin typeface="Montserrat" panose="00000500000000000000" pitchFamily="50" charset="0"/>
                          <a:ea typeface="+mn-ea"/>
                          <a:cs typeface="+mn-cs"/>
                        </a:rPr>
                        <a:t>FY2021 Encumbrance Balance</a:t>
                      </a: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1" kern="1200" dirty="0">
                          <a:solidFill>
                            <a:srgbClr val="1D3557"/>
                          </a:solidFill>
                          <a:latin typeface="Montserrat" panose="00000500000000000000" pitchFamily="50" charset="0"/>
                          <a:ea typeface="+mn-ea"/>
                          <a:cs typeface="+mn-cs"/>
                        </a:rPr>
                        <a:t>FY2022 Encumbrance Balance</a:t>
                      </a: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marL="0" algn="ctr" defTabSz="914400" rtl="0" eaLnBrk="1" fontAlgn="b" latinLnBrk="0" hangingPunct="1"/>
                      <a:r>
                        <a:rPr lang="en-US" sz="1800" b="1" kern="1200" dirty="0">
                          <a:solidFill>
                            <a:srgbClr val="1D3557"/>
                          </a:solidFill>
                          <a:latin typeface="Montserrat" panose="00000500000000000000" pitchFamily="50" charset="0"/>
                          <a:ea typeface="+mn-ea"/>
                          <a:cs typeface="+mn-cs"/>
                        </a:rPr>
                        <a:t>Current balance of encumbrances dated 9/30/22 &amp; prior</a:t>
                      </a: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marL="0" algn="ctr" defTabSz="914400" rtl="0" eaLnBrk="1" fontAlgn="b" latinLnBrk="0" hangingPunct="1"/>
                      <a:r>
                        <a:rPr lang="en-US" sz="1800" b="1" kern="1200" dirty="0">
                          <a:solidFill>
                            <a:srgbClr val="1D3557"/>
                          </a:solidFill>
                          <a:latin typeface="Montserrat" panose="00000500000000000000" pitchFamily="50" charset="0"/>
                          <a:ea typeface="+mn-ea"/>
                          <a:cs typeface="+mn-cs"/>
                        </a:rPr>
                        <a:t>Comments</a:t>
                      </a: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extLst>
                  <a:ext uri="{0D108BD9-81ED-4DB2-BD59-A6C34878D82A}">
                    <a16:rowId xmlns:a16="http://schemas.microsoft.com/office/drawing/2014/main" val="2564185343"/>
                  </a:ext>
                </a:extLst>
              </a:tr>
              <a:tr h="740155">
                <a:tc>
                  <a:txBody>
                    <a:bodyPr/>
                    <a:lstStyle/>
                    <a:p>
                      <a:pPr algn="l" fontAlgn="b"/>
                      <a:r>
                        <a:rPr lang="en-US" sz="2000" b="1" u="none" strike="noStrike" dirty="0">
                          <a:effectLst/>
                        </a:rPr>
                        <a:t>Travel</a:t>
                      </a:r>
                      <a:endParaRPr lang="en-US" sz="2000" b="1"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extLst>
                  <a:ext uri="{0D108BD9-81ED-4DB2-BD59-A6C34878D82A}">
                    <a16:rowId xmlns:a16="http://schemas.microsoft.com/office/drawing/2014/main" val="2333086666"/>
                  </a:ext>
                </a:extLst>
              </a:tr>
              <a:tr h="740155">
                <a:tc>
                  <a:txBody>
                    <a:bodyPr/>
                    <a:lstStyle/>
                    <a:p>
                      <a:pPr algn="l" fontAlgn="b"/>
                      <a:r>
                        <a:rPr lang="en-US" sz="2000" b="1" u="none" strike="noStrike" dirty="0">
                          <a:effectLst/>
                        </a:rPr>
                        <a:t>Supplies</a:t>
                      </a:r>
                      <a:endParaRPr lang="en-US" sz="2000" b="1"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extLst>
                  <a:ext uri="{0D108BD9-81ED-4DB2-BD59-A6C34878D82A}">
                    <a16:rowId xmlns:a16="http://schemas.microsoft.com/office/drawing/2014/main" val="190973911"/>
                  </a:ext>
                </a:extLst>
              </a:tr>
              <a:tr h="740155">
                <a:tc>
                  <a:txBody>
                    <a:bodyPr/>
                    <a:lstStyle/>
                    <a:p>
                      <a:pPr algn="l" fontAlgn="b"/>
                      <a:r>
                        <a:rPr lang="en-US" sz="2000" b="1" u="none" strike="noStrike" dirty="0">
                          <a:effectLst/>
                        </a:rPr>
                        <a:t>Construction</a:t>
                      </a:r>
                      <a:endParaRPr lang="en-US" sz="2000" b="1"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extLst>
                  <a:ext uri="{0D108BD9-81ED-4DB2-BD59-A6C34878D82A}">
                    <a16:rowId xmlns:a16="http://schemas.microsoft.com/office/drawing/2014/main" val="2045611821"/>
                  </a:ext>
                </a:extLst>
              </a:tr>
              <a:tr h="740155">
                <a:tc>
                  <a:txBody>
                    <a:bodyPr/>
                    <a:lstStyle/>
                    <a:p>
                      <a:pPr algn="l" fontAlgn="b"/>
                      <a:r>
                        <a:rPr lang="en-US" sz="2000" b="1" u="none" strike="noStrike" dirty="0">
                          <a:effectLst/>
                        </a:rPr>
                        <a:t>All other</a:t>
                      </a:r>
                      <a:endParaRPr lang="en-US" sz="2000" b="1"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pPr algn="l" fontAlgn="b"/>
                      <a:endParaRPr lang="en-US" sz="2000" b="0" i="0" u="none" strike="noStrike">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pPr algn="l" fontAlgn="b"/>
                      <a:endParaRPr lang="en-US" sz="2000" b="0" i="0" u="none" strike="noStrike">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pPr algn="l" fontAlgn="b"/>
                      <a:endParaRPr lang="en-US" sz="2000" b="0" i="0" u="none" strike="noStrike">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extLst>
                  <a:ext uri="{0D108BD9-81ED-4DB2-BD59-A6C34878D82A}">
                    <a16:rowId xmlns:a16="http://schemas.microsoft.com/office/drawing/2014/main" val="4011032555"/>
                  </a:ext>
                </a:extLst>
              </a:tr>
            </a:tbl>
          </a:graphicData>
        </a:graphic>
      </p:graphicFrame>
      <p:sp>
        <p:nvSpPr>
          <p:cNvPr id="6" name="TextBox 5">
            <a:extLst>
              <a:ext uri="{FF2B5EF4-FFF2-40B4-BE49-F238E27FC236}">
                <a16:creationId xmlns:a16="http://schemas.microsoft.com/office/drawing/2014/main" id="{FD40A580-89C6-4A59-B69C-B31703BBF9BB}"/>
              </a:ext>
            </a:extLst>
          </p:cNvPr>
          <p:cNvSpPr txBox="1"/>
          <p:nvPr/>
        </p:nvSpPr>
        <p:spPr>
          <a:xfrm rot="21283679">
            <a:off x="3417343" y="3176599"/>
            <a:ext cx="6631906" cy="1754326"/>
          </a:xfrm>
          <a:prstGeom prst="rect">
            <a:avLst/>
          </a:prstGeom>
          <a:solidFill>
            <a:schemeClr val="bg1">
              <a:alpha val="57000"/>
            </a:schemeClr>
          </a:solidFill>
        </p:spPr>
        <p:txBody>
          <a:bodyPr wrap="square" rtlCol="0">
            <a:spAutoFit/>
          </a:bodyPr>
          <a:lstStyle/>
          <a:p>
            <a:r>
              <a:rPr lang="en-US" dirty="0">
                <a:solidFill>
                  <a:srgbClr val="FF0000"/>
                </a:solidFill>
              </a:rPr>
              <a:t>This chart will provide a very high level view of how well your government is managing the outstanding encumbrance balances.  The object classifications are suggestions.  Please break down the balances in the standard sub-account categories used by your government.  IF POSSIBLE, report on the balance of outstanding encumbrances as of year end which are dated in prior years</a:t>
            </a:r>
          </a:p>
        </p:txBody>
      </p:sp>
    </p:spTree>
    <p:extLst>
      <p:ext uri="{BB962C8B-B14F-4D97-AF65-F5344CB8AC3E}">
        <p14:creationId xmlns:p14="http://schemas.microsoft.com/office/powerpoint/2010/main" val="10280472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EA3F1EF1-BA6F-D28D-059F-52C582CFC6C3}"/>
              </a:ext>
            </a:extLst>
          </p:cNvPr>
          <p:cNvGraphicFramePr>
            <a:graphicFrameLocks noGrp="1"/>
          </p:cNvGraphicFramePr>
          <p:nvPr>
            <p:extLst>
              <p:ext uri="{D42A27DB-BD31-4B8C-83A1-F6EECF244321}">
                <p14:modId xmlns:p14="http://schemas.microsoft.com/office/powerpoint/2010/main" val="2729812082"/>
              </p:ext>
            </p:extLst>
          </p:nvPr>
        </p:nvGraphicFramePr>
        <p:xfrm>
          <a:off x="349834" y="1390427"/>
          <a:ext cx="11492335" cy="4338570"/>
        </p:xfrm>
        <a:graphic>
          <a:graphicData uri="http://schemas.openxmlformats.org/drawingml/2006/table">
            <a:tbl>
              <a:tblPr firstRow="1" bandRow="1">
                <a:tableStyleId>{7DF18680-E054-41AD-8BC1-D1AEF772440D}</a:tableStyleId>
              </a:tblPr>
              <a:tblGrid>
                <a:gridCol w="1507245">
                  <a:extLst>
                    <a:ext uri="{9D8B030D-6E8A-4147-A177-3AD203B41FA5}">
                      <a16:colId xmlns:a16="http://schemas.microsoft.com/office/drawing/2014/main" val="3262520839"/>
                    </a:ext>
                  </a:extLst>
                </a:gridCol>
                <a:gridCol w="1769343">
                  <a:extLst>
                    <a:ext uri="{9D8B030D-6E8A-4147-A177-3AD203B41FA5}">
                      <a16:colId xmlns:a16="http://schemas.microsoft.com/office/drawing/2014/main" val="3638642685"/>
                    </a:ext>
                  </a:extLst>
                </a:gridCol>
                <a:gridCol w="1769343">
                  <a:extLst>
                    <a:ext uri="{9D8B030D-6E8A-4147-A177-3AD203B41FA5}">
                      <a16:colId xmlns:a16="http://schemas.microsoft.com/office/drawing/2014/main" val="1892440878"/>
                    </a:ext>
                  </a:extLst>
                </a:gridCol>
                <a:gridCol w="1769343">
                  <a:extLst>
                    <a:ext uri="{9D8B030D-6E8A-4147-A177-3AD203B41FA5}">
                      <a16:colId xmlns:a16="http://schemas.microsoft.com/office/drawing/2014/main" val="4227755297"/>
                    </a:ext>
                  </a:extLst>
                </a:gridCol>
                <a:gridCol w="1769343">
                  <a:extLst>
                    <a:ext uri="{9D8B030D-6E8A-4147-A177-3AD203B41FA5}">
                      <a16:colId xmlns:a16="http://schemas.microsoft.com/office/drawing/2014/main" val="2797243105"/>
                    </a:ext>
                  </a:extLst>
                </a:gridCol>
                <a:gridCol w="2907718">
                  <a:extLst>
                    <a:ext uri="{9D8B030D-6E8A-4147-A177-3AD203B41FA5}">
                      <a16:colId xmlns:a16="http://schemas.microsoft.com/office/drawing/2014/main" val="4265375948"/>
                    </a:ext>
                  </a:extLst>
                </a:gridCol>
              </a:tblGrid>
              <a:tr h="1271161">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1" kern="1200" dirty="0">
                          <a:solidFill>
                            <a:srgbClr val="1D3557"/>
                          </a:solidFill>
                          <a:latin typeface="Montserrat" panose="00000500000000000000" pitchFamily="50" charset="0"/>
                          <a:ea typeface="+mn-ea"/>
                          <a:cs typeface="+mn-cs"/>
                        </a:rPr>
                        <a:t>General Fund</a:t>
                      </a:r>
                    </a:p>
                    <a:p>
                      <a:pPr marL="0" algn="ctr" defTabSz="914400" rtl="0" eaLnBrk="1" fontAlgn="b" latinLnBrk="0" hangingPunct="1"/>
                      <a:endParaRPr lang="en-US" sz="1800" b="1" kern="1200" dirty="0">
                        <a:solidFill>
                          <a:srgbClr val="1D3557"/>
                        </a:solidFill>
                        <a:latin typeface="Montserrat" panose="00000500000000000000" pitchFamily="50" charset="0"/>
                        <a:ea typeface="+mn-ea"/>
                        <a:cs typeface="+mn-cs"/>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marL="0" algn="ctr" defTabSz="914400" rtl="0" eaLnBrk="1" fontAlgn="b" latinLnBrk="0" hangingPunct="1"/>
                      <a:r>
                        <a:rPr lang="en-US" sz="1800" b="1" kern="1200" dirty="0">
                          <a:solidFill>
                            <a:srgbClr val="1D3557"/>
                          </a:solidFill>
                          <a:latin typeface="Montserrat" panose="00000500000000000000" pitchFamily="50" charset="0"/>
                          <a:ea typeface="+mn-ea"/>
                          <a:cs typeface="+mn-cs"/>
                        </a:rPr>
                        <a:t>FY2020 Encumbrance Balance</a:t>
                      </a: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marL="0" algn="ctr" defTabSz="914400" rtl="0" eaLnBrk="1" fontAlgn="b" latinLnBrk="0" hangingPunct="1"/>
                      <a:r>
                        <a:rPr lang="en-US" sz="1800" b="1" kern="1200" dirty="0">
                          <a:solidFill>
                            <a:srgbClr val="1D3557"/>
                          </a:solidFill>
                          <a:latin typeface="Montserrat" panose="00000500000000000000" pitchFamily="50" charset="0"/>
                          <a:ea typeface="+mn-ea"/>
                          <a:cs typeface="+mn-cs"/>
                        </a:rPr>
                        <a:t>FY2021 Encumbrance Balance</a:t>
                      </a: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1" kern="1200" dirty="0">
                          <a:solidFill>
                            <a:srgbClr val="1D3557"/>
                          </a:solidFill>
                          <a:latin typeface="Montserrat" panose="00000500000000000000" pitchFamily="50" charset="0"/>
                          <a:ea typeface="+mn-ea"/>
                          <a:cs typeface="+mn-cs"/>
                        </a:rPr>
                        <a:t>FY2022 Encumbrance Balance</a:t>
                      </a: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marL="0" algn="ctr" defTabSz="914400" rtl="0" eaLnBrk="1" fontAlgn="b" latinLnBrk="0" hangingPunct="1"/>
                      <a:r>
                        <a:rPr lang="en-US" sz="1800" b="1" kern="1200" dirty="0">
                          <a:solidFill>
                            <a:srgbClr val="1D3557"/>
                          </a:solidFill>
                          <a:latin typeface="Montserrat" panose="00000500000000000000" pitchFamily="50" charset="0"/>
                          <a:ea typeface="+mn-ea"/>
                          <a:cs typeface="+mn-cs"/>
                        </a:rPr>
                        <a:t>Current balance of encumbrances dated 9/30/22 &amp; prior</a:t>
                      </a: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marL="0" algn="ctr" defTabSz="914400" rtl="0" eaLnBrk="1" fontAlgn="b" latinLnBrk="0" hangingPunct="1"/>
                      <a:r>
                        <a:rPr lang="en-US" sz="1800" b="1" kern="1200" dirty="0">
                          <a:solidFill>
                            <a:srgbClr val="1D3557"/>
                          </a:solidFill>
                          <a:latin typeface="Montserrat" panose="00000500000000000000" pitchFamily="50" charset="0"/>
                          <a:ea typeface="+mn-ea"/>
                          <a:cs typeface="+mn-cs"/>
                        </a:rPr>
                        <a:t>Comments</a:t>
                      </a: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extLst>
                  <a:ext uri="{0D108BD9-81ED-4DB2-BD59-A6C34878D82A}">
                    <a16:rowId xmlns:a16="http://schemas.microsoft.com/office/drawing/2014/main" val="2564185343"/>
                  </a:ext>
                </a:extLst>
              </a:tr>
              <a:tr h="740155">
                <a:tc>
                  <a:txBody>
                    <a:bodyPr/>
                    <a:lstStyle/>
                    <a:p>
                      <a:pPr algn="l" fontAlgn="b"/>
                      <a:r>
                        <a:rPr lang="en-US" sz="2000" b="1" u="none" strike="noStrike" dirty="0">
                          <a:effectLst/>
                        </a:rPr>
                        <a:t>Travel</a:t>
                      </a:r>
                      <a:endParaRPr lang="en-US" sz="2000" b="1"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extLst>
                  <a:ext uri="{0D108BD9-81ED-4DB2-BD59-A6C34878D82A}">
                    <a16:rowId xmlns:a16="http://schemas.microsoft.com/office/drawing/2014/main" val="2333086666"/>
                  </a:ext>
                </a:extLst>
              </a:tr>
              <a:tr h="740155">
                <a:tc>
                  <a:txBody>
                    <a:bodyPr/>
                    <a:lstStyle/>
                    <a:p>
                      <a:pPr algn="l" fontAlgn="b"/>
                      <a:r>
                        <a:rPr lang="en-US" sz="2000" b="1" u="none" strike="noStrike" dirty="0">
                          <a:effectLst/>
                        </a:rPr>
                        <a:t>Supplies</a:t>
                      </a:r>
                      <a:endParaRPr lang="en-US" sz="2000" b="1"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extLst>
                  <a:ext uri="{0D108BD9-81ED-4DB2-BD59-A6C34878D82A}">
                    <a16:rowId xmlns:a16="http://schemas.microsoft.com/office/drawing/2014/main" val="190973911"/>
                  </a:ext>
                </a:extLst>
              </a:tr>
              <a:tr h="740155">
                <a:tc>
                  <a:txBody>
                    <a:bodyPr/>
                    <a:lstStyle/>
                    <a:p>
                      <a:pPr algn="l" fontAlgn="b"/>
                      <a:r>
                        <a:rPr lang="en-US" sz="2000" b="1" u="none" strike="noStrike" dirty="0">
                          <a:effectLst/>
                        </a:rPr>
                        <a:t>Construction</a:t>
                      </a:r>
                      <a:endParaRPr lang="en-US" sz="2000" b="1"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extLst>
                  <a:ext uri="{0D108BD9-81ED-4DB2-BD59-A6C34878D82A}">
                    <a16:rowId xmlns:a16="http://schemas.microsoft.com/office/drawing/2014/main" val="2045611821"/>
                  </a:ext>
                </a:extLst>
              </a:tr>
              <a:tr h="740155">
                <a:tc>
                  <a:txBody>
                    <a:bodyPr/>
                    <a:lstStyle/>
                    <a:p>
                      <a:pPr algn="l" fontAlgn="b"/>
                      <a:r>
                        <a:rPr lang="en-US" sz="2000" b="1" u="none" strike="noStrike" dirty="0">
                          <a:effectLst/>
                        </a:rPr>
                        <a:t>All other</a:t>
                      </a:r>
                      <a:endParaRPr lang="en-US" sz="2000" b="1"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pPr algn="l" fontAlgn="b"/>
                      <a:endParaRPr lang="en-US" sz="2000" b="0" i="0" u="none" strike="noStrike">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pPr algn="l" fontAlgn="b"/>
                      <a:endParaRPr lang="en-US" sz="2000" b="0" i="0" u="none" strike="noStrike">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pPr algn="l" fontAlgn="b"/>
                      <a:endParaRPr lang="en-US" sz="2000" b="0" i="0" u="none" strike="noStrike">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pPr algn="l" fontAlgn="b"/>
                      <a:endParaRPr lang="en-US" sz="2000" b="0" i="0" u="none" strike="noStrike" dirty="0">
                        <a:solidFill>
                          <a:srgbClr val="000000"/>
                        </a:solidFill>
                        <a:effectLst/>
                        <a:latin typeface="+mn-lt"/>
                      </a:endParaRPr>
                    </a:p>
                  </a:txBody>
                  <a:tcPr marL="6350" marR="6350" marT="6350" marB="0"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extLst>
                  <a:ext uri="{0D108BD9-81ED-4DB2-BD59-A6C34878D82A}">
                    <a16:rowId xmlns:a16="http://schemas.microsoft.com/office/drawing/2014/main" val="4011032555"/>
                  </a:ext>
                </a:extLst>
              </a:tr>
            </a:tbl>
          </a:graphicData>
        </a:graphic>
      </p:graphicFrame>
      <p:sp>
        <p:nvSpPr>
          <p:cNvPr id="2" name="Title 1">
            <a:extLst>
              <a:ext uri="{FF2B5EF4-FFF2-40B4-BE49-F238E27FC236}">
                <a16:creationId xmlns:a16="http://schemas.microsoft.com/office/drawing/2014/main" id="{6EF4CF55-060C-42F1-A65D-6D55E1A9B438}"/>
              </a:ext>
            </a:extLst>
          </p:cNvPr>
          <p:cNvSpPr>
            <a:spLocks noGrp="1"/>
          </p:cNvSpPr>
          <p:nvPr>
            <p:ph type="title"/>
          </p:nvPr>
        </p:nvSpPr>
        <p:spPr/>
        <p:txBody>
          <a:bodyPr>
            <a:normAutofit fontScale="90000"/>
          </a:bodyPr>
          <a:lstStyle/>
          <a:p>
            <a:r>
              <a:rPr lang="en-US" sz="4400" dirty="0">
                <a:highlight>
                  <a:srgbClr val="FFFF00"/>
                </a:highlight>
              </a:rPr>
              <a:t>[GOVT] </a:t>
            </a:r>
            <a:r>
              <a:rPr lang="en-US" sz="4400" dirty="0"/>
              <a:t>–Reduction in invalid, outdated encumbrances</a:t>
            </a:r>
            <a:endParaRPr lang="en-US" dirty="0"/>
          </a:p>
        </p:txBody>
      </p:sp>
      <p:sp>
        <p:nvSpPr>
          <p:cNvPr id="4" name="Slide Number Placeholder 3">
            <a:extLst>
              <a:ext uri="{FF2B5EF4-FFF2-40B4-BE49-F238E27FC236}">
                <a16:creationId xmlns:a16="http://schemas.microsoft.com/office/drawing/2014/main" id="{F15F7DF0-4C31-4FD0-9749-2CAEF463E1E9}"/>
              </a:ext>
            </a:extLst>
          </p:cNvPr>
          <p:cNvSpPr>
            <a:spLocks noGrp="1"/>
          </p:cNvSpPr>
          <p:nvPr>
            <p:ph type="sldNum" sz="quarter" idx="12"/>
          </p:nvPr>
        </p:nvSpPr>
        <p:spPr/>
        <p:txBody>
          <a:bodyPr/>
          <a:lstStyle/>
          <a:p>
            <a:fld id="{119CF275-4D18-4829-BEAD-38FCC7AFEB2D}" type="slidenum">
              <a:rPr lang="en-US" smtClean="0"/>
              <a:t>17</a:t>
            </a:fld>
            <a:endParaRPr lang="en-US"/>
          </a:p>
        </p:txBody>
      </p:sp>
      <p:pic>
        <p:nvPicPr>
          <p:cNvPr id="7" name="Picture 6" descr="A picture containing drawing, clock&#10;&#10;Description automatically generated">
            <a:extLst>
              <a:ext uri="{FF2B5EF4-FFF2-40B4-BE49-F238E27FC236}">
                <a16:creationId xmlns:a16="http://schemas.microsoft.com/office/drawing/2014/main" id="{1DCE974A-7CBF-4AE0-B92E-F4CFD47CBE1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753287" y="207276"/>
            <a:ext cx="1143000" cy="1143000"/>
          </a:xfrm>
          <a:prstGeom prst="rect">
            <a:avLst/>
          </a:prstGeom>
        </p:spPr>
      </p:pic>
      <p:sp>
        <p:nvSpPr>
          <p:cNvPr id="6" name="TextBox 5">
            <a:extLst>
              <a:ext uri="{FF2B5EF4-FFF2-40B4-BE49-F238E27FC236}">
                <a16:creationId xmlns:a16="http://schemas.microsoft.com/office/drawing/2014/main" id="{FD40A580-89C6-4A59-B69C-B31703BBF9BB}"/>
              </a:ext>
            </a:extLst>
          </p:cNvPr>
          <p:cNvSpPr txBox="1"/>
          <p:nvPr/>
        </p:nvSpPr>
        <p:spPr>
          <a:xfrm rot="21283679">
            <a:off x="3419712" y="3782059"/>
            <a:ext cx="5511746" cy="646331"/>
          </a:xfrm>
          <a:prstGeom prst="rect">
            <a:avLst/>
          </a:prstGeom>
          <a:solidFill>
            <a:schemeClr val="bg1">
              <a:alpha val="57000"/>
            </a:schemeClr>
          </a:solidFill>
        </p:spPr>
        <p:txBody>
          <a:bodyPr wrap="square" rtlCol="0">
            <a:spAutoFit/>
          </a:bodyPr>
          <a:lstStyle/>
          <a:p>
            <a:r>
              <a:rPr lang="en-US" dirty="0">
                <a:solidFill>
                  <a:srgbClr val="FF0000"/>
                </a:solidFill>
              </a:rPr>
              <a:t>Report on the largest federal grant fund.  Describe which grants/grantors are included (or excluded) in this fund</a:t>
            </a:r>
          </a:p>
        </p:txBody>
      </p:sp>
    </p:spTree>
    <p:extLst>
      <p:ext uri="{BB962C8B-B14F-4D97-AF65-F5344CB8AC3E}">
        <p14:creationId xmlns:p14="http://schemas.microsoft.com/office/powerpoint/2010/main" val="34643687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B3565-6556-6732-8EAF-A9803036F11B}"/>
              </a:ext>
            </a:extLst>
          </p:cNvPr>
          <p:cNvSpPr>
            <a:spLocks noGrp="1"/>
          </p:cNvSpPr>
          <p:nvPr>
            <p:ph type="title"/>
          </p:nvPr>
        </p:nvSpPr>
        <p:spPr/>
        <p:txBody>
          <a:bodyPr>
            <a:normAutofit/>
          </a:bodyPr>
          <a:lstStyle/>
          <a:p>
            <a:r>
              <a:rPr lang="en-US" sz="4400" dirty="0">
                <a:highlight>
                  <a:srgbClr val="FFFF00"/>
                </a:highlight>
              </a:rPr>
              <a:t>[GOVT] </a:t>
            </a:r>
            <a:r>
              <a:rPr lang="en-US" sz="4400" dirty="0"/>
              <a:t>–A Few Other Reconciliations</a:t>
            </a:r>
            <a:endParaRPr lang="en-US" dirty="0"/>
          </a:p>
        </p:txBody>
      </p:sp>
      <p:graphicFrame>
        <p:nvGraphicFramePr>
          <p:cNvPr id="5" name="Table 5">
            <a:extLst>
              <a:ext uri="{FF2B5EF4-FFF2-40B4-BE49-F238E27FC236}">
                <a16:creationId xmlns:a16="http://schemas.microsoft.com/office/drawing/2014/main" id="{CD2C6AD1-C85F-A6A6-F8FA-0A6D6ABC4744}"/>
              </a:ext>
            </a:extLst>
          </p:cNvPr>
          <p:cNvGraphicFramePr>
            <a:graphicFrameLocks noGrp="1"/>
          </p:cNvGraphicFramePr>
          <p:nvPr>
            <p:ph idx="1"/>
            <p:extLst>
              <p:ext uri="{D42A27DB-BD31-4B8C-83A1-F6EECF244321}">
                <p14:modId xmlns:p14="http://schemas.microsoft.com/office/powerpoint/2010/main" val="851579756"/>
              </p:ext>
            </p:extLst>
          </p:nvPr>
        </p:nvGraphicFramePr>
        <p:xfrm>
          <a:off x="780361" y="1287881"/>
          <a:ext cx="10631278" cy="5038905"/>
        </p:xfrm>
        <a:graphic>
          <a:graphicData uri="http://schemas.openxmlformats.org/drawingml/2006/table">
            <a:tbl>
              <a:tblPr firstRow="1" bandRow="1">
                <a:tableStyleId>{7DF18680-E054-41AD-8BC1-D1AEF772440D}</a:tableStyleId>
              </a:tblPr>
              <a:tblGrid>
                <a:gridCol w="2143329">
                  <a:extLst>
                    <a:ext uri="{9D8B030D-6E8A-4147-A177-3AD203B41FA5}">
                      <a16:colId xmlns:a16="http://schemas.microsoft.com/office/drawing/2014/main" val="3759994836"/>
                    </a:ext>
                  </a:extLst>
                </a:gridCol>
                <a:gridCol w="2395621">
                  <a:extLst>
                    <a:ext uri="{9D8B030D-6E8A-4147-A177-3AD203B41FA5}">
                      <a16:colId xmlns:a16="http://schemas.microsoft.com/office/drawing/2014/main" val="871630185"/>
                    </a:ext>
                  </a:extLst>
                </a:gridCol>
                <a:gridCol w="1961002">
                  <a:extLst>
                    <a:ext uri="{9D8B030D-6E8A-4147-A177-3AD203B41FA5}">
                      <a16:colId xmlns:a16="http://schemas.microsoft.com/office/drawing/2014/main" val="2548900550"/>
                    </a:ext>
                  </a:extLst>
                </a:gridCol>
                <a:gridCol w="2005070">
                  <a:extLst>
                    <a:ext uri="{9D8B030D-6E8A-4147-A177-3AD203B41FA5}">
                      <a16:colId xmlns:a16="http://schemas.microsoft.com/office/drawing/2014/main" val="2385027173"/>
                    </a:ext>
                  </a:extLst>
                </a:gridCol>
                <a:gridCol w="2126256">
                  <a:extLst>
                    <a:ext uri="{9D8B030D-6E8A-4147-A177-3AD203B41FA5}">
                      <a16:colId xmlns:a16="http://schemas.microsoft.com/office/drawing/2014/main" val="3620467865"/>
                    </a:ext>
                  </a:extLst>
                </a:gridCol>
              </a:tblGrid>
              <a:tr h="1473395">
                <a:tc>
                  <a:txBody>
                    <a:bodyPr/>
                    <a:lstStyle/>
                    <a:p>
                      <a:pPr algn="ctr"/>
                      <a:r>
                        <a:rPr lang="en-US" sz="2400" dirty="0">
                          <a:solidFill>
                            <a:srgbClr val="1D3557"/>
                          </a:solidFill>
                        </a:rPr>
                        <a:t>Account</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algn="ctr"/>
                      <a:r>
                        <a:rPr lang="en-US" sz="2400" dirty="0">
                          <a:solidFill>
                            <a:srgbClr val="1D3557"/>
                          </a:solidFill>
                        </a:rPr>
                        <a:t>Frequency of reconciliation</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algn="ctr"/>
                      <a:r>
                        <a:rPr lang="en-US" sz="2400" dirty="0">
                          <a:solidFill>
                            <a:srgbClr val="1D3557"/>
                          </a:solidFill>
                        </a:rPr>
                        <a:t>Latest reconciliation date</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algn="ctr"/>
                      <a:r>
                        <a:rPr lang="en-US" sz="2400" dirty="0">
                          <a:solidFill>
                            <a:srgbClr val="1D3557"/>
                          </a:solidFill>
                        </a:rPr>
                        <a:t>Reviewed by management?</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rgbClr val="1D3557"/>
                          </a:solidFill>
                        </a:rPr>
                        <a:t>Adjustments posted and balance agreed to the GL?</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extLst>
                  <a:ext uri="{0D108BD9-81ED-4DB2-BD59-A6C34878D82A}">
                    <a16:rowId xmlns:a16="http://schemas.microsoft.com/office/drawing/2014/main" val="1906669814"/>
                  </a:ext>
                </a:extLst>
              </a:tr>
              <a:tr h="822170">
                <a:tc>
                  <a:txBody>
                    <a:bodyPr/>
                    <a:lstStyle/>
                    <a:p>
                      <a:r>
                        <a:rPr lang="en-US" sz="2000" b="1" dirty="0"/>
                        <a:t>Fixed Asset inventory</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extLst>
                  <a:ext uri="{0D108BD9-81ED-4DB2-BD59-A6C34878D82A}">
                    <a16:rowId xmlns:a16="http://schemas.microsoft.com/office/drawing/2014/main" val="318780162"/>
                  </a:ext>
                </a:extLst>
              </a:tr>
              <a:tr h="736377">
                <a:tc>
                  <a:txBody>
                    <a:bodyPr/>
                    <a:lstStyle/>
                    <a:p>
                      <a:r>
                        <a:rPr lang="en-US" sz="2000" b="1" dirty="0"/>
                        <a:t>Federal Receivables</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extLst>
                  <a:ext uri="{0D108BD9-81ED-4DB2-BD59-A6C34878D82A}">
                    <a16:rowId xmlns:a16="http://schemas.microsoft.com/office/drawing/2014/main" val="1507776934"/>
                  </a:ext>
                </a:extLst>
              </a:tr>
              <a:tr h="962939">
                <a:tc>
                  <a:txBody>
                    <a:bodyPr/>
                    <a:lstStyle/>
                    <a:p>
                      <a:r>
                        <a:rPr lang="en-US" sz="2000" b="1" dirty="0"/>
                        <a:t>Payroll Liabilities</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extLst>
                  <a:ext uri="{0D108BD9-81ED-4DB2-BD59-A6C34878D82A}">
                    <a16:rowId xmlns:a16="http://schemas.microsoft.com/office/drawing/2014/main" val="2341701049"/>
                  </a:ext>
                </a:extLst>
              </a:tr>
              <a:tr h="962939">
                <a:tc>
                  <a:txBody>
                    <a:bodyPr/>
                    <a:lstStyle/>
                    <a:p>
                      <a:r>
                        <a:rPr lang="en-US" sz="2000" b="1" dirty="0"/>
                        <a:t>Travel Advances</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chemeClr val="bg1"/>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chemeClr val="bg1"/>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chemeClr val="bg1"/>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chemeClr val="bg1"/>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chemeClr val="bg1"/>
                    </a:solidFill>
                  </a:tcPr>
                </a:tc>
                <a:extLst>
                  <a:ext uri="{0D108BD9-81ED-4DB2-BD59-A6C34878D82A}">
                    <a16:rowId xmlns:a16="http://schemas.microsoft.com/office/drawing/2014/main" val="2846550010"/>
                  </a:ext>
                </a:extLst>
              </a:tr>
            </a:tbl>
          </a:graphicData>
        </a:graphic>
      </p:graphicFrame>
      <p:sp>
        <p:nvSpPr>
          <p:cNvPr id="4" name="Slide Number Placeholder 3">
            <a:extLst>
              <a:ext uri="{FF2B5EF4-FFF2-40B4-BE49-F238E27FC236}">
                <a16:creationId xmlns:a16="http://schemas.microsoft.com/office/drawing/2014/main" id="{7C87D825-3089-092A-8F0B-32D550451AB5}"/>
              </a:ext>
            </a:extLst>
          </p:cNvPr>
          <p:cNvSpPr>
            <a:spLocks noGrp="1"/>
          </p:cNvSpPr>
          <p:nvPr>
            <p:ph type="sldNum" sz="quarter" idx="12"/>
          </p:nvPr>
        </p:nvSpPr>
        <p:spPr/>
        <p:txBody>
          <a:bodyPr/>
          <a:lstStyle/>
          <a:p>
            <a:fld id="{0A39F794-7202-4E3A-AED8-2497AE0D328A}" type="slidenum">
              <a:rPr lang="en-US" smtClean="0"/>
              <a:pPr/>
              <a:t>18</a:t>
            </a:fld>
            <a:endParaRPr lang="en-US" dirty="0"/>
          </a:p>
        </p:txBody>
      </p:sp>
    </p:spTree>
    <p:extLst>
      <p:ext uri="{BB962C8B-B14F-4D97-AF65-F5344CB8AC3E}">
        <p14:creationId xmlns:p14="http://schemas.microsoft.com/office/powerpoint/2010/main" val="362398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EF2239-9C41-4F1E-B31F-14515ED9BBED}" type="slidenum">
              <a:rPr lang="en-US" smtClean="0"/>
              <a:pPr/>
              <a:t>19</a:t>
            </a:fld>
            <a:endParaRPr lang="en-US"/>
          </a:p>
        </p:txBody>
      </p:sp>
      <p:graphicFrame>
        <p:nvGraphicFramePr>
          <p:cNvPr id="4" name="Table 6">
            <a:extLst>
              <a:ext uri="{FF2B5EF4-FFF2-40B4-BE49-F238E27FC236}">
                <a16:creationId xmlns:a16="http://schemas.microsoft.com/office/drawing/2014/main" id="{984CB098-E3F5-4BF3-8934-6CBF926E9100}"/>
              </a:ext>
            </a:extLst>
          </p:cNvPr>
          <p:cNvGraphicFramePr>
            <a:graphicFrameLocks noGrp="1"/>
          </p:cNvGraphicFramePr>
          <p:nvPr>
            <p:extLst>
              <p:ext uri="{D42A27DB-BD31-4B8C-83A1-F6EECF244321}">
                <p14:modId xmlns:p14="http://schemas.microsoft.com/office/powerpoint/2010/main" val="3719103354"/>
              </p:ext>
            </p:extLst>
          </p:nvPr>
        </p:nvGraphicFramePr>
        <p:xfrm>
          <a:off x="392653" y="1524000"/>
          <a:ext cx="11681359" cy="4206240"/>
        </p:xfrm>
        <a:graphic>
          <a:graphicData uri="http://schemas.openxmlformats.org/drawingml/2006/table">
            <a:tbl>
              <a:tblPr firstRow="1" bandRow="1">
                <a:tableStyleId>{BDBED569-4797-4DF1-A0F4-6AAB3CD982D8}</a:tableStyleId>
              </a:tblPr>
              <a:tblGrid>
                <a:gridCol w="4046684">
                  <a:extLst>
                    <a:ext uri="{9D8B030D-6E8A-4147-A177-3AD203B41FA5}">
                      <a16:colId xmlns:a16="http://schemas.microsoft.com/office/drawing/2014/main" val="3616128542"/>
                    </a:ext>
                  </a:extLst>
                </a:gridCol>
                <a:gridCol w="7634675">
                  <a:extLst>
                    <a:ext uri="{9D8B030D-6E8A-4147-A177-3AD203B41FA5}">
                      <a16:colId xmlns:a16="http://schemas.microsoft.com/office/drawing/2014/main" val="4161743446"/>
                    </a:ext>
                  </a:extLst>
                </a:gridCol>
              </a:tblGrid>
              <a:tr h="2207386">
                <a:tc>
                  <a:txBody>
                    <a:bodyPr/>
                    <a:lstStyle/>
                    <a:p>
                      <a:pPr lvl="0" algn="l">
                        <a:lnSpc>
                          <a:spcPct val="100000"/>
                        </a:lnSpc>
                      </a:pPr>
                      <a:r>
                        <a:rPr lang="en-US" dirty="0">
                          <a:latin typeface="Montserrat" panose="00000500000000000000" pitchFamily="50" charset="0"/>
                          <a:ea typeface="Open Sans" panose="020B0606030504020204" pitchFamily="34" charset="0"/>
                          <a:cs typeface="Open Sans" panose="020B0606030504020204" pitchFamily="34" charset="0"/>
                        </a:rPr>
                        <a:t>What has been the greatest challenge in your financial operations this last year?</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lnTlToBr w="12700" cmpd="sng">
                      <a:noFill/>
                      <a:prstDash val="solid"/>
                    </a:lnTlToBr>
                    <a:lnBlToTr w="12700" cmpd="sng">
                      <a:noFill/>
                      <a:prstDash val="solid"/>
                    </a:lnBlToTr>
                    <a:solidFill>
                      <a:srgbClr val="ECF1F9"/>
                    </a:solidFill>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b="0" i="0" dirty="0">
                          <a:latin typeface="Montserrat" panose="00000500000000000000" pitchFamily="50" charset="0"/>
                          <a:ea typeface="Open Sans" panose="020B0606030504020204" pitchFamily="34" charset="0"/>
                          <a:cs typeface="Open Sans" panose="020B0606030504020204" pitchFamily="34" charset="0"/>
                        </a:rPr>
                        <a:t>INSERT COMMENTS HERE</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lnTlToBr w="12700" cmpd="sng">
                      <a:noFill/>
                      <a:prstDash val="solid"/>
                    </a:lnTlToBr>
                    <a:lnBlToTr w="12700" cmpd="sng">
                      <a:noFill/>
                      <a:prstDash val="solid"/>
                    </a:lnBlToTr>
                    <a:solidFill>
                      <a:srgbClr val="ECF1F9"/>
                    </a:solidFill>
                  </a:tcPr>
                </a:tc>
                <a:extLst>
                  <a:ext uri="{0D108BD9-81ED-4DB2-BD59-A6C34878D82A}">
                    <a16:rowId xmlns:a16="http://schemas.microsoft.com/office/drawing/2014/main" val="1770761110"/>
                  </a:ext>
                </a:extLst>
              </a:tr>
              <a:tr h="1998854">
                <a:tc>
                  <a:txBody>
                    <a:bodyPr/>
                    <a:lstStyle/>
                    <a:p>
                      <a:pPr lvl="0" algn="l">
                        <a:lnSpc>
                          <a:spcPct val="100000"/>
                        </a:lnSpc>
                      </a:pPr>
                      <a:r>
                        <a:rPr lang="en-US" b="1" dirty="0">
                          <a:latin typeface="Montserrat" panose="00000500000000000000" pitchFamily="50" charset="0"/>
                          <a:ea typeface="Open Sans" panose="020B0606030504020204" pitchFamily="34" charset="0"/>
                          <a:cs typeface="Open Sans" panose="020B0606030504020204" pitchFamily="34" charset="0"/>
                        </a:rPr>
                        <a:t>What finance office accomplishment would you like to share with your finance office colleagues?</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tx1"/>
                          </a:solidFill>
                          <a:latin typeface="Montserrat" panose="00000500000000000000" pitchFamily="50" charset="0"/>
                          <a:ea typeface="Open Sans" panose="020B0606030504020204" pitchFamily="34" charset="0"/>
                          <a:cs typeface="Open Sans" panose="020B0606030504020204" pitchFamily="34" charset="0"/>
                        </a:rPr>
                        <a:t>INSERT COMMENTS HERE</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54752365"/>
                  </a:ext>
                </a:extLst>
              </a:tr>
            </a:tbl>
          </a:graphicData>
        </a:graphic>
      </p:graphicFrame>
      <p:sp>
        <p:nvSpPr>
          <p:cNvPr id="7" name="Title 1">
            <a:extLst>
              <a:ext uri="{FF2B5EF4-FFF2-40B4-BE49-F238E27FC236}">
                <a16:creationId xmlns:a16="http://schemas.microsoft.com/office/drawing/2014/main" id="{B6C02867-9E5C-42E5-9E95-441660C1737E}"/>
              </a:ext>
            </a:extLst>
          </p:cNvPr>
          <p:cNvSpPr>
            <a:spLocks noGrp="1"/>
          </p:cNvSpPr>
          <p:nvPr>
            <p:ph type="title"/>
          </p:nvPr>
        </p:nvSpPr>
        <p:spPr>
          <a:xfrm>
            <a:off x="392653" y="147484"/>
            <a:ext cx="11681360" cy="1376516"/>
          </a:xfrm>
        </p:spPr>
        <p:txBody>
          <a:bodyPr>
            <a:normAutofit/>
          </a:bodyPr>
          <a:lstStyle/>
          <a:p>
            <a:r>
              <a:rPr lang="en-US" sz="4000" dirty="0">
                <a:highlight>
                  <a:srgbClr val="FFFF00"/>
                </a:highlight>
              </a:rPr>
              <a:t>[GOVT] </a:t>
            </a:r>
            <a:r>
              <a:rPr lang="en-US" sz="4000" dirty="0"/>
              <a:t> - Challenges and Accomplishments</a:t>
            </a:r>
          </a:p>
        </p:txBody>
      </p:sp>
    </p:spTree>
    <p:extLst>
      <p:ext uri="{BB962C8B-B14F-4D97-AF65-F5344CB8AC3E}">
        <p14:creationId xmlns:p14="http://schemas.microsoft.com/office/powerpoint/2010/main" val="3346667196"/>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B894F37-430A-7CEE-313A-56C380FF9147}"/>
              </a:ext>
            </a:extLst>
          </p:cNvPr>
          <p:cNvSpPr>
            <a:spLocks noGrp="1"/>
          </p:cNvSpPr>
          <p:nvPr>
            <p:ph type="sldNum" sz="quarter" idx="12"/>
          </p:nvPr>
        </p:nvSpPr>
        <p:spPr/>
        <p:txBody>
          <a:bodyPr/>
          <a:lstStyle/>
          <a:p>
            <a:fld id="{0A39F794-7202-4E3A-AED8-2497AE0D328A}" type="slidenum">
              <a:rPr lang="en-US" smtClean="0"/>
              <a:t>2</a:t>
            </a:fld>
            <a:endParaRPr lang="en-US"/>
          </a:p>
        </p:txBody>
      </p:sp>
      <p:sp>
        <p:nvSpPr>
          <p:cNvPr id="3" name="TextBox 1">
            <a:extLst>
              <a:ext uri="{FF2B5EF4-FFF2-40B4-BE49-F238E27FC236}">
                <a16:creationId xmlns:a16="http://schemas.microsoft.com/office/drawing/2014/main" id="{3A28B45C-CC76-8181-F0B9-9738F5FF6A45}"/>
              </a:ext>
            </a:extLst>
          </p:cNvPr>
          <p:cNvSpPr txBox="1"/>
          <p:nvPr/>
        </p:nvSpPr>
        <p:spPr>
          <a:xfrm rot="10800000" flipV="1">
            <a:off x="3350823" y="2004435"/>
            <a:ext cx="5751170" cy="1993844"/>
          </a:xfrm>
          <a:prstGeom prst="rect">
            <a:avLst/>
          </a:prstGeom>
          <a:solidFill>
            <a:schemeClr val="bg1">
              <a:alpha val="40000"/>
            </a:schemeClr>
          </a:solidFill>
          <a:ln w="31750">
            <a:solidFill>
              <a:srgbClr val="FF0000"/>
            </a:solid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400" dirty="0">
                <a:solidFill>
                  <a:srgbClr val="FF0000"/>
                </a:solidFill>
              </a:rPr>
              <a:t>The audit related slides will not be presented in your general status presentation but later in a separate session on the audit status.  Please be as specific as possible on this topic!</a:t>
            </a:r>
          </a:p>
        </p:txBody>
      </p:sp>
    </p:spTree>
    <p:extLst>
      <p:ext uri="{BB962C8B-B14F-4D97-AF65-F5344CB8AC3E}">
        <p14:creationId xmlns:p14="http://schemas.microsoft.com/office/powerpoint/2010/main" val="3313941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8B08890-0CAA-491D-BB23-A0D6AFAD2BDC}"/>
              </a:ext>
            </a:extLst>
          </p:cNvPr>
          <p:cNvSpPr txBox="1"/>
          <p:nvPr/>
        </p:nvSpPr>
        <p:spPr>
          <a:xfrm rot="21442111">
            <a:off x="475397" y="1497671"/>
            <a:ext cx="11242853" cy="3862660"/>
          </a:xfrm>
          <a:prstGeom prst="rect">
            <a:avLst/>
          </a:prstGeom>
          <a:solidFill>
            <a:schemeClr val="bg1"/>
          </a:solidFill>
        </p:spPr>
        <p:txBody>
          <a:bodyPr wrap="square" rtlCol="0">
            <a:spAutoFit/>
          </a:bodyPr>
          <a:lstStyle/>
          <a:p>
            <a:pPr>
              <a:lnSpc>
                <a:spcPct val="107000"/>
              </a:lnSpc>
              <a:spcAft>
                <a:spcPts val="800"/>
              </a:spcAft>
            </a:pPr>
            <a:r>
              <a:rPr lang="en-US"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The following four slides are a full list of the performance measures the IGFOA has been tracking for a number of years.  We had a fairly good response on these performance measures at our July 2021 meeting, but that was the last time we reported fully on the performance measures.  </a:t>
            </a:r>
          </a:p>
          <a:p>
            <a:pPr>
              <a:lnSpc>
                <a:spcPct val="107000"/>
              </a:lnSpc>
              <a:spcAft>
                <a:spcPts val="800"/>
              </a:spcAft>
            </a:pPr>
            <a:r>
              <a:rPr lang="en-US"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It is not necessary to fill in the slides for the March 2023 meeting, but we would like to discuss the applicability of these measures and rebuild our performance measurement initiatives in time for the June 2023 meeting in Portland.</a:t>
            </a:r>
            <a:endParaRPr lang="en-US" sz="2800" dirty="0"/>
          </a:p>
        </p:txBody>
      </p:sp>
      <p:sp>
        <p:nvSpPr>
          <p:cNvPr id="2" name="Slide Number Placeholder 1">
            <a:extLst>
              <a:ext uri="{FF2B5EF4-FFF2-40B4-BE49-F238E27FC236}">
                <a16:creationId xmlns:a16="http://schemas.microsoft.com/office/drawing/2014/main" id="{472DB364-FDE8-4504-8EDF-26C08C9118F6}"/>
              </a:ext>
            </a:extLst>
          </p:cNvPr>
          <p:cNvSpPr>
            <a:spLocks noGrp="1"/>
          </p:cNvSpPr>
          <p:nvPr>
            <p:ph type="sldNum" sz="quarter" idx="12"/>
          </p:nvPr>
        </p:nvSpPr>
        <p:spPr/>
        <p:txBody>
          <a:bodyPr/>
          <a:lstStyle/>
          <a:p>
            <a:fld id="{0A39F794-7202-4E3A-AED8-2497AE0D328A}" type="slidenum">
              <a:rPr lang="en-US" smtClean="0"/>
              <a:t>20</a:t>
            </a:fld>
            <a:endParaRPr lang="en-US"/>
          </a:p>
        </p:txBody>
      </p:sp>
      <p:sp>
        <p:nvSpPr>
          <p:cNvPr id="5" name="Title 4">
            <a:extLst>
              <a:ext uri="{FF2B5EF4-FFF2-40B4-BE49-F238E27FC236}">
                <a16:creationId xmlns:a16="http://schemas.microsoft.com/office/drawing/2014/main" id="{18FBD90E-63F1-D151-BBE2-53384F773BE0}"/>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5740438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316836957"/>
              </p:ext>
            </p:extLst>
          </p:nvPr>
        </p:nvGraphicFramePr>
        <p:xfrm>
          <a:off x="1" y="2"/>
          <a:ext cx="12191998" cy="6324599"/>
        </p:xfrm>
        <a:graphic>
          <a:graphicData uri="http://schemas.openxmlformats.org/drawingml/2006/table">
            <a:tbl>
              <a:tblPr/>
              <a:tblGrid>
                <a:gridCol w="2848597">
                  <a:extLst>
                    <a:ext uri="{9D8B030D-6E8A-4147-A177-3AD203B41FA5}">
                      <a16:colId xmlns:a16="http://schemas.microsoft.com/office/drawing/2014/main" val="1477571676"/>
                    </a:ext>
                  </a:extLst>
                </a:gridCol>
                <a:gridCol w="1063003">
                  <a:extLst>
                    <a:ext uri="{9D8B030D-6E8A-4147-A177-3AD203B41FA5}">
                      <a16:colId xmlns:a16="http://schemas.microsoft.com/office/drawing/2014/main" val="3172208435"/>
                    </a:ext>
                  </a:extLst>
                </a:gridCol>
                <a:gridCol w="92713">
                  <a:extLst>
                    <a:ext uri="{9D8B030D-6E8A-4147-A177-3AD203B41FA5}">
                      <a16:colId xmlns:a16="http://schemas.microsoft.com/office/drawing/2014/main" val="1042492712"/>
                    </a:ext>
                  </a:extLst>
                </a:gridCol>
                <a:gridCol w="830163">
                  <a:extLst>
                    <a:ext uri="{9D8B030D-6E8A-4147-A177-3AD203B41FA5}">
                      <a16:colId xmlns:a16="http://schemas.microsoft.com/office/drawing/2014/main" val="173433794"/>
                    </a:ext>
                  </a:extLst>
                </a:gridCol>
                <a:gridCol w="830163">
                  <a:extLst>
                    <a:ext uri="{9D8B030D-6E8A-4147-A177-3AD203B41FA5}">
                      <a16:colId xmlns:a16="http://schemas.microsoft.com/office/drawing/2014/main" val="1751001986"/>
                    </a:ext>
                  </a:extLst>
                </a:gridCol>
                <a:gridCol w="830163">
                  <a:extLst>
                    <a:ext uri="{9D8B030D-6E8A-4147-A177-3AD203B41FA5}">
                      <a16:colId xmlns:a16="http://schemas.microsoft.com/office/drawing/2014/main" val="964237778"/>
                    </a:ext>
                  </a:extLst>
                </a:gridCol>
                <a:gridCol w="921997">
                  <a:extLst>
                    <a:ext uri="{9D8B030D-6E8A-4147-A177-3AD203B41FA5}">
                      <a16:colId xmlns:a16="http://schemas.microsoft.com/office/drawing/2014/main" val="2004997261"/>
                    </a:ext>
                  </a:extLst>
                </a:gridCol>
                <a:gridCol w="738329">
                  <a:extLst>
                    <a:ext uri="{9D8B030D-6E8A-4147-A177-3AD203B41FA5}">
                      <a16:colId xmlns:a16="http://schemas.microsoft.com/office/drawing/2014/main" val="3337311882"/>
                    </a:ext>
                  </a:extLst>
                </a:gridCol>
                <a:gridCol w="3277244">
                  <a:extLst>
                    <a:ext uri="{9D8B030D-6E8A-4147-A177-3AD203B41FA5}">
                      <a16:colId xmlns:a16="http://schemas.microsoft.com/office/drawing/2014/main" val="30743705"/>
                    </a:ext>
                  </a:extLst>
                </a:gridCol>
                <a:gridCol w="759626">
                  <a:extLst>
                    <a:ext uri="{9D8B030D-6E8A-4147-A177-3AD203B41FA5}">
                      <a16:colId xmlns:a16="http://schemas.microsoft.com/office/drawing/2014/main" val="1326792434"/>
                    </a:ext>
                  </a:extLst>
                </a:gridCol>
              </a:tblGrid>
              <a:tr h="1220299">
                <a:tc>
                  <a:txBody>
                    <a:bodyPr/>
                    <a:lstStyle/>
                    <a:p>
                      <a:pPr algn="ctr" fontAlgn="ctr"/>
                      <a:r>
                        <a:rPr lang="en-US" sz="2100" b="0" i="0" u="none" strike="noStrike" dirty="0">
                          <a:solidFill>
                            <a:schemeClr val="bg1"/>
                          </a:solidFill>
                          <a:effectLst/>
                          <a:latin typeface="Calibri" panose="020F0502020204030204" pitchFamily="34" charset="0"/>
                        </a:rPr>
                        <a:t>(YOUR GOVT) Department of Finance Performance Measures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Target</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gridSpan="2">
                  <a:txBody>
                    <a:bodyPr/>
                    <a:lstStyle/>
                    <a:p>
                      <a:pPr algn="ctr" fontAlgn="b"/>
                      <a:r>
                        <a:rPr lang="en-US" sz="2100" b="0" i="0" u="none" strike="noStrike" dirty="0">
                          <a:solidFill>
                            <a:schemeClr val="bg1"/>
                          </a:solidFill>
                          <a:effectLst/>
                          <a:latin typeface="Calibri" panose="020F0502020204030204" pitchFamily="34" charset="0"/>
                        </a:rPr>
                        <a:t>Period</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algn="ctr" fontAlgn="b"/>
                      <a:endParaRPr lang="en-US" sz="32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2100" b="0" i="0" u="none" strike="noStrike" dirty="0">
                          <a:solidFill>
                            <a:schemeClr val="bg1"/>
                          </a:solidFill>
                          <a:effectLst/>
                          <a:latin typeface="Calibri" panose="020F0502020204030204" pitchFamily="34" charset="0"/>
                        </a:rPr>
                        <a:t>Prior Period  -2</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Prior Period  -1</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Current Period 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Trend</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Notes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Audit issue?</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351201508"/>
                  </a:ext>
                </a:extLst>
              </a:tr>
              <a:tr h="709807">
                <a:tc gridSpan="6">
                  <a:txBody>
                    <a:bodyPr/>
                    <a:lstStyle/>
                    <a:p>
                      <a:pPr algn="ctr" fontAlgn="ctr"/>
                      <a:r>
                        <a:rPr lang="en-US" sz="2100" b="0" i="0" u="none" strike="noStrike" dirty="0">
                          <a:solidFill>
                            <a:srgbClr val="000000"/>
                          </a:solidFill>
                          <a:effectLst/>
                          <a:latin typeface="Calibri" panose="020F0502020204030204" pitchFamily="34" charset="0"/>
                        </a:rPr>
                        <a:t>Cash Management</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2100" b="0" i="0" u="none" strike="noStrike" dirty="0">
                          <a:solidFill>
                            <a:srgbClr val="000000"/>
                          </a:solidFill>
                          <a:effectLst/>
                          <a:latin typeface="Calibri" panose="020F0502020204030204" pitchFamily="34" charset="0"/>
                        </a:rPr>
                        <a:t> </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2100" b="0" i="0" u="none" strike="noStrike" dirty="0">
                          <a:solidFill>
                            <a:srgbClr val="000000"/>
                          </a:solidFill>
                          <a:effectLst/>
                          <a:latin typeface="Calibri" panose="020F0502020204030204" pitchFamily="34" charset="0"/>
                        </a:rPr>
                        <a:t> </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2100" b="0" i="0" u="none" strike="noStrike" dirty="0">
                          <a:solidFill>
                            <a:srgbClr val="000000"/>
                          </a:solidFill>
                          <a:effectLst/>
                          <a:latin typeface="Calibri" panose="020F0502020204030204" pitchFamily="34" charset="0"/>
                        </a:rPr>
                        <a:t> </a:t>
                      </a:r>
                    </a:p>
                  </a:txBody>
                  <a:tcPr marL="6350" marR="6350" marT="635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2100" b="0" i="0" u="none" strike="noStrike" dirty="0">
                          <a:solidFill>
                            <a:srgbClr val="000000"/>
                          </a:solidFill>
                          <a:effectLst/>
                          <a:latin typeface="Calibri" panose="020F0502020204030204" pitchFamily="34" charset="0"/>
                        </a:rPr>
                        <a:t> </a:t>
                      </a:r>
                    </a:p>
                  </a:txBody>
                  <a:tcPr marL="6350" marR="6350" marT="6350" marB="0" anchor="b">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637071777"/>
                  </a:ext>
                </a:extLst>
              </a:tr>
              <a:tr h="1464831">
                <a:tc>
                  <a:txBody>
                    <a:bodyPr/>
                    <a:lstStyle/>
                    <a:p>
                      <a:pPr algn="l" rtl="0" fontAlgn="ctr"/>
                      <a:r>
                        <a:rPr lang="en-US" sz="2100" b="0" i="0" u="none" strike="noStrike" dirty="0">
                          <a:solidFill>
                            <a:srgbClr val="000000"/>
                          </a:solidFill>
                          <a:effectLst/>
                          <a:latin typeface="Calibri" panose="020F0502020204030204" pitchFamily="34" charset="0"/>
                        </a:rPr>
                        <a:t>Reduction in overdue travel advances </a:t>
                      </a: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sz="1600" b="0" i="0" u="none" strike="noStrike" dirty="0">
                          <a:solidFill>
                            <a:srgbClr val="000000"/>
                          </a:solidFill>
                          <a:effectLst/>
                          <a:latin typeface="Calibri" panose="020F0502020204030204" pitchFamily="34" charset="0"/>
                        </a:rPr>
                        <a:t> ____% reduction from</a:t>
                      </a:r>
                      <a:r>
                        <a:rPr lang="en-US" sz="1600" b="0" i="0" u="none" strike="noStrike" baseline="0" dirty="0">
                          <a:solidFill>
                            <a:srgbClr val="000000"/>
                          </a:solidFill>
                          <a:effectLst/>
                          <a:latin typeface="Calibri" panose="020F0502020204030204" pitchFamily="34" charset="0"/>
                        </a:rPr>
                        <a:t> prior period</a:t>
                      </a:r>
                      <a:endParaRPr lang="en-US"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fontAlgn="ctr"/>
                      <a:r>
                        <a:rPr lang="en-US" sz="1600" b="0" i="0" u="none" strike="noStrike" dirty="0" err="1">
                          <a:solidFill>
                            <a:srgbClr val="000000"/>
                          </a:solidFill>
                          <a:effectLst/>
                          <a:latin typeface="Calibri" panose="020F0502020204030204" pitchFamily="34" charset="0"/>
                        </a:rPr>
                        <a:t>Mntly</a:t>
                      </a: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631474286"/>
                  </a:ext>
                </a:extLst>
              </a:tr>
              <a:tr h="1464831">
                <a:tc>
                  <a:txBody>
                    <a:bodyPr/>
                    <a:lstStyle/>
                    <a:p>
                      <a:pPr algn="l" rtl="0" fontAlgn="ctr"/>
                      <a:r>
                        <a:rPr lang="en-US" sz="2100" b="0" i="0" u="none" strike="noStrike">
                          <a:solidFill>
                            <a:srgbClr val="000000"/>
                          </a:solidFill>
                          <a:effectLst/>
                          <a:latin typeface="Calibri" panose="020F0502020204030204" pitchFamily="34" charset="0"/>
                        </a:rPr>
                        <a:t>Revenue Estimates within target %</a:t>
                      </a: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sz="1600" b="0" i="0" u="none" strike="noStrike" dirty="0">
                          <a:solidFill>
                            <a:srgbClr val="000000"/>
                          </a:solidFill>
                          <a:effectLst/>
                          <a:latin typeface="Calibri" panose="020F0502020204030204" pitchFamily="34" charset="0"/>
                        </a:rPr>
                        <a:t>____% over or under estimated</a:t>
                      </a:r>
                      <a:r>
                        <a:rPr lang="en-US" sz="1600" b="0" i="0" u="none" strike="noStrike" baseline="0" dirty="0">
                          <a:solidFill>
                            <a:srgbClr val="000000"/>
                          </a:solidFill>
                          <a:effectLst/>
                          <a:latin typeface="Calibri" panose="020F0502020204030204" pitchFamily="34" charset="0"/>
                        </a:rPr>
                        <a:t> revenues</a:t>
                      </a: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fontAlgn="ctr"/>
                      <a:r>
                        <a:rPr lang="en-US" sz="1600" b="0" i="0" u="none" strike="noStrike" dirty="0" err="1">
                          <a:solidFill>
                            <a:srgbClr val="000000"/>
                          </a:solidFill>
                          <a:effectLst/>
                          <a:latin typeface="Calibri" panose="020F0502020204030204" pitchFamily="34" charset="0"/>
                        </a:rPr>
                        <a:t>Qtrly</a:t>
                      </a:r>
                      <a:r>
                        <a:rPr lang="en-US" sz="1600" b="0" i="0" u="none" strike="noStrike" dirty="0">
                          <a:solidFill>
                            <a:srgbClr val="000000"/>
                          </a:solidFill>
                          <a:effectLst/>
                          <a:latin typeface="Calibri" panose="020F0502020204030204" pitchFamily="34" charset="0"/>
                        </a:rPr>
                        <a:t> or Annual?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897600295"/>
                  </a:ext>
                </a:extLst>
              </a:tr>
              <a:tr h="1464831">
                <a:tc>
                  <a:txBody>
                    <a:bodyPr/>
                    <a:lstStyle/>
                    <a:p>
                      <a:pPr algn="l" rtl="0" fontAlgn="ctr"/>
                      <a:r>
                        <a:rPr lang="en-US" sz="2100" b="0" i="0" u="none" strike="noStrike">
                          <a:solidFill>
                            <a:srgbClr val="000000"/>
                          </a:solidFill>
                          <a:effectLst/>
                          <a:latin typeface="Calibri" panose="020F0502020204030204" pitchFamily="34" charset="0"/>
                        </a:rPr>
                        <a:t>Completion of comprehensive Cash Management Plan</a:t>
                      </a: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fontAlgn="ctr"/>
                      <a:r>
                        <a:rPr lang="en-US" sz="1600" b="0" i="0" u="none" strike="noStrike" dirty="0">
                          <a:solidFill>
                            <a:srgbClr val="000000"/>
                          </a:solidFill>
                          <a:effectLst/>
                          <a:latin typeface="Calibri" panose="020F0502020204030204" pitchFamily="34" charset="0"/>
                        </a:rPr>
                        <a:t>100% completed,  approved, &amp; updated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n-US"/>
                    </a:p>
                  </a:txBody>
                  <a:tcPr/>
                </a:tc>
                <a:tc>
                  <a:txBody>
                    <a:bodyPr/>
                    <a:lstStyle/>
                    <a:p>
                      <a:pPr algn="ctr" fontAlgn="ctr"/>
                      <a:r>
                        <a:rPr lang="en-US" sz="1600" b="0" i="0" u="none" strike="noStrike" dirty="0">
                          <a:solidFill>
                            <a:srgbClr val="000000"/>
                          </a:solidFill>
                          <a:effectLst/>
                          <a:latin typeface="Calibri" panose="020F0502020204030204" pitchFamily="34" charset="0"/>
                        </a:rPr>
                        <a:t>Annual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152196813"/>
                  </a:ext>
                </a:extLst>
              </a:tr>
            </a:tbl>
          </a:graphicData>
        </a:graphic>
      </p:graphicFrame>
      <p:sp>
        <p:nvSpPr>
          <p:cNvPr id="2" name="TextBox 1"/>
          <p:cNvSpPr txBox="1"/>
          <p:nvPr/>
        </p:nvSpPr>
        <p:spPr>
          <a:xfrm rot="21255438">
            <a:off x="5416359" y="1939605"/>
            <a:ext cx="5982019" cy="1323439"/>
          </a:xfrm>
          <a:prstGeom prst="rect">
            <a:avLst/>
          </a:prstGeom>
          <a:noFill/>
        </p:spPr>
        <p:txBody>
          <a:bodyPr wrap="square" rtlCol="0">
            <a:spAutoFit/>
          </a:bodyPr>
          <a:lstStyle/>
          <a:p>
            <a:r>
              <a:rPr lang="en-US" sz="1600" dirty="0">
                <a:solidFill>
                  <a:srgbClr val="FF0000"/>
                </a:solidFill>
              </a:rPr>
              <a:t>Given that there has been little to no travel in the last year, the overdue travel advances should be either collected or written off by now.  Rather than a monthly measure, you could report Year end 2021 and compare to current as of 3-30-23 for OVERDUE advances (not  total)</a:t>
            </a:r>
          </a:p>
        </p:txBody>
      </p:sp>
      <p:sp>
        <p:nvSpPr>
          <p:cNvPr id="3" name="TextBox 2"/>
          <p:cNvSpPr txBox="1"/>
          <p:nvPr/>
        </p:nvSpPr>
        <p:spPr>
          <a:xfrm rot="21248279">
            <a:off x="5843927" y="3409526"/>
            <a:ext cx="5384799" cy="1323439"/>
          </a:xfrm>
          <a:prstGeom prst="rect">
            <a:avLst/>
          </a:prstGeom>
          <a:noFill/>
        </p:spPr>
        <p:txBody>
          <a:bodyPr wrap="square" rtlCol="0">
            <a:spAutoFit/>
          </a:bodyPr>
          <a:lstStyle/>
          <a:p>
            <a:r>
              <a:rPr lang="en-US" sz="1600" dirty="0">
                <a:solidFill>
                  <a:srgbClr val="FF0000"/>
                </a:solidFill>
              </a:rPr>
              <a:t>If your government only estimates revenue on an annual basis, then use FY22 to date, FY20 &amp; FY19.  Otherwise use the most recent 3 quarters.  Indicate which period you are using.  The measure is calculated as the difference between estimated and actual divided by estimated.</a:t>
            </a:r>
          </a:p>
        </p:txBody>
      </p:sp>
      <p:sp>
        <p:nvSpPr>
          <p:cNvPr id="7" name="TextBox 6"/>
          <p:cNvSpPr txBox="1"/>
          <p:nvPr/>
        </p:nvSpPr>
        <p:spPr>
          <a:xfrm rot="21179815">
            <a:off x="6059826" y="4998725"/>
            <a:ext cx="4953001" cy="1323439"/>
          </a:xfrm>
          <a:prstGeom prst="rect">
            <a:avLst/>
          </a:prstGeom>
          <a:noFill/>
        </p:spPr>
        <p:txBody>
          <a:bodyPr wrap="square" rtlCol="0">
            <a:spAutoFit/>
          </a:bodyPr>
          <a:lstStyle/>
          <a:p>
            <a:r>
              <a:rPr lang="en-US" sz="1600" dirty="0">
                <a:solidFill>
                  <a:srgbClr val="FF0000"/>
                </a:solidFill>
                <a:latin typeface="Calibri" panose="020F0502020204030204" pitchFamily="34" charset="0"/>
              </a:rPr>
              <a:t>For those governments which had completed or mostly completed their cash plans, the internal control review should be updated annually.  Most of you still have only partially completed cash plans.</a:t>
            </a:r>
            <a:r>
              <a:rPr lang="en-US" sz="1600" dirty="0">
                <a:solidFill>
                  <a:srgbClr val="000000"/>
                </a:solidFill>
                <a:latin typeface="Calibri" panose="020F0502020204030204" pitchFamily="34" charset="0"/>
              </a:rPr>
              <a:t> </a:t>
            </a:r>
          </a:p>
          <a:p>
            <a:endParaRPr lang="en-US" sz="1600" dirty="0"/>
          </a:p>
        </p:txBody>
      </p:sp>
    </p:spTree>
    <p:extLst>
      <p:ext uri="{BB962C8B-B14F-4D97-AF65-F5344CB8AC3E}">
        <p14:creationId xmlns:p14="http://schemas.microsoft.com/office/powerpoint/2010/main" val="2655802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423606110"/>
              </p:ext>
            </p:extLst>
          </p:nvPr>
        </p:nvGraphicFramePr>
        <p:xfrm>
          <a:off x="2" y="2"/>
          <a:ext cx="12065001" cy="6273798"/>
        </p:xfrm>
        <a:graphic>
          <a:graphicData uri="http://schemas.openxmlformats.org/drawingml/2006/table">
            <a:tbl>
              <a:tblPr/>
              <a:tblGrid>
                <a:gridCol w="2666999">
                  <a:extLst>
                    <a:ext uri="{9D8B030D-6E8A-4147-A177-3AD203B41FA5}">
                      <a16:colId xmlns:a16="http://schemas.microsoft.com/office/drawing/2014/main" val="714596921"/>
                    </a:ext>
                  </a:extLst>
                </a:gridCol>
                <a:gridCol w="914400">
                  <a:extLst>
                    <a:ext uri="{9D8B030D-6E8A-4147-A177-3AD203B41FA5}">
                      <a16:colId xmlns:a16="http://schemas.microsoft.com/office/drawing/2014/main" val="1518594174"/>
                    </a:ext>
                  </a:extLst>
                </a:gridCol>
                <a:gridCol w="914400">
                  <a:extLst>
                    <a:ext uri="{9D8B030D-6E8A-4147-A177-3AD203B41FA5}">
                      <a16:colId xmlns:a16="http://schemas.microsoft.com/office/drawing/2014/main" val="2939012538"/>
                    </a:ext>
                  </a:extLst>
                </a:gridCol>
                <a:gridCol w="914400">
                  <a:extLst>
                    <a:ext uri="{9D8B030D-6E8A-4147-A177-3AD203B41FA5}">
                      <a16:colId xmlns:a16="http://schemas.microsoft.com/office/drawing/2014/main" val="3026283781"/>
                    </a:ext>
                  </a:extLst>
                </a:gridCol>
                <a:gridCol w="914400">
                  <a:extLst>
                    <a:ext uri="{9D8B030D-6E8A-4147-A177-3AD203B41FA5}">
                      <a16:colId xmlns:a16="http://schemas.microsoft.com/office/drawing/2014/main" val="894894567"/>
                    </a:ext>
                  </a:extLst>
                </a:gridCol>
                <a:gridCol w="914400">
                  <a:extLst>
                    <a:ext uri="{9D8B030D-6E8A-4147-A177-3AD203B41FA5}">
                      <a16:colId xmlns:a16="http://schemas.microsoft.com/office/drawing/2014/main" val="653561531"/>
                    </a:ext>
                  </a:extLst>
                </a:gridCol>
                <a:gridCol w="914400">
                  <a:extLst>
                    <a:ext uri="{9D8B030D-6E8A-4147-A177-3AD203B41FA5}">
                      <a16:colId xmlns:a16="http://schemas.microsoft.com/office/drawing/2014/main" val="2511625105"/>
                    </a:ext>
                  </a:extLst>
                </a:gridCol>
                <a:gridCol w="3200402">
                  <a:extLst>
                    <a:ext uri="{9D8B030D-6E8A-4147-A177-3AD203B41FA5}">
                      <a16:colId xmlns:a16="http://schemas.microsoft.com/office/drawing/2014/main" val="1256220192"/>
                    </a:ext>
                  </a:extLst>
                </a:gridCol>
                <a:gridCol w="711200">
                  <a:extLst>
                    <a:ext uri="{9D8B030D-6E8A-4147-A177-3AD203B41FA5}">
                      <a16:colId xmlns:a16="http://schemas.microsoft.com/office/drawing/2014/main" val="498772966"/>
                    </a:ext>
                  </a:extLst>
                </a:gridCol>
              </a:tblGrid>
              <a:tr h="981710">
                <a:tc>
                  <a:txBody>
                    <a:bodyPr/>
                    <a:lstStyle/>
                    <a:p>
                      <a:pPr algn="ctr" fontAlgn="ctr"/>
                      <a:r>
                        <a:rPr lang="en-US" sz="2100" b="0" i="0" u="none" strike="noStrike" dirty="0">
                          <a:solidFill>
                            <a:schemeClr val="bg1"/>
                          </a:solidFill>
                          <a:effectLst/>
                          <a:latin typeface="Calibri" panose="020F0502020204030204" pitchFamily="34" charset="0"/>
                        </a:rPr>
                        <a:t> (YOUR GOVT) Department of Finance Performance Measures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Target</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Period</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Prior Period  -2</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Prior Period  -1</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Current Period 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Trend</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Notes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Audit issue?</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3512929511"/>
                  </a:ext>
                </a:extLst>
              </a:tr>
              <a:tr h="576201">
                <a:tc gridSpan="4">
                  <a:txBody>
                    <a:bodyPr/>
                    <a:lstStyle/>
                    <a:p>
                      <a:pPr algn="ctr" fontAlgn="ctr"/>
                      <a:r>
                        <a:rPr lang="en-US" sz="2100" b="0" i="0" u="none" strike="noStrike" dirty="0">
                          <a:solidFill>
                            <a:srgbClr val="000000"/>
                          </a:solidFill>
                          <a:effectLst/>
                          <a:latin typeface="Calibri" panose="020F0502020204030204" pitchFamily="34" charset="0"/>
                        </a:rPr>
                        <a:t>Grants Management</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endParaRPr lang="en-US" sz="800" b="0" i="0" u="none" strike="noStrike" dirty="0">
                        <a:solidFill>
                          <a:srgbClr val="000000"/>
                        </a:solidFill>
                        <a:effectLst/>
                        <a:latin typeface="Calibri" panose="020F0502020204030204" pitchFamily="34" charset="0"/>
                      </a:endParaRP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800" b="0" i="0" u="none" strike="noStrike" dirty="0">
                          <a:solidFill>
                            <a:srgbClr val="000000"/>
                          </a:solidFill>
                          <a:effectLst/>
                          <a:latin typeface="Calibri" panose="020F0502020204030204" pitchFamily="34" charset="0"/>
                        </a:rPr>
                        <a:t> </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800" b="0" i="0" u="none" strike="noStrike">
                          <a:solidFill>
                            <a:srgbClr val="000000"/>
                          </a:solidFill>
                          <a:effectLst/>
                          <a:latin typeface="Calibri" panose="020F0502020204030204" pitchFamily="34" charset="0"/>
                        </a:rPr>
                        <a:t> </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800" b="0" i="0" u="none" strike="noStrike">
                          <a:solidFill>
                            <a:srgbClr val="000000"/>
                          </a:solidFill>
                          <a:effectLst/>
                          <a:latin typeface="Calibri" panose="020F0502020204030204" pitchFamily="34" charset="0"/>
                        </a:rPr>
                        <a:t> </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6350" marR="6350" marT="6350" marB="0" anchor="b">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630316474"/>
                  </a:ext>
                </a:extLst>
              </a:tr>
              <a:tr h="1608247">
                <a:tc>
                  <a:txBody>
                    <a:bodyPr/>
                    <a:lstStyle/>
                    <a:p>
                      <a:pPr algn="l" rtl="0" fontAlgn="ctr"/>
                      <a:r>
                        <a:rPr lang="en-US" sz="2100" b="0" i="0" u="none" strike="noStrike" dirty="0">
                          <a:solidFill>
                            <a:srgbClr val="000000"/>
                          </a:solidFill>
                          <a:effectLst/>
                          <a:latin typeface="Calibri" panose="020F0502020204030204" pitchFamily="34" charset="0"/>
                        </a:rPr>
                        <a:t>Number of days to process an invoice paid by federal funds</a:t>
                      </a: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____days from vendor</a:t>
                      </a:r>
                      <a:r>
                        <a:rPr lang="en-US" sz="1600" b="0" i="0" u="none" strike="noStrike" baseline="0" dirty="0">
                          <a:solidFill>
                            <a:srgbClr val="000000"/>
                          </a:solidFill>
                          <a:effectLst/>
                          <a:latin typeface="Calibri" panose="020F0502020204030204" pitchFamily="34" charset="0"/>
                        </a:rPr>
                        <a:t> invoice date to </a:t>
                      </a:r>
                      <a:r>
                        <a:rPr lang="en-US" sz="1600" b="0" i="0" u="none" strike="noStrike" baseline="0" dirty="0" err="1">
                          <a:solidFill>
                            <a:srgbClr val="000000"/>
                          </a:solidFill>
                          <a:effectLst/>
                          <a:latin typeface="Calibri" panose="020F0502020204030204" pitchFamily="34" charset="0"/>
                        </a:rPr>
                        <a:t>chk</a:t>
                      </a:r>
                      <a:r>
                        <a:rPr lang="en-US" sz="1600" b="0" i="0" u="none" strike="noStrike" baseline="0" dirty="0">
                          <a:solidFill>
                            <a:srgbClr val="000000"/>
                          </a:solidFill>
                          <a:effectLst/>
                          <a:latin typeface="Calibri" panose="020F0502020204030204" pitchFamily="34" charset="0"/>
                        </a:rPr>
                        <a:t> date</a:t>
                      </a:r>
                      <a:r>
                        <a:rPr lang="en-US" sz="21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Average over one quarter</a:t>
                      </a:r>
                    </a:p>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78454358"/>
                  </a:ext>
                </a:extLst>
              </a:tr>
              <a:tr h="1608247">
                <a:tc>
                  <a:txBody>
                    <a:bodyPr/>
                    <a:lstStyle/>
                    <a:p>
                      <a:pPr algn="l" rtl="0" fontAlgn="ctr"/>
                      <a:r>
                        <a:rPr lang="en-US" sz="2100" b="0" i="0" u="none" strike="noStrike">
                          <a:solidFill>
                            <a:srgbClr val="000000"/>
                          </a:solidFill>
                          <a:effectLst/>
                          <a:latin typeface="Calibri" panose="020F0502020204030204" pitchFamily="34" charset="0"/>
                        </a:rPr>
                        <a:t>Timeliness of SF425 reports </a:t>
                      </a: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____% of reports filed on time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err="1">
                          <a:solidFill>
                            <a:srgbClr val="000000"/>
                          </a:solidFill>
                          <a:effectLst/>
                          <a:latin typeface="Calibri" panose="020F0502020204030204" pitchFamily="34" charset="0"/>
                        </a:rPr>
                        <a:t>Qtrly</a:t>
                      </a: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1600" b="0" i="0" u="none" strike="noStrike" dirty="0">
                          <a:solidFill>
                            <a:srgbClr val="000000"/>
                          </a:solidFill>
                          <a:effectLst/>
                          <a:latin typeface="Calibri" panose="020F0502020204030204" pitchFamily="34" charset="0"/>
                        </a:rPr>
                        <a:t> </a:t>
                      </a:r>
                    </a:p>
                  </a:txBody>
                  <a:tcPr marL="571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128538303"/>
                  </a:ext>
                </a:extLst>
              </a:tr>
              <a:tr h="1499393">
                <a:tc>
                  <a:txBody>
                    <a:bodyPr/>
                    <a:lstStyle/>
                    <a:p>
                      <a:pPr algn="l" rtl="0" fontAlgn="ctr"/>
                      <a:r>
                        <a:rPr lang="en-US" sz="2100" b="0" i="0" u="none" strike="noStrike" dirty="0">
                          <a:solidFill>
                            <a:srgbClr val="000000"/>
                          </a:solidFill>
                          <a:effectLst/>
                          <a:latin typeface="Calibri" panose="020F0502020204030204" pitchFamily="34" charset="0"/>
                        </a:rPr>
                        <a:t>% &amp; $ of unspent federal funds</a:t>
                      </a: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___% unspent</a:t>
                      </a:r>
                      <a:r>
                        <a:rPr lang="en-US" sz="1600" b="0" i="0" u="none" strike="noStrike" baseline="0" dirty="0">
                          <a:solidFill>
                            <a:srgbClr val="000000"/>
                          </a:solidFill>
                          <a:effectLst/>
                          <a:latin typeface="Calibri" panose="020F0502020204030204" pitchFamily="34" charset="0"/>
                        </a:rPr>
                        <a:t> funds/ total funds</a:t>
                      </a:r>
                      <a:r>
                        <a:rPr lang="en-US" sz="21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Annual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734532763"/>
                  </a:ext>
                </a:extLst>
              </a:tr>
            </a:tbl>
          </a:graphicData>
        </a:graphic>
      </p:graphicFrame>
      <p:sp>
        <p:nvSpPr>
          <p:cNvPr id="2" name="TextBox 1"/>
          <p:cNvSpPr txBox="1"/>
          <p:nvPr/>
        </p:nvSpPr>
        <p:spPr>
          <a:xfrm rot="21271092">
            <a:off x="6248400" y="1838812"/>
            <a:ext cx="4164473" cy="830997"/>
          </a:xfrm>
          <a:prstGeom prst="rect">
            <a:avLst/>
          </a:prstGeom>
          <a:noFill/>
        </p:spPr>
        <p:txBody>
          <a:bodyPr wrap="square" rtlCol="0">
            <a:spAutoFit/>
          </a:bodyPr>
          <a:lstStyle/>
          <a:p>
            <a:r>
              <a:rPr lang="en-US" sz="1600" dirty="0">
                <a:solidFill>
                  <a:srgbClr val="FF0000"/>
                </a:solidFill>
              </a:rPr>
              <a:t>Most of you are calculating this measure correctly.  Be sure to provide your target and the measure in prior periods.  </a:t>
            </a:r>
          </a:p>
        </p:txBody>
      </p:sp>
      <p:sp>
        <p:nvSpPr>
          <p:cNvPr id="3" name="TextBox 2"/>
          <p:cNvSpPr txBox="1"/>
          <p:nvPr/>
        </p:nvSpPr>
        <p:spPr>
          <a:xfrm rot="21304488">
            <a:off x="4979299" y="3315861"/>
            <a:ext cx="5684877" cy="1323439"/>
          </a:xfrm>
          <a:prstGeom prst="rect">
            <a:avLst/>
          </a:prstGeom>
          <a:noFill/>
        </p:spPr>
        <p:txBody>
          <a:bodyPr wrap="square" rtlCol="0">
            <a:spAutoFit/>
          </a:bodyPr>
          <a:lstStyle/>
          <a:p>
            <a:r>
              <a:rPr lang="en-US" sz="1600" dirty="0">
                <a:solidFill>
                  <a:srgbClr val="FF0000"/>
                </a:solidFill>
              </a:rPr>
              <a:t>Some federal reports are required to be filed only on an annual basis, however, most are quarterly so this measure should be calculated every three months.  The number filed on time should include the portion of the reports that the program managers are required to complete.</a:t>
            </a:r>
          </a:p>
        </p:txBody>
      </p:sp>
      <p:sp>
        <p:nvSpPr>
          <p:cNvPr id="7" name="TextBox 6"/>
          <p:cNvSpPr txBox="1"/>
          <p:nvPr/>
        </p:nvSpPr>
        <p:spPr>
          <a:xfrm rot="21289877">
            <a:off x="4648200" y="4719822"/>
            <a:ext cx="7010399" cy="1323439"/>
          </a:xfrm>
          <a:prstGeom prst="rect">
            <a:avLst/>
          </a:prstGeom>
          <a:noFill/>
        </p:spPr>
        <p:txBody>
          <a:bodyPr wrap="square" rtlCol="0">
            <a:spAutoFit/>
          </a:bodyPr>
          <a:lstStyle/>
          <a:p>
            <a:r>
              <a:rPr lang="en-US" sz="1600" dirty="0">
                <a:solidFill>
                  <a:srgbClr val="FF0000"/>
                </a:solidFill>
              </a:rPr>
              <a:t>Calculating this measure is complicated by multi-year grants.  Some governments split the measure into those grants which are carried over from year to year and those which are clearly one year at a time.  The calculation should be fairly straightforward based upon the difference in grant authorizations and grant expenditures as of the period being measured.</a:t>
            </a:r>
          </a:p>
        </p:txBody>
      </p:sp>
    </p:spTree>
    <p:extLst>
      <p:ext uri="{BB962C8B-B14F-4D97-AF65-F5344CB8AC3E}">
        <p14:creationId xmlns:p14="http://schemas.microsoft.com/office/powerpoint/2010/main" val="24271102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626075018"/>
              </p:ext>
            </p:extLst>
          </p:nvPr>
        </p:nvGraphicFramePr>
        <p:xfrm>
          <a:off x="2" y="2"/>
          <a:ext cx="12065001" cy="6273798"/>
        </p:xfrm>
        <a:graphic>
          <a:graphicData uri="http://schemas.openxmlformats.org/drawingml/2006/table">
            <a:tbl>
              <a:tblPr/>
              <a:tblGrid>
                <a:gridCol w="2666999">
                  <a:extLst>
                    <a:ext uri="{9D8B030D-6E8A-4147-A177-3AD203B41FA5}">
                      <a16:colId xmlns:a16="http://schemas.microsoft.com/office/drawing/2014/main" val="714596921"/>
                    </a:ext>
                  </a:extLst>
                </a:gridCol>
                <a:gridCol w="914400">
                  <a:extLst>
                    <a:ext uri="{9D8B030D-6E8A-4147-A177-3AD203B41FA5}">
                      <a16:colId xmlns:a16="http://schemas.microsoft.com/office/drawing/2014/main" val="1518594174"/>
                    </a:ext>
                  </a:extLst>
                </a:gridCol>
                <a:gridCol w="914400">
                  <a:extLst>
                    <a:ext uri="{9D8B030D-6E8A-4147-A177-3AD203B41FA5}">
                      <a16:colId xmlns:a16="http://schemas.microsoft.com/office/drawing/2014/main" val="2939012538"/>
                    </a:ext>
                  </a:extLst>
                </a:gridCol>
                <a:gridCol w="914400">
                  <a:extLst>
                    <a:ext uri="{9D8B030D-6E8A-4147-A177-3AD203B41FA5}">
                      <a16:colId xmlns:a16="http://schemas.microsoft.com/office/drawing/2014/main" val="3026283781"/>
                    </a:ext>
                  </a:extLst>
                </a:gridCol>
                <a:gridCol w="914400">
                  <a:extLst>
                    <a:ext uri="{9D8B030D-6E8A-4147-A177-3AD203B41FA5}">
                      <a16:colId xmlns:a16="http://schemas.microsoft.com/office/drawing/2014/main" val="894894567"/>
                    </a:ext>
                  </a:extLst>
                </a:gridCol>
                <a:gridCol w="914400">
                  <a:extLst>
                    <a:ext uri="{9D8B030D-6E8A-4147-A177-3AD203B41FA5}">
                      <a16:colId xmlns:a16="http://schemas.microsoft.com/office/drawing/2014/main" val="653561531"/>
                    </a:ext>
                  </a:extLst>
                </a:gridCol>
                <a:gridCol w="914400">
                  <a:extLst>
                    <a:ext uri="{9D8B030D-6E8A-4147-A177-3AD203B41FA5}">
                      <a16:colId xmlns:a16="http://schemas.microsoft.com/office/drawing/2014/main" val="2511625105"/>
                    </a:ext>
                  </a:extLst>
                </a:gridCol>
                <a:gridCol w="3200402">
                  <a:extLst>
                    <a:ext uri="{9D8B030D-6E8A-4147-A177-3AD203B41FA5}">
                      <a16:colId xmlns:a16="http://schemas.microsoft.com/office/drawing/2014/main" val="1256220192"/>
                    </a:ext>
                  </a:extLst>
                </a:gridCol>
                <a:gridCol w="711200">
                  <a:extLst>
                    <a:ext uri="{9D8B030D-6E8A-4147-A177-3AD203B41FA5}">
                      <a16:colId xmlns:a16="http://schemas.microsoft.com/office/drawing/2014/main" val="498772966"/>
                    </a:ext>
                  </a:extLst>
                </a:gridCol>
              </a:tblGrid>
              <a:tr h="981710">
                <a:tc>
                  <a:txBody>
                    <a:bodyPr/>
                    <a:lstStyle/>
                    <a:p>
                      <a:pPr algn="ctr" fontAlgn="ctr"/>
                      <a:r>
                        <a:rPr lang="en-US" sz="2100" b="0" i="0" u="none" strike="noStrike" dirty="0">
                          <a:solidFill>
                            <a:schemeClr val="bg1"/>
                          </a:solidFill>
                          <a:effectLst/>
                          <a:latin typeface="Calibri" panose="020F0502020204030204" pitchFamily="34" charset="0"/>
                        </a:rPr>
                        <a:t> (YOUR GOVT) Department of Finance Performance Measures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Target</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Period</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Prior Period  -2</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Prior Period  -1</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Current Period 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Trend</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Notes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Audit issue?</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3512929511"/>
                  </a:ext>
                </a:extLst>
              </a:tr>
              <a:tr h="576201">
                <a:tc gridSpan="4">
                  <a:txBody>
                    <a:bodyPr/>
                    <a:lstStyle/>
                    <a:p>
                      <a:pPr algn="ctr" fontAlgn="ctr"/>
                      <a:r>
                        <a:rPr lang="en-US" sz="2100" b="0" i="0" u="none" strike="noStrike" dirty="0">
                          <a:solidFill>
                            <a:srgbClr val="000000"/>
                          </a:solidFill>
                          <a:effectLst/>
                          <a:latin typeface="Calibri" panose="020F0502020204030204" pitchFamily="34" charset="0"/>
                        </a:rPr>
                        <a:t>Capacity Building</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endParaRPr lang="en-US" sz="800" b="0" i="0" u="none" strike="noStrike" dirty="0">
                        <a:solidFill>
                          <a:srgbClr val="000000"/>
                        </a:solidFill>
                        <a:effectLst/>
                        <a:latin typeface="Calibri" panose="020F0502020204030204" pitchFamily="34" charset="0"/>
                      </a:endParaRP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800" b="0" i="0" u="none" strike="noStrike" dirty="0">
                          <a:solidFill>
                            <a:srgbClr val="000000"/>
                          </a:solidFill>
                          <a:effectLst/>
                          <a:latin typeface="Calibri" panose="020F0502020204030204" pitchFamily="34" charset="0"/>
                        </a:rPr>
                        <a:t> </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800" b="0" i="0" u="none" strike="noStrike">
                          <a:solidFill>
                            <a:srgbClr val="000000"/>
                          </a:solidFill>
                          <a:effectLst/>
                          <a:latin typeface="Calibri" panose="020F0502020204030204" pitchFamily="34" charset="0"/>
                        </a:rPr>
                        <a:t> </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800" b="0" i="0" u="none" strike="noStrike">
                          <a:solidFill>
                            <a:srgbClr val="000000"/>
                          </a:solidFill>
                          <a:effectLst/>
                          <a:latin typeface="Calibri" panose="020F0502020204030204" pitchFamily="34" charset="0"/>
                        </a:rPr>
                        <a:t> </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6350" marR="6350" marT="6350" marB="0" anchor="b">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630316474"/>
                  </a:ext>
                </a:extLst>
              </a:tr>
              <a:tr h="1608247">
                <a:tc>
                  <a:txBody>
                    <a:bodyPr/>
                    <a:lstStyle/>
                    <a:p>
                      <a:pPr algn="l" rtl="0" fontAlgn="ctr"/>
                      <a:r>
                        <a:rPr lang="en-US" sz="2100" b="0" i="0" u="none" strike="noStrike" dirty="0">
                          <a:solidFill>
                            <a:srgbClr val="000000"/>
                          </a:solidFill>
                          <a:effectLst/>
                          <a:latin typeface="Calibri" panose="020F0502020204030204" pitchFamily="34" charset="0"/>
                        </a:rPr>
                        <a:t>Percentage of personnel evaluations completed</a:t>
                      </a: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___%</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Annual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78454358"/>
                  </a:ext>
                </a:extLst>
              </a:tr>
              <a:tr h="1608247">
                <a:tc>
                  <a:txBody>
                    <a:bodyPr/>
                    <a:lstStyle/>
                    <a:p>
                      <a:pPr algn="l" rtl="0" fontAlgn="ctr"/>
                      <a:r>
                        <a:rPr lang="en-US" sz="2100" b="0" i="0" u="none" strike="noStrike" dirty="0">
                          <a:solidFill>
                            <a:srgbClr val="000000"/>
                          </a:solidFill>
                          <a:effectLst/>
                          <a:latin typeface="Calibri" panose="020F0502020204030204" pitchFamily="34" charset="0"/>
                        </a:rPr>
                        <a:t># of training hours per finance employee</a:t>
                      </a: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___</a:t>
                      </a:r>
                      <a:r>
                        <a:rPr lang="en-US" sz="1600" b="0" i="0" u="none" strike="noStrike" dirty="0" err="1">
                          <a:solidFill>
                            <a:srgbClr val="000000"/>
                          </a:solidFill>
                          <a:effectLst/>
                          <a:latin typeface="Calibri" panose="020F0502020204030204" pitchFamily="34" charset="0"/>
                        </a:rPr>
                        <a:t>hrs</a:t>
                      </a:r>
                      <a:r>
                        <a:rPr lang="en-US" sz="1600" b="0" i="0" u="none" strike="noStrike" dirty="0">
                          <a:solidFill>
                            <a:srgbClr val="000000"/>
                          </a:solidFill>
                          <a:effectLst/>
                          <a:latin typeface="Calibri" panose="020F0502020204030204" pitchFamily="34" charset="0"/>
                        </a:rPr>
                        <a:t> per employee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Annual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1600" b="0" i="0" u="none" strike="noStrike" dirty="0">
                          <a:solidFill>
                            <a:srgbClr val="000000"/>
                          </a:solidFill>
                          <a:effectLst/>
                          <a:latin typeface="Calibri" panose="020F0502020204030204" pitchFamily="34" charset="0"/>
                        </a:rPr>
                        <a:t> </a:t>
                      </a:r>
                    </a:p>
                  </a:txBody>
                  <a:tcPr marL="571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128538303"/>
                  </a:ext>
                </a:extLst>
              </a:tr>
              <a:tr h="1499393">
                <a:tc>
                  <a:txBody>
                    <a:bodyPr/>
                    <a:lstStyle/>
                    <a:p>
                      <a:pPr algn="l" rtl="0" fontAlgn="ctr"/>
                      <a:endParaRPr lang="en-US" sz="2100" b="0" i="0" u="none" strike="noStrike" dirty="0">
                        <a:solidFill>
                          <a:srgbClr val="000000"/>
                        </a:solidFill>
                        <a:effectLst/>
                        <a:latin typeface="Calibri" panose="020F0502020204030204" pitchFamily="34" charset="0"/>
                      </a:endParaRP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21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8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8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8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734532763"/>
                  </a:ext>
                </a:extLst>
              </a:tr>
            </a:tbl>
          </a:graphicData>
        </a:graphic>
      </p:graphicFrame>
      <p:sp>
        <p:nvSpPr>
          <p:cNvPr id="2" name="TextBox 1"/>
          <p:cNvSpPr txBox="1"/>
          <p:nvPr/>
        </p:nvSpPr>
        <p:spPr>
          <a:xfrm>
            <a:off x="3860800" y="1041400"/>
            <a:ext cx="7554890" cy="584775"/>
          </a:xfrm>
          <a:prstGeom prst="rect">
            <a:avLst/>
          </a:prstGeom>
          <a:noFill/>
        </p:spPr>
        <p:txBody>
          <a:bodyPr wrap="square" rtlCol="0">
            <a:spAutoFit/>
          </a:bodyPr>
          <a:lstStyle/>
          <a:p>
            <a:r>
              <a:rPr lang="en-US" sz="1600" dirty="0">
                <a:solidFill>
                  <a:srgbClr val="FF0000"/>
                </a:solidFill>
              </a:rPr>
              <a:t>You select the range of employees you wish to measure (all of the operations you manage or just finance employees)</a:t>
            </a:r>
          </a:p>
        </p:txBody>
      </p:sp>
      <p:sp>
        <p:nvSpPr>
          <p:cNvPr id="3" name="TextBox 2">
            <a:extLst>
              <a:ext uri="{FF2B5EF4-FFF2-40B4-BE49-F238E27FC236}">
                <a16:creationId xmlns:a16="http://schemas.microsoft.com/office/drawing/2014/main" id="{161AC4DA-C140-4B8E-839B-77792EEBE914}"/>
              </a:ext>
            </a:extLst>
          </p:cNvPr>
          <p:cNvSpPr txBox="1"/>
          <p:nvPr/>
        </p:nvSpPr>
        <p:spPr>
          <a:xfrm rot="21146227">
            <a:off x="5142272" y="3488322"/>
            <a:ext cx="5879690" cy="923330"/>
          </a:xfrm>
          <a:prstGeom prst="rect">
            <a:avLst/>
          </a:prstGeom>
          <a:noFill/>
        </p:spPr>
        <p:txBody>
          <a:bodyPr wrap="square" rtlCol="0">
            <a:spAutoFit/>
          </a:bodyPr>
          <a:lstStyle/>
          <a:p>
            <a:r>
              <a:rPr lang="en-US" dirty="0">
                <a:solidFill>
                  <a:srgbClr val="FF0000"/>
                </a:solidFill>
              </a:rPr>
              <a:t>This measure should calculate on-line hours as well as in person.  Anyone who attends the GFOA, IGFOA, APIPA should be given credit for those hours</a:t>
            </a:r>
          </a:p>
        </p:txBody>
      </p:sp>
    </p:spTree>
    <p:extLst>
      <p:ext uri="{BB962C8B-B14F-4D97-AF65-F5344CB8AC3E}">
        <p14:creationId xmlns:p14="http://schemas.microsoft.com/office/powerpoint/2010/main" val="5662683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134119405"/>
              </p:ext>
            </p:extLst>
          </p:nvPr>
        </p:nvGraphicFramePr>
        <p:xfrm>
          <a:off x="104776" y="126891"/>
          <a:ext cx="12121471" cy="6284195"/>
        </p:xfrm>
        <a:graphic>
          <a:graphicData uri="http://schemas.openxmlformats.org/drawingml/2006/table">
            <a:tbl>
              <a:tblPr/>
              <a:tblGrid>
                <a:gridCol w="2664917">
                  <a:extLst>
                    <a:ext uri="{9D8B030D-6E8A-4147-A177-3AD203B41FA5}">
                      <a16:colId xmlns:a16="http://schemas.microsoft.com/office/drawing/2014/main" val="714596921"/>
                    </a:ext>
                  </a:extLst>
                </a:gridCol>
                <a:gridCol w="913686">
                  <a:extLst>
                    <a:ext uri="{9D8B030D-6E8A-4147-A177-3AD203B41FA5}">
                      <a16:colId xmlns:a16="http://schemas.microsoft.com/office/drawing/2014/main" val="1518594174"/>
                    </a:ext>
                  </a:extLst>
                </a:gridCol>
                <a:gridCol w="913686">
                  <a:extLst>
                    <a:ext uri="{9D8B030D-6E8A-4147-A177-3AD203B41FA5}">
                      <a16:colId xmlns:a16="http://schemas.microsoft.com/office/drawing/2014/main" val="2939012538"/>
                    </a:ext>
                  </a:extLst>
                </a:gridCol>
                <a:gridCol w="913686">
                  <a:extLst>
                    <a:ext uri="{9D8B030D-6E8A-4147-A177-3AD203B41FA5}">
                      <a16:colId xmlns:a16="http://schemas.microsoft.com/office/drawing/2014/main" val="3026283781"/>
                    </a:ext>
                  </a:extLst>
                </a:gridCol>
                <a:gridCol w="913686">
                  <a:extLst>
                    <a:ext uri="{9D8B030D-6E8A-4147-A177-3AD203B41FA5}">
                      <a16:colId xmlns:a16="http://schemas.microsoft.com/office/drawing/2014/main" val="894894567"/>
                    </a:ext>
                  </a:extLst>
                </a:gridCol>
                <a:gridCol w="913686">
                  <a:extLst>
                    <a:ext uri="{9D8B030D-6E8A-4147-A177-3AD203B41FA5}">
                      <a16:colId xmlns:a16="http://schemas.microsoft.com/office/drawing/2014/main" val="653561531"/>
                    </a:ext>
                  </a:extLst>
                </a:gridCol>
                <a:gridCol w="913686">
                  <a:extLst>
                    <a:ext uri="{9D8B030D-6E8A-4147-A177-3AD203B41FA5}">
                      <a16:colId xmlns:a16="http://schemas.microsoft.com/office/drawing/2014/main" val="2511625105"/>
                    </a:ext>
                  </a:extLst>
                </a:gridCol>
                <a:gridCol w="3197904">
                  <a:extLst>
                    <a:ext uri="{9D8B030D-6E8A-4147-A177-3AD203B41FA5}">
                      <a16:colId xmlns:a16="http://schemas.microsoft.com/office/drawing/2014/main" val="1256220192"/>
                    </a:ext>
                  </a:extLst>
                </a:gridCol>
                <a:gridCol w="776534">
                  <a:extLst>
                    <a:ext uri="{9D8B030D-6E8A-4147-A177-3AD203B41FA5}">
                      <a16:colId xmlns:a16="http://schemas.microsoft.com/office/drawing/2014/main" val="498772966"/>
                    </a:ext>
                  </a:extLst>
                </a:gridCol>
              </a:tblGrid>
              <a:tr h="901410">
                <a:tc>
                  <a:txBody>
                    <a:bodyPr/>
                    <a:lstStyle/>
                    <a:p>
                      <a:pPr algn="ctr" fontAlgn="ctr"/>
                      <a:r>
                        <a:rPr lang="en-US" sz="2100" b="0" i="0" u="none" strike="noStrike" dirty="0">
                          <a:solidFill>
                            <a:schemeClr val="bg1"/>
                          </a:solidFill>
                          <a:effectLst/>
                          <a:latin typeface="Calibri" panose="020F0502020204030204" pitchFamily="34" charset="0"/>
                        </a:rPr>
                        <a:t> (YOUR GOVT) Department of Finance Performance Measures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Target</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Period</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Prior Period  -2</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Prior Period  -1</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Current Period 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Trend</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Notes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Audit issue?</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3512929511"/>
                  </a:ext>
                </a:extLst>
              </a:tr>
              <a:tr h="529070">
                <a:tc gridSpan="4">
                  <a:txBody>
                    <a:bodyPr/>
                    <a:lstStyle/>
                    <a:p>
                      <a:pPr algn="ctr" fontAlgn="ctr"/>
                      <a:r>
                        <a:rPr lang="en-US" sz="2100" b="0" i="0" u="none" strike="noStrike" dirty="0">
                          <a:solidFill>
                            <a:srgbClr val="000000"/>
                          </a:solidFill>
                          <a:effectLst/>
                          <a:latin typeface="Calibri" panose="020F0502020204030204" pitchFamily="34" charset="0"/>
                        </a:rPr>
                        <a:t>Reconciliation and Internal Control</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endParaRPr lang="en-US" sz="800" b="0" i="0" u="none" strike="noStrike" dirty="0">
                        <a:solidFill>
                          <a:srgbClr val="000000"/>
                        </a:solidFill>
                        <a:effectLst/>
                        <a:latin typeface="Calibri" panose="020F0502020204030204" pitchFamily="34" charset="0"/>
                      </a:endParaRP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800" b="0" i="0" u="none" strike="noStrike" dirty="0">
                          <a:solidFill>
                            <a:srgbClr val="000000"/>
                          </a:solidFill>
                          <a:effectLst/>
                          <a:latin typeface="Calibri" panose="020F0502020204030204" pitchFamily="34" charset="0"/>
                        </a:rPr>
                        <a:t> </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800" b="0" i="0" u="none" strike="noStrike">
                          <a:solidFill>
                            <a:srgbClr val="000000"/>
                          </a:solidFill>
                          <a:effectLst/>
                          <a:latin typeface="Calibri" panose="020F0502020204030204" pitchFamily="34" charset="0"/>
                        </a:rPr>
                        <a:t> </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800" b="0" i="0" u="none" strike="noStrike">
                          <a:solidFill>
                            <a:srgbClr val="000000"/>
                          </a:solidFill>
                          <a:effectLst/>
                          <a:latin typeface="Calibri" panose="020F0502020204030204" pitchFamily="34" charset="0"/>
                        </a:rPr>
                        <a:t> </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6350" marR="6350" marT="6350" marB="0" anchor="b">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630316474"/>
                  </a:ext>
                </a:extLst>
              </a:tr>
              <a:tr h="1161866">
                <a:tc>
                  <a:txBody>
                    <a:bodyPr/>
                    <a:lstStyle/>
                    <a:p>
                      <a:pPr algn="l" rtl="0" fontAlgn="ctr"/>
                      <a:r>
                        <a:rPr lang="en-US" sz="2100" b="0" i="0" u="none" strike="noStrike" dirty="0">
                          <a:solidFill>
                            <a:srgbClr val="000000"/>
                          </a:solidFill>
                          <a:effectLst/>
                          <a:latin typeface="Calibri" panose="020F0502020204030204" pitchFamily="34" charset="0"/>
                        </a:rPr>
                        <a:t>Completion of Fixed</a:t>
                      </a:r>
                      <a:r>
                        <a:rPr lang="en-US" sz="2100" b="0" i="0" u="none" strike="noStrike" baseline="0" dirty="0">
                          <a:solidFill>
                            <a:srgbClr val="000000"/>
                          </a:solidFill>
                          <a:effectLst/>
                          <a:latin typeface="Calibri" panose="020F0502020204030204" pitchFamily="34" charset="0"/>
                        </a:rPr>
                        <a:t> Asset Inventory</a:t>
                      </a:r>
                      <a:endParaRPr lang="en-US" sz="2100" b="0" i="0" u="none" strike="noStrike" dirty="0">
                        <a:solidFill>
                          <a:srgbClr val="000000"/>
                        </a:solidFill>
                        <a:effectLst/>
                        <a:latin typeface="Calibri" panose="020F0502020204030204" pitchFamily="34" charset="0"/>
                      </a:endParaRP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100% completed and AJEs posted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Annual or biannual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6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78454358"/>
                  </a:ext>
                </a:extLst>
              </a:tr>
              <a:tr h="1037690">
                <a:tc>
                  <a:txBody>
                    <a:bodyPr/>
                    <a:lstStyle/>
                    <a:p>
                      <a:pPr algn="l" rtl="0" fontAlgn="ctr"/>
                      <a:r>
                        <a:rPr lang="en-US" sz="2100" b="0" i="0" u="none" strike="noStrike" dirty="0">
                          <a:solidFill>
                            <a:srgbClr val="000000"/>
                          </a:solidFill>
                          <a:effectLst/>
                          <a:latin typeface="Calibri" panose="020F0502020204030204" pitchFamily="34" charset="0"/>
                        </a:rPr>
                        <a:t>Bank Reconciliations completed on a timely basis</a:t>
                      </a: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___days after month end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r>
                        <a:rPr lang="en-US" sz="1600" b="0" i="0" u="none" strike="noStrike" dirty="0" err="1">
                          <a:solidFill>
                            <a:srgbClr val="000000"/>
                          </a:solidFill>
                          <a:effectLst/>
                          <a:latin typeface="Calibri" panose="020F0502020204030204" pitchFamily="34" charset="0"/>
                        </a:rPr>
                        <a:t>Mnthly</a:t>
                      </a: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1600" b="0" i="0" u="none" strike="noStrike" dirty="0">
                          <a:solidFill>
                            <a:srgbClr val="000000"/>
                          </a:solidFill>
                          <a:effectLst/>
                          <a:latin typeface="Calibri" panose="020F0502020204030204" pitchFamily="34" charset="0"/>
                        </a:rPr>
                        <a:t> </a:t>
                      </a:r>
                    </a:p>
                  </a:txBody>
                  <a:tcPr marL="571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128538303"/>
                  </a:ext>
                </a:extLst>
              </a:tr>
              <a:tr h="1212350">
                <a:tc>
                  <a:txBody>
                    <a:bodyPr/>
                    <a:lstStyle/>
                    <a:p>
                      <a:pPr algn="l" rtl="0" fontAlgn="ctr"/>
                      <a:r>
                        <a:rPr lang="en-US" sz="2100" b="0" i="0" u="none" strike="noStrike" dirty="0">
                          <a:solidFill>
                            <a:srgbClr val="000000"/>
                          </a:solidFill>
                          <a:effectLst/>
                          <a:latin typeface="Calibri" panose="020F0502020204030204" pitchFamily="34" charset="0"/>
                        </a:rPr>
                        <a:t>Reduction in Federal Grant Receivable balance</a:t>
                      </a: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___% of federal AR/federal expend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err="1">
                          <a:solidFill>
                            <a:srgbClr val="000000"/>
                          </a:solidFill>
                          <a:effectLst/>
                          <a:latin typeface="Calibri" panose="020F0502020204030204" pitchFamily="34" charset="0"/>
                        </a:rPr>
                        <a:t>Qtrly</a:t>
                      </a: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6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734532763"/>
                  </a:ext>
                </a:extLst>
              </a:tr>
              <a:tr h="1376749">
                <a:tc>
                  <a:txBody>
                    <a:bodyPr/>
                    <a:lstStyle/>
                    <a:p>
                      <a:pPr algn="l" rtl="0" fontAlgn="ctr"/>
                      <a:r>
                        <a:rPr lang="en-US" sz="2100" b="0" i="0" u="none" strike="noStrike" dirty="0">
                          <a:solidFill>
                            <a:srgbClr val="000000"/>
                          </a:solidFill>
                          <a:effectLst/>
                          <a:latin typeface="Calibri" panose="020F0502020204030204" pitchFamily="34" charset="0"/>
                        </a:rPr>
                        <a:t>Reduction in invalid, outdated encumbrances</a:t>
                      </a: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a:solidFill>
                            <a:srgbClr val="000000"/>
                          </a:solidFill>
                          <a:effectLst/>
                          <a:latin typeface="Calibri" panose="020F0502020204030204" pitchFamily="34" charset="0"/>
                        </a:rPr>
                        <a:t>0% invalid encumbrances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600" b="0" i="0" u="none" strike="noStrike" dirty="0" err="1">
                          <a:solidFill>
                            <a:srgbClr val="000000"/>
                          </a:solidFill>
                          <a:effectLst/>
                          <a:latin typeface="Calibri" panose="020F0502020204030204" pitchFamily="34" charset="0"/>
                        </a:rPr>
                        <a:t>Qtrly</a:t>
                      </a: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484475135"/>
                  </a:ext>
                </a:extLst>
              </a:tr>
            </a:tbl>
          </a:graphicData>
        </a:graphic>
      </p:graphicFrame>
      <p:sp>
        <p:nvSpPr>
          <p:cNvPr id="2" name="TextBox 1"/>
          <p:cNvSpPr txBox="1"/>
          <p:nvPr/>
        </p:nvSpPr>
        <p:spPr>
          <a:xfrm>
            <a:off x="4927601" y="1686411"/>
            <a:ext cx="6654799" cy="1077218"/>
          </a:xfrm>
          <a:prstGeom prst="rect">
            <a:avLst/>
          </a:prstGeom>
          <a:noFill/>
        </p:spPr>
        <p:txBody>
          <a:bodyPr wrap="square" rtlCol="0">
            <a:spAutoFit/>
          </a:bodyPr>
          <a:lstStyle/>
          <a:p>
            <a:r>
              <a:rPr lang="en-US" sz="1600" dirty="0">
                <a:solidFill>
                  <a:srgbClr val="FF0000"/>
                </a:solidFill>
              </a:rPr>
              <a:t>Although most governments require a physical inventory only annually or biannually, it is good to track your progress towards completion.  For instance, you may start the inventory several months or even quarters before year end.  You could track the % of departments which have been completed.</a:t>
            </a:r>
          </a:p>
        </p:txBody>
      </p:sp>
      <p:sp>
        <p:nvSpPr>
          <p:cNvPr id="7" name="TextBox 6"/>
          <p:cNvSpPr txBox="1"/>
          <p:nvPr/>
        </p:nvSpPr>
        <p:spPr>
          <a:xfrm>
            <a:off x="5495606" y="2955786"/>
            <a:ext cx="5315587" cy="830997"/>
          </a:xfrm>
          <a:prstGeom prst="rect">
            <a:avLst/>
          </a:prstGeom>
          <a:noFill/>
        </p:spPr>
        <p:txBody>
          <a:bodyPr wrap="square" rtlCol="0">
            <a:spAutoFit/>
          </a:bodyPr>
          <a:lstStyle/>
          <a:p>
            <a:r>
              <a:rPr lang="en-US" sz="1600" dirty="0">
                <a:solidFill>
                  <a:srgbClr val="FF0000"/>
                </a:solidFill>
                <a:latin typeface="Calibri" panose="020F0502020204030204" pitchFamily="34" charset="0"/>
              </a:rPr>
              <a:t>Select your most critical bank accounts: payroll, general fund and grants and measure each of those.  A bank reconciliation is only “completed” once all adjusting entries posted.</a:t>
            </a:r>
            <a:endParaRPr lang="en-US" sz="1600" dirty="0"/>
          </a:p>
        </p:txBody>
      </p:sp>
      <p:sp>
        <p:nvSpPr>
          <p:cNvPr id="8" name="TextBox 7"/>
          <p:cNvSpPr txBox="1"/>
          <p:nvPr/>
        </p:nvSpPr>
        <p:spPr>
          <a:xfrm>
            <a:off x="4927601" y="3863756"/>
            <a:ext cx="6866756" cy="1323439"/>
          </a:xfrm>
          <a:prstGeom prst="rect">
            <a:avLst/>
          </a:prstGeom>
          <a:noFill/>
        </p:spPr>
        <p:txBody>
          <a:bodyPr wrap="square" rtlCol="0">
            <a:spAutoFit/>
          </a:bodyPr>
          <a:lstStyle/>
          <a:p>
            <a:r>
              <a:rPr lang="en-US" sz="1600" dirty="0">
                <a:solidFill>
                  <a:srgbClr val="FF0000"/>
                </a:solidFill>
                <a:latin typeface="Calibri" panose="020F0502020204030204" pitchFamily="34" charset="0"/>
              </a:rPr>
              <a:t>If you do not accrue the federal receivables (and few governments do) then calculate the AR as the difference between total federal expenditures and federal revenues.  Since most of your governments bill in arrears, there will always be an AR balance, however, the balance should be relatively small to the total expenditures.  </a:t>
            </a:r>
            <a:endParaRPr lang="en-US" sz="1600" dirty="0"/>
          </a:p>
        </p:txBody>
      </p:sp>
      <p:sp>
        <p:nvSpPr>
          <p:cNvPr id="9" name="TextBox 8">
            <a:extLst>
              <a:ext uri="{FF2B5EF4-FFF2-40B4-BE49-F238E27FC236}">
                <a16:creationId xmlns:a16="http://schemas.microsoft.com/office/drawing/2014/main" id="{594D3824-3E21-4671-BD25-459C474A6997}"/>
              </a:ext>
            </a:extLst>
          </p:cNvPr>
          <p:cNvSpPr txBox="1"/>
          <p:nvPr/>
        </p:nvSpPr>
        <p:spPr>
          <a:xfrm>
            <a:off x="4509918" y="5187195"/>
            <a:ext cx="7862472" cy="1004186"/>
          </a:xfrm>
          <a:prstGeom prst="rect">
            <a:avLst/>
          </a:prstGeom>
          <a:noFill/>
        </p:spPr>
        <p:txBody>
          <a:bodyPr wrap="square" rtlCol="0">
            <a:spAutoFit/>
          </a:bodyPr>
          <a:lstStyle/>
          <a:p>
            <a:pPr>
              <a:lnSpc>
                <a:spcPct val="107000"/>
              </a:lnSpc>
              <a:spcAft>
                <a:spcPts val="800"/>
              </a:spcAft>
            </a:pPr>
            <a:r>
              <a:rPr lang="en-US"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One of the new performance measures we agreed upon was to clean up encumbrances.  It is imperative for any government proceeding with a new system implementation and just good accounting practice for everyone.  Tell the group the status of your encumbrance clean up efforts, including the balances before and after the cleanup initiative.</a:t>
            </a:r>
            <a:endParaRPr lang="en-US" sz="2800" dirty="0"/>
          </a:p>
        </p:txBody>
      </p:sp>
    </p:spTree>
    <p:extLst>
      <p:ext uri="{BB962C8B-B14F-4D97-AF65-F5344CB8AC3E}">
        <p14:creationId xmlns:p14="http://schemas.microsoft.com/office/powerpoint/2010/main" val="2058877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9FE40-7185-4F79-B257-B590F2A7F6B8}"/>
              </a:ext>
            </a:extLst>
          </p:cNvPr>
          <p:cNvSpPr>
            <a:spLocks noGrp="1"/>
          </p:cNvSpPr>
          <p:nvPr>
            <p:ph type="title"/>
          </p:nvPr>
        </p:nvSpPr>
        <p:spPr/>
        <p:txBody>
          <a:bodyPr>
            <a:normAutofit/>
          </a:bodyPr>
          <a:lstStyle/>
          <a:p>
            <a:r>
              <a:rPr lang="en-US" sz="4000" dirty="0">
                <a:highlight>
                  <a:srgbClr val="FFFF00"/>
                </a:highlight>
              </a:rPr>
              <a:t>[GOVT]</a:t>
            </a:r>
            <a:r>
              <a:rPr lang="en-US" sz="4000" dirty="0"/>
              <a:t>  - CURRENT AUDIT STATUS</a:t>
            </a:r>
          </a:p>
        </p:txBody>
      </p:sp>
      <p:sp>
        <p:nvSpPr>
          <p:cNvPr id="5" name="Slide Number Placeholder 4">
            <a:extLst>
              <a:ext uri="{FF2B5EF4-FFF2-40B4-BE49-F238E27FC236}">
                <a16:creationId xmlns:a16="http://schemas.microsoft.com/office/drawing/2014/main" id="{5A9EAE6E-D751-4BAD-9C52-1A68D922F501}"/>
              </a:ext>
            </a:extLst>
          </p:cNvPr>
          <p:cNvSpPr>
            <a:spLocks noGrp="1"/>
          </p:cNvSpPr>
          <p:nvPr>
            <p:ph type="sldNum" sz="quarter" idx="12"/>
          </p:nvPr>
        </p:nvSpPr>
        <p:spPr/>
        <p:txBody>
          <a:bodyPr/>
          <a:lstStyle/>
          <a:p>
            <a:fld id="{28E9FCD5-D652-415D-9858-5436D6081E0A}" type="slidenum">
              <a:rPr lang="en-US" smtClean="0"/>
              <a:pPr/>
              <a:t>3</a:t>
            </a:fld>
            <a:endParaRPr lang="en-US" dirty="0"/>
          </a:p>
        </p:txBody>
      </p:sp>
      <p:graphicFrame>
        <p:nvGraphicFramePr>
          <p:cNvPr id="6" name="Table 6">
            <a:extLst>
              <a:ext uri="{FF2B5EF4-FFF2-40B4-BE49-F238E27FC236}">
                <a16:creationId xmlns:a16="http://schemas.microsoft.com/office/drawing/2014/main" id="{6841BDBD-0AFB-4880-956D-5E62E4019F24}"/>
              </a:ext>
            </a:extLst>
          </p:cNvPr>
          <p:cNvGraphicFramePr>
            <a:graphicFrameLocks noGrp="1"/>
          </p:cNvGraphicFramePr>
          <p:nvPr>
            <p:extLst>
              <p:ext uri="{D42A27DB-BD31-4B8C-83A1-F6EECF244321}">
                <p14:modId xmlns:p14="http://schemas.microsoft.com/office/powerpoint/2010/main" val="2719223509"/>
              </p:ext>
            </p:extLst>
          </p:nvPr>
        </p:nvGraphicFramePr>
        <p:xfrm>
          <a:off x="614364" y="1329336"/>
          <a:ext cx="10963273" cy="4652364"/>
        </p:xfrm>
        <a:graphic>
          <a:graphicData uri="http://schemas.openxmlformats.org/drawingml/2006/table">
            <a:tbl>
              <a:tblPr firstRow="1" bandRow="1">
                <a:tableStyleId>{22838BEF-8BB2-4498-84A7-C5851F593DF1}</a:tableStyleId>
              </a:tblPr>
              <a:tblGrid>
                <a:gridCol w="3204788">
                  <a:extLst>
                    <a:ext uri="{9D8B030D-6E8A-4147-A177-3AD203B41FA5}">
                      <a16:colId xmlns:a16="http://schemas.microsoft.com/office/drawing/2014/main" val="3616128542"/>
                    </a:ext>
                  </a:extLst>
                </a:gridCol>
                <a:gridCol w="7758485">
                  <a:extLst>
                    <a:ext uri="{9D8B030D-6E8A-4147-A177-3AD203B41FA5}">
                      <a16:colId xmlns:a16="http://schemas.microsoft.com/office/drawing/2014/main" val="4161743446"/>
                    </a:ext>
                  </a:extLst>
                </a:gridCol>
              </a:tblGrid>
              <a:tr h="1000058">
                <a:tc>
                  <a:txBody>
                    <a:bodyPr/>
                    <a:lstStyle/>
                    <a:p>
                      <a:pPr lvl="0" algn="l">
                        <a:lnSpc>
                          <a:spcPct val="100000"/>
                        </a:lnSpc>
                      </a:pPr>
                      <a:r>
                        <a:rPr lang="en-US" b="0" dirty="0">
                          <a:latin typeface="Montserrat" panose="00000500000000000000" pitchFamily="50" charset="0"/>
                        </a:rPr>
                        <a:t>Describe the status of your current audits</a:t>
                      </a:r>
                      <a:endParaRPr lang="en-US" b="0" dirty="0">
                        <a:latin typeface="Montserrat" panose="00000500000000000000" pitchFamily="50" charset="0"/>
                        <a:ea typeface="Open Sans" panose="020B0606030504020204" pitchFamily="34" charset="0"/>
                        <a:cs typeface="Open Sans" panose="020B0606030504020204" pitchFamily="34" charset="0"/>
                      </a:endParaRP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DF1FA"/>
                    </a:solidFill>
                  </a:tcPr>
                </a:tc>
                <a:tc>
                  <a:txBody>
                    <a:bodyPr/>
                    <a:lstStyle/>
                    <a:p>
                      <a:pPr lvl="1" algn="l"/>
                      <a:r>
                        <a:rPr lang="en-US" b="1" dirty="0">
                          <a:latin typeface="Montserrat" panose="00000500000000000000" pitchFamily="50" charset="0"/>
                        </a:rPr>
                        <a:t>INSERT YOUR COMMENTS HERE.</a:t>
                      </a:r>
                      <a:endParaRPr lang="en-US" b="1" i="1" dirty="0">
                        <a:latin typeface="Montserrat" panose="00000500000000000000" pitchFamily="50" charset="0"/>
                        <a:ea typeface="Open Sans" panose="020B0606030504020204" pitchFamily="34" charset="0"/>
                        <a:cs typeface="Open Sans" panose="020B0606030504020204" pitchFamily="34" charset="0"/>
                      </a:endParaRP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DF1FA"/>
                    </a:solidFill>
                  </a:tcPr>
                </a:tc>
                <a:extLst>
                  <a:ext uri="{0D108BD9-81ED-4DB2-BD59-A6C34878D82A}">
                    <a16:rowId xmlns:a16="http://schemas.microsoft.com/office/drawing/2014/main" val="1069334856"/>
                  </a:ext>
                </a:extLst>
              </a:tr>
              <a:tr h="951324">
                <a:tc>
                  <a:txBody>
                    <a:bodyPr/>
                    <a:lstStyle/>
                    <a:p>
                      <a:pPr lvl="0" algn="l">
                        <a:lnSpc>
                          <a:spcPct val="100000"/>
                        </a:lnSpc>
                      </a:pPr>
                      <a:r>
                        <a:rPr lang="en-US" b="0" dirty="0">
                          <a:latin typeface="Montserrat" panose="00000500000000000000" pitchFamily="50" charset="0"/>
                        </a:rPr>
                        <a:t>Describe any changes  in your qualifications and findings from prior years.</a:t>
                      </a:r>
                      <a:endParaRPr lang="en-US" b="0" dirty="0">
                        <a:latin typeface="Montserrat" panose="00000500000000000000" pitchFamily="50" charset="0"/>
                        <a:ea typeface="Open Sans" panose="020B0606030504020204" pitchFamily="34" charset="0"/>
                        <a:cs typeface="Open Sans" panose="020B0606030504020204" pitchFamily="34" charset="0"/>
                      </a:endParaRP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chemeClr val="bg1"/>
                    </a:solidFill>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b="1" dirty="0">
                          <a:latin typeface="Montserrat" panose="00000500000000000000" pitchFamily="50" charset="0"/>
                        </a:rPr>
                        <a:t>INSERT YOUR COMMENTS HERE.</a:t>
                      </a:r>
                      <a:endParaRPr lang="en-US" b="1" i="1" dirty="0">
                        <a:latin typeface="Montserrat" panose="00000500000000000000" pitchFamily="50" charset="0"/>
                        <a:ea typeface="Open Sans" panose="020B0606030504020204" pitchFamily="34" charset="0"/>
                        <a:cs typeface="Open Sans" panose="020B0606030504020204" pitchFamily="34" charset="0"/>
                      </a:endParaRP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chemeClr val="bg1"/>
                    </a:solidFill>
                  </a:tcPr>
                </a:tc>
                <a:extLst>
                  <a:ext uri="{0D108BD9-81ED-4DB2-BD59-A6C34878D82A}">
                    <a16:rowId xmlns:a16="http://schemas.microsoft.com/office/drawing/2014/main" val="1770761110"/>
                  </a:ext>
                </a:extLst>
              </a:tr>
              <a:tr h="1350491">
                <a:tc>
                  <a:txBody>
                    <a:bodyPr/>
                    <a:lstStyle/>
                    <a:p>
                      <a:pPr lvl="0" algn="l">
                        <a:lnSpc>
                          <a:spcPct val="100000"/>
                        </a:lnSpc>
                      </a:pPr>
                      <a:r>
                        <a:rPr lang="en-US" b="0" dirty="0">
                          <a:latin typeface="Montserrat" panose="00000500000000000000" pitchFamily="50" charset="0"/>
                        </a:rPr>
                        <a:t>In general, describe the challenges to completing your audits on time.</a:t>
                      </a:r>
                      <a:endParaRPr lang="en-US" b="0" dirty="0">
                        <a:latin typeface="Montserrat" panose="00000500000000000000" pitchFamily="50" charset="0"/>
                        <a:ea typeface="Open Sans" panose="020B0606030504020204" pitchFamily="34" charset="0"/>
                        <a:cs typeface="Open Sans" panose="020B0606030504020204" pitchFamily="34" charset="0"/>
                      </a:endParaRP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DF1FA"/>
                    </a:solidFill>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b="1" dirty="0">
                          <a:latin typeface="Montserrat" panose="00000500000000000000" pitchFamily="50" charset="0"/>
                        </a:rPr>
                        <a:t>INSERT YOUR COMMENTS HERE.</a:t>
                      </a:r>
                      <a:endParaRPr lang="en-US" b="1" i="1" dirty="0">
                        <a:latin typeface="Montserrat" panose="00000500000000000000" pitchFamily="50" charset="0"/>
                        <a:ea typeface="Open Sans" panose="020B0606030504020204" pitchFamily="34" charset="0"/>
                        <a:cs typeface="Open Sans" panose="020B0606030504020204" pitchFamily="34" charset="0"/>
                      </a:endParaRP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DF1FA"/>
                    </a:solidFill>
                  </a:tcPr>
                </a:tc>
                <a:extLst>
                  <a:ext uri="{0D108BD9-81ED-4DB2-BD59-A6C34878D82A}">
                    <a16:rowId xmlns:a16="http://schemas.microsoft.com/office/drawing/2014/main" val="2554752365"/>
                  </a:ext>
                </a:extLst>
              </a:tr>
              <a:tr h="1350491">
                <a:tc>
                  <a:txBody>
                    <a:bodyPr/>
                    <a:lstStyle/>
                    <a:p>
                      <a:pPr lvl="0" algn="l">
                        <a:lnSpc>
                          <a:spcPct val="100000"/>
                        </a:lnSpc>
                      </a:pPr>
                      <a:r>
                        <a:rPr lang="en-US" b="0" dirty="0">
                          <a:latin typeface="Montserrat" panose="00000500000000000000" pitchFamily="50" charset="0"/>
                        </a:rPr>
                        <a:t>What is your timeline for catching up with your audits (if applicable) and is it realistic?</a:t>
                      </a:r>
                      <a:endParaRPr lang="en-US" b="0" dirty="0">
                        <a:latin typeface="Montserrat" panose="00000500000000000000" pitchFamily="50" charset="0"/>
                        <a:ea typeface="Open Sans" panose="020B0606030504020204" pitchFamily="34" charset="0"/>
                        <a:cs typeface="Open Sans" panose="020B0606030504020204" pitchFamily="34" charset="0"/>
                      </a:endParaRP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chemeClr val="bg1"/>
                    </a:solidFill>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b="1" dirty="0">
                          <a:latin typeface="Montserrat" panose="00000500000000000000" pitchFamily="50" charset="0"/>
                        </a:rPr>
                        <a:t>INSERT YOUR COMMENTS HERE.</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b="1" i="1" dirty="0">
                        <a:latin typeface="Montserrat" panose="00000500000000000000" pitchFamily="50" charset="0"/>
                        <a:ea typeface="Open Sans" panose="020B0606030504020204" pitchFamily="34" charset="0"/>
                        <a:cs typeface="Open Sans" panose="020B0606030504020204" pitchFamily="34" charset="0"/>
                      </a:endParaRP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chemeClr val="bg1"/>
                    </a:solidFill>
                  </a:tcPr>
                </a:tc>
                <a:extLst>
                  <a:ext uri="{0D108BD9-81ED-4DB2-BD59-A6C34878D82A}">
                    <a16:rowId xmlns:a16="http://schemas.microsoft.com/office/drawing/2014/main" val="3660648114"/>
                  </a:ext>
                </a:extLst>
              </a:tr>
            </a:tbl>
          </a:graphicData>
        </a:graphic>
      </p:graphicFrame>
    </p:spTree>
    <p:extLst>
      <p:ext uri="{BB962C8B-B14F-4D97-AF65-F5344CB8AC3E}">
        <p14:creationId xmlns:p14="http://schemas.microsoft.com/office/powerpoint/2010/main" val="1271140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8941C54F-654C-CEEB-B3A1-7E23866FBD19}"/>
              </a:ext>
            </a:extLst>
          </p:cNvPr>
          <p:cNvGraphicFramePr>
            <a:graphicFrameLocks noGrp="1"/>
          </p:cNvGraphicFramePr>
          <p:nvPr>
            <p:ph idx="1"/>
            <p:extLst>
              <p:ext uri="{D42A27DB-BD31-4B8C-83A1-F6EECF244321}">
                <p14:modId xmlns:p14="http://schemas.microsoft.com/office/powerpoint/2010/main" val="3592984678"/>
              </p:ext>
            </p:extLst>
          </p:nvPr>
        </p:nvGraphicFramePr>
        <p:xfrm>
          <a:off x="574573" y="944026"/>
          <a:ext cx="11042855" cy="5123401"/>
        </p:xfrm>
        <a:graphic>
          <a:graphicData uri="http://schemas.openxmlformats.org/drawingml/2006/table">
            <a:tbl>
              <a:tblPr firstRow="1" bandRow="1">
                <a:tableStyleId>{7DF18680-E054-41AD-8BC1-D1AEF772440D}</a:tableStyleId>
              </a:tblPr>
              <a:tblGrid>
                <a:gridCol w="3650535">
                  <a:extLst>
                    <a:ext uri="{9D8B030D-6E8A-4147-A177-3AD203B41FA5}">
                      <a16:colId xmlns:a16="http://schemas.microsoft.com/office/drawing/2014/main" val="1296795795"/>
                    </a:ext>
                  </a:extLst>
                </a:gridCol>
                <a:gridCol w="1848080">
                  <a:extLst>
                    <a:ext uri="{9D8B030D-6E8A-4147-A177-3AD203B41FA5}">
                      <a16:colId xmlns:a16="http://schemas.microsoft.com/office/drawing/2014/main" val="3133367417"/>
                    </a:ext>
                  </a:extLst>
                </a:gridCol>
                <a:gridCol w="1848080">
                  <a:extLst>
                    <a:ext uri="{9D8B030D-6E8A-4147-A177-3AD203B41FA5}">
                      <a16:colId xmlns:a16="http://schemas.microsoft.com/office/drawing/2014/main" val="3117993165"/>
                    </a:ext>
                  </a:extLst>
                </a:gridCol>
                <a:gridCol w="1848080">
                  <a:extLst>
                    <a:ext uri="{9D8B030D-6E8A-4147-A177-3AD203B41FA5}">
                      <a16:colId xmlns:a16="http://schemas.microsoft.com/office/drawing/2014/main" val="3368147755"/>
                    </a:ext>
                  </a:extLst>
                </a:gridCol>
                <a:gridCol w="1848080">
                  <a:extLst>
                    <a:ext uri="{9D8B030D-6E8A-4147-A177-3AD203B41FA5}">
                      <a16:colId xmlns:a16="http://schemas.microsoft.com/office/drawing/2014/main" val="3223137284"/>
                    </a:ext>
                  </a:extLst>
                </a:gridCol>
              </a:tblGrid>
              <a:tr h="498440">
                <a:tc>
                  <a:txBody>
                    <a:bodyPr/>
                    <a:lstStyle/>
                    <a:p>
                      <a:pPr algn="ctr"/>
                      <a:r>
                        <a:rPr lang="en-US" dirty="0">
                          <a:solidFill>
                            <a:srgbClr val="1C1D4C"/>
                          </a:solidFill>
                          <a:latin typeface="Montserrat" panose="00000500000000000000" pitchFamily="50" charset="0"/>
                        </a:rPr>
                        <a:t>AUDIT STATUS DATES</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algn="ctr"/>
                      <a:r>
                        <a:rPr lang="en-US" dirty="0">
                          <a:solidFill>
                            <a:srgbClr val="1C1D4C"/>
                          </a:solidFill>
                          <a:latin typeface="Montserrat" panose="00000500000000000000" pitchFamily="50" charset="0"/>
                        </a:rPr>
                        <a:t>FY2020</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algn="ctr"/>
                      <a:r>
                        <a:rPr lang="en-US" dirty="0">
                          <a:solidFill>
                            <a:srgbClr val="1C1D4C"/>
                          </a:solidFill>
                          <a:latin typeface="Montserrat" panose="00000500000000000000" pitchFamily="50" charset="0"/>
                        </a:rPr>
                        <a:t>FY2021</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algn="ctr"/>
                      <a:r>
                        <a:rPr lang="en-US" dirty="0">
                          <a:solidFill>
                            <a:srgbClr val="1C1D4C"/>
                          </a:solidFill>
                          <a:latin typeface="Montserrat" panose="00000500000000000000" pitchFamily="50" charset="0"/>
                        </a:rPr>
                        <a:t>FY2022</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algn="ctr"/>
                      <a:r>
                        <a:rPr lang="en-US" dirty="0">
                          <a:solidFill>
                            <a:srgbClr val="1C1D4C"/>
                          </a:solidFill>
                          <a:latin typeface="Montserrat" panose="00000500000000000000" pitchFamily="50" charset="0"/>
                        </a:rPr>
                        <a:t>FY2023</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extLst>
                  <a:ext uri="{0D108BD9-81ED-4DB2-BD59-A6C34878D82A}">
                    <a16:rowId xmlns:a16="http://schemas.microsoft.com/office/drawing/2014/main" val="2470226067"/>
                  </a:ext>
                </a:extLst>
              </a:tr>
              <a:tr h="727737">
                <a:tc>
                  <a:txBody>
                    <a:bodyPr/>
                    <a:lstStyle/>
                    <a:p>
                      <a:r>
                        <a:rPr lang="en-US" sz="1600" b="1" dirty="0">
                          <a:latin typeface="Montserrat" panose="00000500000000000000" pitchFamily="50" charset="0"/>
                        </a:rPr>
                        <a:t>1) Audit firm contract completed—date and # of years</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extLst>
                  <a:ext uri="{0D108BD9-81ED-4DB2-BD59-A6C34878D82A}">
                    <a16:rowId xmlns:a16="http://schemas.microsoft.com/office/drawing/2014/main" val="1585453918"/>
                  </a:ext>
                </a:extLst>
              </a:tr>
              <a:tr h="6833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latin typeface="Montserrat" panose="00000500000000000000" pitchFamily="50" charset="0"/>
                        </a:rPr>
                        <a:t>2) Trial balance submitted to and accepted! by the auditors</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extLst>
                  <a:ext uri="{0D108BD9-81ED-4DB2-BD59-A6C34878D82A}">
                    <a16:rowId xmlns:a16="http://schemas.microsoft.com/office/drawing/2014/main" val="3957997796"/>
                  </a:ext>
                </a:extLst>
              </a:tr>
              <a:tr h="538481">
                <a:tc>
                  <a:txBody>
                    <a:bodyPr/>
                    <a:lstStyle/>
                    <a:p>
                      <a:r>
                        <a:rPr lang="en-US" sz="1600" b="1" dirty="0">
                          <a:latin typeface="Montserrat" panose="00000500000000000000" pitchFamily="50" charset="0"/>
                        </a:rPr>
                        <a:t>3) Field work commenced</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extLst>
                  <a:ext uri="{0D108BD9-81ED-4DB2-BD59-A6C34878D82A}">
                    <a16:rowId xmlns:a16="http://schemas.microsoft.com/office/drawing/2014/main" val="638691576"/>
                  </a:ext>
                </a:extLst>
              </a:tr>
              <a:tr h="468800">
                <a:tc>
                  <a:txBody>
                    <a:bodyPr/>
                    <a:lstStyle/>
                    <a:p>
                      <a:r>
                        <a:rPr lang="en-US" sz="1600" b="1" dirty="0">
                          <a:latin typeface="Montserrat" panose="00000500000000000000" pitchFamily="50" charset="0"/>
                        </a:rPr>
                        <a:t>4) Draft received</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sz="160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extLst>
                  <a:ext uri="{0D108BD9-81ED-4DB2-BD59-A6C34878D82A}">
                    <a16:rowId xmlns:a16="http://schemas.microsoft.com/office/drawing/2014/main" val="219772717"/>
                  </a:ext>
                </a:extLst>
              </a:tr>
              <a:tr h="719373">
                <a:tc>
                  <a:txBody>
                    <a:bodyPr/>
                    <a:lstStyle/>
                    <a:p>
                      <a:r>
                        <a:rPr lang="en-US" sz="1600" b="1" dirty="0">
                          <a:latin typeface="Montserrat" panose="00000500000000000000" pitchFamily="50" charset="0"/>
                        </a:rPr>
                        <a:t>5) Completed and submitted to audit clearing house</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extLst>
                  <a:ext uri="{0D108BD9-81ED-4DB2-BD59-A6C34878D82A}">
                    <a16:rowId xmlns:a16="http://schemas.microsoft.com/office/drawing/2014/main" val="665398126"/>
                  </a:ext>
                </a:extLst>
              </a:tr>
              <a:tr h="523180">
                <a:tc>
                  <a:txBody>
                    <a:bodyPr/>
                    <a:lstStyle/>
                    <a:p>
                      <a:r>
                        <a:rPr lang="en-US" sz="1600" b="1" dirty="0">
                          <a:latin typeface="Montserrat" panose="00000500000000000000" pitchFamily="50" charset="0"/>
                        </a:rPr>
                        <a:t>6) # of Federal qualifications</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extLst>
                  <a:ext uri="{0D108BD9-81ED-4DB2-BD59-A6C34878D82A}">
                    <a16:rowId xmlns:a16="http://schemas.microsoft.com/office/drawing/2014/main" val="3725249054"/>
                  </a:ext>
                </a:extLst>
              </a:tr>
              <a:tr h="490482">
                <a:tc>
                  <a:txBody>
                    <a:bodyPr/>
                    <a:lstStyle/>
                    <a:p>
                      <a:r>
                        <a:rPr lang="en-US" sz="1600" b="1" dirty="0">
                          <a:latin typeface="Montserrat" panose="00000500000000000000" pitchFamily="50" charset="0"/>
                        </a:rPr>
                        <a:t>7) # of Financial qualifications</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extLst>
                  <a:ext uri="{0D108BD9-81ED-4DB2-BD59-A6C34878D82A}">
                    <a16:rowId xmlns:a16="http://schemas.microsoft.com/office/drawing/2014/main" val="2107321520"/>
                  </a:ext>
                </a:extLst>
              </a:tr>
              <a:tr h="473603">
                <a:tc>
                  <a:txBody>
                    <a:bodyPr/>
                    <a:lstStyle/>
                    <a:p>
                      <a:r>
                        <a:rPr lang="en-US" sz="1600" b="1" dirty="0">
                          <a:latin typeface="Montserrat" panose="00000500000000000000" pitchFamily="50" charset="0"/>
                        </a:rPr>
                        <a:t>8) # of Component Unit quals</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sz="160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sz="160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sz="1600" dirty="0">
                        <a:latin typeface="Montserrat" panose="00000500000000000000" pitchFamily="50" charset="0"/>
                      </a:endParaRPr>
                    </a:p>
                  </a:txBody>
                  <a:tcP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extLst>
                  <a:ext uri="{0D108BD9-81ED-4DB2-BD59-A6C34878D82A}">
                    <a16:rowId xmlns:a16="http://schemas.microsoft.com/office/drawing/2014/main" val="3173525880"/>
                  </a:ext>
                </a:extLst>
              </a:tr>
            </a:tbl>
          </a:graphicData>
        </a:graphic>
      </p:graphicFrame>
      <p:sp>
        <p:nvSpPr>
          <p:cNvPr id="4" name="Slide Number Placeholder 3">
            <a:extLst>
              <a:ext uri="{FF2B5EF4-FFF2-40B4-BE49-F238E27FC236}">
                <a16:creationId xmlns:a16="http://schemas.microsoft.com/office/drawing/2014/main" id="{4F0EE71D-65A8-729A-9163-201CDF5C4CC0}"/>
              </a:ext>
            </a:extLst>
          </p:cNvPr>
          <p:cNvSpPr>
            <a:spLocks noGrp="1"/>
          </p:cNvSpPr>
          <p:nvPr>
            <p:ph type="sldNum" sz="quarter" idx="12"/>
          </p:nvPr>
        </p:nvSpPr>
        <p:spPr/>
        <p:txBody>
          <a:bodyPr/>
          <a:lstStyle/>
          <a:p>
            <a:fld id="{0A39F794-7202-4E3A-AED8-2497AE0D328A}" type="slidenum">
              <a:rPr lang="en-US" smtClean="0"/>
              <a:pPr/>
              <a:t>4</a:t>
            </a:fld>
            <a:endParaRPr lang="en-US" dirty="0"/>
          </a:p>
        </p:txBody>
      </p:sp>
      <p:sp>
        <p:nvSpPr>
          <p:cNvPr id="8" name="Title 1">
            <a:extLst>
              <a:ext uri="{FF2B5EF4-FFF2-40B4-BE49-F238E27FC236}">
                <a16:creationId xmlns:a16="http://schemas.microsoft.com/office/drawing/2014/main" id="{C9A994E2-04C9-14DE-814A-1C51979CDFE0}"/>
              </a:ext>
            </a:extLst>
          </p:cNvPr>
          <p:cNvSpPr>
            <a:spLocks noGrp="1"/>
          </p:cNvSpPr>
          <p:nvPr>
            <p:ph type="title"/>
          </p:nvPr>
        </p:nvSpPr>
        <p:spPr>
          <a:xfrm>
            <a:off x="1538288" y="247651"/>
            <a:ext cx="9815512" cy="534548"/>
          </a:xfrm>
        </p:spPr>
        <p:txBody>
          <a:bodyPr>
            <a:normAutofit fontScale="90000"/>
          </a:bodyPr>
          <a:lstStyle/>
          <a:p>
            <a:pPr algn="ctr"/>
            <a:r>
              <a:rPr lang="en-US" sz="4000" dirty="0">
                <a:highlight>
                  <a:srgbClr val="FFFF00"/>
                </a:highlight>
              </a:rPr>
              <a:t>[GOVT]  </a:t>
            </a:r>
            <a:r>
              <a:rPr lang="en-US" sz="4000" dirty="0"/>
              <a:t>- CURRENT AUDIT STATUS</a:t>
            </a:r>
          </a:p>
        </p:txBody>
      </p:sp>
      <p:sp>
        <p:nvSpPr>
          <p:cNvPr id="7" name="TextBox 1">
            <a:extLst>
              <a:ext uri="{FF2B5EF4-FFF2-40B4-BE49-F238E27FC236}">
                <a16:creationId xmlns:a16="http://schemas.microsoft.com/office/drawing/2014/main" id="{F240F7DA-A68D-2960-7A78-B4A92E4BDD19}"/>
              </a:ext>
            </a:extLst>
          </p:cNvPr>
          <p:cNvSpPr txBox="1"/>
          <p:nvPr/>
        </p:nvSpPr>
        <p:spPr>
          <a:xfrm rot="10180806" flipV="1">
            <a:off x="5004065" y="2530020"/>
            <a:ext cx="5751170" cy="1797959"/>
          </a:xfrm>
          <a:prstGeom prst="rect">
            <a:avLst/>
          </a:prstGeom>
          <a:solidFill>
            <a:schemeClr val="bg1">
              <a:alpha val="40000"/>
            </a:schemeClr>
          </a:solidFill>
          <a:ln w="31750">
            <a:solidFill>
              <a:srgbClr val="FF0000"/>
            </a:solid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dirty="0">
                <a:solidFill>
                  <a:srgbClr val="FF0000"/>
                </a:solidFill>
              </a:rPr>
              <a:t>With this slide we are just looking for dates and numbers.  (no need to fill in interim dates if the audit is complete, though it would be interesting if you do have those dates)</a:t>
            </a:r>
          </a:p>
          <a:p>
            <a:r>
              <a:rPr lang="en-US" sz="1800" dirty="0">
                <a:solidFill>
                  <a:srgbClr val="FF0000"/>
                </a:solidFill>
              </a:rPr>
              <a:t>If you are unsure of the interim dates for your most current audit, at least give us a “yes” or “no” on items 1-4</a:t>
            </a:r>
          </a:p>
        </p:txBody>
      </p:sp>
    </p:spTree>
    <p:extLst>
      <p:ext uri="{BB962C8B-B14F-4D97-AF65-F5344CB8AC3E}">
        <p14:creationId xmlns:p14="http://schemas.microsoft.com/office/powerpoint/2010/main" val="3219622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F6DC805-D684-486C-237D-13F560B41F98}"/>
              </a:ext>
            </a:extLst>
          </p:cNvPr>
          <p:cNvSpPr>
            <a:spLocks noGrp="1"/>
          </p:cNvSpPr>
          <p:nvPr>
            <p:ph type="sldNum" sz="quarter" idx="12"/>
          </p:nvPr>
        </p:nvSpPr>
        <p:spPr/>
        <p:txBody>
          <a:bodyPr/>
          <a:lstStyle/>
          <a:p>
            <a:fld id="{0A39F794-7202-4E3A-AED8-2497AE0D328A}" type="slidenum">
              <a:rPr lang="en-US" smtClean="0"/>
              <a:pPr/>
              <a:t>5</a:t>
            </a:fld>
            <a:endParaRPr lang="en-US" dirty="0"/>
          </a:p>
        </p:txBody>
      </p:sp>
      <p:sp>
        <p:nvSpPr>
          <p:cNvPr id="5" name="TextBox 4">
            <a:extLst>
              <a:ext uri="{FF2B5EF4-FFF2-40B4-BE49-F238E27FC236}">
                <a16:creationId xmlns:a16="http://schemas.microsoft.com/office/drawing/2014/main" id="{5ADC2CF6-24C3-675A-6121-39AD41FE8D75}"/>
              </a:ext>
            </a:extLst>
          </p:cNvPr>
          <p:cNvSpPr txBox="1"/>
          <p:nvPr/>
        </p:nvSpPr>
        <p:spPr>
          <a:xfrm>
            <a:off x="2355192" y="1496877"/>
            <a:ext cx="7965025" cy="2246769"/>
          </a:xfrm>
          <a:prstGeom prst="rect">
            <a:avLst/>
          </a:prstGeom>
          <a:solidFill>
            <a:srgbClr val="F8F8F8">
              <a:alpha val="72157"/>
            </a:srgbClr>
          </a:solidFill>
          <a:ln w="57150">
            <a:solidFill>
              <a:srgbClr val="C00000"/>
            </a:solidFill>
          </a:ln>
        </p:spPr>
        <p:txBody>
          <a:bodyPr wrap="square" rtlCol="0">
            <a:spAutoFit/>
          </a:bodyPr>
          <a:lstStyle/>
          <a:p>
            <a:r>
              <a:rPr lang="en-US" sz="2000" i="1" dirty="0">
                <a:solidFill>
                  <a:srgbClr val="FF0000"/>
                </a:solidFill>
              </a:rPr>
              <a:t>The following slide has questions which are guidelines for your presentation to the IGFOA.  Feel free to include multiple slides and specific issues/ recommendations /warnings you  would like to share with your finance colleagues.  For the VI &amp; ASG---let us know about any upgrades, resets, major training that you have for your FMIS</a:t>
            </a:r>
          </a:p>
          <a:p>
            <a:r>
              <a:rPr lang="en-US" sz="2000" i="1" dirty="0">
                <a:solidFill>
                  <a:srgbClr val="FF0000"/>
                </a:solidFill>
              </a:rPr>
              <a:t>The FMIS status slides will be presented in a separate session, not during your general presentation.</a:t>
            </a:r>
          </a:p>
        </p:txBody>
      </p:sp>
    </p:spTree>
    <p:extLst>
      <p:ext uri="{BB962C8B-B14F-4D97-AF65-F5344CB8AC3E}">
        <p14:creationId xmlns:p14="http://schemas.microsoft.com/office/powerpoint/2010/main" val="2174098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9FE40-7185-4F79-B257-B590F2A7F6B8}"/>
              </a:ext>
            </a:extLst>
          </p:cNvPr>
          <p:cNvSpPr>
            <a:spLocks noGrp="1"/>
          </p:cNvSpPr>
          <p:nvPr>
            <p:ph type="title"/>
          </p:nvPr>
        </p:nvSpPr>
        <p:spPr>
          <a:xfrm>
            <a:off x="1790700" y="228600"/>
            <a:ext cx="10515600" cy="915035"/>
          </a:xfrm>
        </p:spPr>
        <p:txBody>
          <a:bodyPr>
            <a:normAutofit/>
          </a:bodyPr>
          <a:lstStyle/>
          <a:p>
            <a:r>
              <a:rPr lang="en-US" sz="4000" dirty="0">
                <a:highlight>
                  <a:srgbClr val="FFFF00"/>
                </a:highlight>
              </a:rPr>
              <a:t>[GOVT] </a:t>
            </a:r>
            <a:r>
              <a:rPr lang="en-US" sz="4000" dirty="0"/>
              <a:t> - FMIS STATUS</a:t>
            </a:r>
          </a:p>
        </p:txBody>
      </p:sp>
      <p:sp>
        <p:nvSpPr>
          <p:cNvPr id="5" name="Slide Number Placeholder 4">
            <a:extLst>
              <a:ext uri="{FF2B5EF4-FFF2-40B4-BE49-F238E27FC236}">
                <a16:creationId xmlns:a16="http://schemas.microsoft.com/office/drawing/2014/main" id="{5A9EAE6E-D751-4BAD-9C52-1A68D922F501}"/>
              </a:ext>
            </a:extLst>
          </p:cNvPr>
          <p:cNvSpPr>
            <a:spLocks noGrp="1"/>
          </p:cNvSpPr>
          <p:nvPr>
            <p:ph type="sldNum" sz="quarter" idx="12"/>
          </p:nvPr>
        </p:nvSpPr>
        <p:spPr/>
        <p:txBody>
          <a:bodyPr/>
          <a:lstStyle/>
          <a:p>
            <a:fld id="{28E9FCD5-D652-415D-9858-5436D6081E0A}" type="slidenum">
              <a:rPr lang="en-US" smtClean="0"/>
              <a:t>6</a:t>
            </a:fld>
            <a:endParaRPr lang="en-US"/>
          </a:p>
        </p:txBody>
      </p:sp>
      <p:graphicFrame>
        <p:nvGraphicFramePr>
          <p:cNvPr id="6" name="Table 6">
            <a:extLst>
              <a:ext uri="{FF2B5EF4-FFF2-40B4-BE49-F238E27FC236}">
                <a16:creationId xmlns:a16="http://schemas.microsoft.com/office/drawing/2014/main" id="{6841BDBD-0AFB-4880-956D-5E62E4019F24}"/>
              </a:ext>
            </a:extLst>
          </p:cNvPr>
          <p:cNvGraphicFramePr>
            <a:graphicFrameLocks noGrp="1"/>
          </p:cNvGraphicFramePr>
          <p:nvPr>
            <p:extLst>
              <p:ext uri="{D42A27DB-BD31-4B8C-83A1-F6EECF244321}">
                <p14:modId xmlns:p14="http://schemas.microsoft.com/office/powerpoint/2010/main" val="3546813408"/>
              </p:ext>
            </p:extLst>
          </p:nvPr>
        </p:nvGraphicFramePr>
        <p:xfrm>
          <a:off x="392654" y="1460273"/>
          <a:ext cx="11643360" cy="4692516"/>
        </p:xfrm>
        <a:graphic>
          <a:graphicData uri="http://schemas.openxmlformats.org/drawingml/2006/table">
            <a:tbl>
              <a:tblPr firstRow="1" bandRow="1">
                <a:tableStyleId>{BDBED569-4797-4DF1-A0F4-6AAB3CD982D8}</a:tableStyleId>
              </a:tblPr>
              <a:tblGrid>
                <a:gridCol w="3408165">
                  <a:extLst>
                    <a:ext uri="{9D8B030D-6E8A-4147-A177-3AD203B41FA5}">
                      <a16:colId xmlns:a16="http://schemas.microsoft.com/office/drawing/2014/main" val="3616128542"/>
                    </a:ext>
                  </a:extLst>
                </a:gridCol>
                <a:gridCol w="8235195">
                  <a:extLst>
                    <a:ext uri="{9D8B030D-6E8A-4147-A177-3AD203B41FA5}">
                      <a16:colId xmlns:a16="http://schemas.microsoft.com/office/drawing/2014/main" val="4161743446"/>
                    </a:ext>
                  </a:extLst>
                </a:gridCol>
              </a:tblGrid>
              <a:tr h="1564172">
                <a:tc>
                  <a:txBody>
                    <a:bodyPr/>
                    <a:lstStyle/>
                    <a:p>
                      <a:pPr lvl="0" algn="l">
                        <a:lnSpc>
                          <a:spcPct val="100000"/>
                        </a:lnSpc>
                      </a:pPr>
                      <a:r>
                        <a:rPr lang="en-US" sz="1800" b="0" i="0" dirty="0">
                          <a:latin typeface="Montserrat" panose="00000500000000000000" pitchFamily="50" charset="0"/>
                          <a:ea typeface="Open Sans" panose="020B0606030504020204" pitchFamily="34" charset="0"/>
                          <a:cs typeface="Open Sans" panose="020B0606030504020204" pitchFamily="34" charset="0"/>
                        </a:rPr>
                        <a:t>What is the status of your project? </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lnTlToBr w="12700" cmpd="sng">
                      <a:noFill/>
                      <a:prstDash val="solid"/>
                    </a:lnTlToBr>
                    <a:lnBlToTr w="12700" cmpd="sng">
                      <a:noFill/>
                      <a:prstDash val="solid"/>
                    </a:lnBlToTr>
                    <a:solidFill>
                      <a:srgbClr val="ECF1F9"/>
                    </a:solidFill>
                  </a:tcPr>
                </a:tc>
                <a:tc>
                  <a:txBody>
                    <a:bodyPr/>
                    <a:lstStyle/>
                    <a:p>
                      <a:pPr lvl="1" algn="l"/>
                      <a:r>
                        <a:rPr lang="en-US" b="1" i="0" dirty="0">
                          <a:solidFill>
                            <a:srgbClr val="1C1D4C"/>
                          </a:solidFill>
                          <a:latin typeface="Montserrat" panose="00000500000000000000" pitchFamily="50" charset="0"/>
                          <a:ea typeface="Open Sans" panose="020B0606030504020204" pitchFamily="34" charset="0"/>
                          <a:cs typeface="Open Sans" panose="020B0606030504020204" pitchFamily="34" charset="0"/>
                        </a:rPr>
                        <a:t>INSERT COMMENTS HERE</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lnTlToBr w="12700" cmpd="sng">
                      <a:noFill/>
                      <a:prstDash val="solid"/>
                    </a:lnTlToBr>
                    <a:lnBlToTr w="12700" cmpd="sng">
                      <a:noFill/>
                      <a:prstDash val="solid"/>
                    </a:lnBlToTr>
                    <a:solidFill>
                      <a:srgbClr val="ECF1F9"/>
                    </a:solidFill>
                  </a:tcPr>
                </a:tc>
                <a:extLst>
                  <a:ext uri="{0D108BD9-81ED-4DB2-BD59-A6C34878D82A}">
                    <a16:rowId xmlns:a16="http://schemas.microsoft.com/office/drawing/2014/main" val="1069334856"/>
                  </a:ext>
                </a:extLst>
              </a:tr>
              <a:tr h="1564172">
                <a:tc>
                  <a:txBody>
                    <a:bodyPr/>
                    <a:lstStyle/>
                    <a:p>
                      <a:pPr lvl="0" algn="l">
                        <a:lnSpc>
                          <a:spcPct val="100000"/>
                        </a:lnSpc>
                      </a:pPr>
                      <a:r>
                        <a:rPr lang="en-US" sz="1800" b="0" i="0" kern="1200" dirty="0">
                          <a:solidFill>
                            <a:schemeClr val="tx1"/>
                          </a:solidFill>
                          <a:latin typeface="Montserrat" panose="00000500000000000000" pitchFamily="50" charset="0"/>
                          <a:ea typeface="Open Sans" panose="020B0606030504020204" pitchFamily="34" charset="0"/>
                          <a:cs typeface="Open Sans" panose="020B0606030504020204" pitchFamily="34" charset="0"/>
                        </a:rPr>
                        <a:t>What issues do you have with the conversion from your legacy system? </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800" b="1" i="0" kern="1200" dirty="0">
                          <a:solidFill>
                            <a:srgbClr val="1C1D4C"/>
                          </a:solidFill>
                          <a:latin typeface="Montserrat" panose="00000500000000000000" pitchFamily="50" charset="0"/>
                          <a:ea typeface="Open Sans" panose="020B0606030504020204" pitchFamily="34" charset="0"/>
                          <a:cs typeface="Open Sans" panose="020B0606030504020204" pitchFamily="34" charset="0"/>
                        </a:rPr>
                        <a:t>INSERT COMMENTS HERE</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extLst>
                  <a:ext uri="{0D108BD9-81ED-4DB2-BD59-A6C34878D82A}">
                    <a16:rowId xmlns:a16="http://schemas.microsoft.com/office/drawing/2014/main" val="1770761110"/>
                  </a:ext>
                </a:extLst>
              </a:tr>
              <a:tr h="1564172">
                <a:tc>
                  <a:txBody>
                    <a:bodyPr/>
                    <a:lstStyle/>
                    <a:p>
                      <a:pPr lvl="0" algn="l">
                        <a:lnSpc>
                          <a:spcPct val="100000"/>
                        </a:lnSpc>
                      </a:pPr>
                      <a:r>
                        <a:rPr lang="en-US" sz="1800" b="0" i="0" dirty="0">
                          <a:latin typeface="Montserrat" panose="00000500000000000000" pitchFamily="50" charset="0"/>
                          <a:ea typeface="Open Sans" panose="020B0606030504020204" pitchFamily="34" charset="0"/>
                          <a:cs typeface="Open Sans" panose="020B0606030504020204" pitchFamily="34" charset="0"/>
                        </a:rPr>
                        <a:t>At this stage are there any changes you would have made in your preparations?  </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lnTlToBr w="12700" cmpd="sng">
                      <a:noFill/>
                      <a:prstDash val="solid"/>
                    </a:lnTlToBr>
                    <a:lnBlToTr w="12700" cmpd="sng">
                      <a:noFill/>
                      <a:prstDash val="solid"/>
                    </a:lnBlToTr>
                    <a:solidFill>
                      <a:srgbClr val="ECF1F9"/>
                    </a:solidFill>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1C1D4C"/>
                          </a:solidFill>
                          <a:latin typeface="Montserrat" panose="00000500000000000000" pitchFamily="50" charset="0"/>
                          <a:ea typeface="Open Sans" panose="020B0606030504020204" pitchFamily="34" charset="0"/>
                          <a:cs typeface="Open Sans" panose="020B0606030504020204" pitchFamily="34" charset="0"/>
                        </a:rPr>
                        <a:t>INSERT COMMENTS HERE</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lnTlToBr w="12700" cmpd="sng">
                      <a:noFill/>
                      <a:prstDash val="solid"/>
                    </a:lnTlToBr>
                    <a:lnBlToTr w="12700" cmpd="sng">
                      <a:noFill/>
                      <a:prstDash val="solid"/>
                    </a:lnBlToTr>
                    <a:solidFill>
                      <a:srgbClr val="ECF1F9"/>
                    </a:solidFill>
                  </a:tcPr>
                </a:tc>
                <a:extLst>
                  <a:ext uri="{0D108BD9-81ED-4DB2-BD59-A6C34878D82A}">
                    <a16:rowId xmlns:a16="http://schemas.microsoft.com/office/drawing/2014/main" val="2554752365"/>
                  </a:ext>
                </a:extLst>
              </a:tr>
            </a:tbl>
          </a:graphicData>
        </a:graphic>
      </p:graphicFrame>
      <p:pic>
        <p:nvPicPr>
          <p:cNvPr id="12" name="Picture 11" descr="A picture containing drawing, plate&#10;&#10;Description automatically generated">
            <a:extLst>
              <a:ext uri="{FF2B5EF4-FFF2-40B4-BE49-F238E27FC236}">
                <a16:creationId xmlns:a16="http://schemas.microsoft.com/office/drawing/2014/main" id="{67D1241A-0626-47E1-8E95-43A2D33286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82300" y="228600"/>
            <a:ext cx="1143000" cy="1143000"/>
          </a:xfrm>
          <a:prstGeom prst="rect">
            <a:avLst/>
          </a:prstGeom>
        </p:spPr>
      </p:pic>
      <p:sp>
        <p:nvSpPr>
          <p:cNvPr id="3" name="TextBox 2">
            <a:extLst>
              <a:ext uri="{FF2B5EF4-FFF2-40B4-BE49-F238E27FC236}">
                <a16:creationId xmlns:a16="http://schemas.microsoft.com/office/drawing/2014/main" id="{F5D33978-D2B9-C15B-808D-34697B34EB78}"/>
              </a:ext>
            </a:extLst>
          </p:cNvPr>
          <p:cNvSpPr txBox="1"/>
          <p:nvPr/>
        </p:nvSpPr>
        <p:spPr>
          <a:xfrm rot="21213512">
            <a:off x="4134778" y="1455841"/>
            <a:ext cx="7043851" cy="1323439"/>
          </a:xfrm>
          <a:prstGeom prst="rect">
            <a:avLst/>
          </a:prstGeom>
          <a:solidFill>
            <a:srgbClr val="F8F8F8">
              <a:alpha val="72157"/>
            </a:srgbClr>
          </a:solidFill>
          <a:ln w="57150">
            <a:solidFill>
              <a:srgbClr val="C00000"/>
            </a:solidFill>
          </a:ln>
        </p:spPr>
        <p:txBody>
          <a:bodyPr wrap="square" rtlCol="0">
            <a:spAutoFit/>
          </a:bodyPr>
          <a:lstStyle/>
          <a:p>
            <a:r>
              <a:rPr lang="en-US" sz="1600" b="0" dirty="0">
                <a:solidFill>
                  <a:srgbClr val="FF0000"/>
                </a:solidFill>
                <a:latin typeface="Open Sans" panose="020B0606030504020204" pitchFamily="34" charset="0"/>
                <a:ea typeface="Open Sans" panose="020B0606030504020204" pitchFamily="34" charset="0"/>
                <a:cs typeface="Open Sans" panose="020B0606030504020204" pitchFamily="34" charset="0"/>
              </a:rPr>
              <a:t>If you are implement process, tell us which modules are complete and which are scheduled to be implemented?  Is there a continuing contract with the software provider for training and implementation?</a:t>
            </a:r>
          </a:p>
          <a:p>
            <a:r>
              <a:rPr lang="en-US" sz="1600" dirty="0">
                <a:solidFill>
                  <a:srgbClr val="FF0000"/>
                </a:solidFill>
                <a:latin typeface="Open Sans" panose="020B0606030504020204" pitchFamily="34" charset="0"/>
                <a:ea typeface="Open Sans" panose="020B0606030504020204" pitchFamily="34" charset="0"/>
                <a:cs typeface="Open Sans" panose="020B0606030504020204" pitchFamily="34" charset="0"/>
              </a:rPr>
              <a:t>If you are still in the RFP/contract process tell us the timeline, the possible bidders, any concerns or problems with the process</a:t>
            </a:r>
            <a:endParaRPr lang="en-US" sz="2400" i="1" dirty="0">
              <a:solidFill>
                <a:srgbClr val="FF0000"/>
              </a:solidFill>
            </a:endParaRPr>
          </a:p>
        </p:txBody>
      </p:sp>
      <p:sp>
        <p:nvSpPr>
          <p:cNvPr id="4" name="TextBox 3">
            <a:extLst>
              <a:ext uri="{FF2B5EF4-FFF2-40B4-BE49-F238E27FC236}">
                <a16:creationId xmlns:a16="http://schemas.microsoft.com/office/drawing/2014/main" id="{137250AD-7510-52E5-C866-52FF947EA33F}"/>
              </a:ext>
            </a:extLst>
          </p:cNvPr>
          <p:cNvSpPr txBox="1"/>
          <p:nvPr/>
        </p:nvSpPr>
        <p:spPr>
          <a:xfrm rot="21213512">
            <a:off x="4357158" y="3272280"/>
            <a:ext cx="7043851" cy="830997"/>
          </a:xfrm>
          <a:prstGeom prst="rect">
            <a:avLst/>
          </a:prstGeom>
          <a:solidFill>
            <a:srgbClr val="F8F8F8">
              <a:alpha val="72157"/>
            </a:srgbClr>
          </a:solidFill>
          <a:ln w="57150">
            <a:solidFill>
              <a:srgbClr val="C00000"/>
            </a:solidFill>
          </a:ln>
        </p:spPr>
        <p:txBody>
          <a:bodyPr wrap="square" rtlCol="0">
            <a:spAutoFit/>
          </a:bodyPr>
          <a:lstStyle/>
          <a:p>
            <a:r>
              <a:rPr lang="en-US" sz="1600" b="1" i="1"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1600" kern="1200" dirty="0">
                <a:solidFill>
                  <a:srgbClr val="FF0000"/>
                </a:solidFill>
                <a:latin typeface="Open Sans" panose="020B0606030504020204" pitchFamily="34" charset="0"/>
                <a:ea typeface="Open Sans" panose="020B0606030504020204" pitchFamily="34" charset="0"/>
                <a:cs typeface="Open Sans" panose="020B0606030504020204" pitchFamily="34" charset="0"/>
              </a:rPr>
              <a:t>Are the issues primarily accounting related (bad balances, incorrect master files) or system related (lack of cooperation from legacy vendor or lack of understanding from current vendor)</a:t>
            </a:r>
            <a:endParaRPr lang="en-US" sz="2400" dirty="0">
              <a:solidFill>
                <a:srgbClr val="FF0000"/>
              </a:solidFill>
            </a:endParaRPr>
          </a:p>
        </p:txBody>
      </p:sp>
    </p:spTree>
    <p:extLst>
      <p:ext uri="{BB962C8B-B14F-4D97-AF65-F5344CB8AC3E}">
        <p14:creationId xmlns:p14="http://schemas.microsoft.com/office/powerpoint/2010/main" val="2188555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F88DABC-FA50-FEDF-F45C-1DE4BDBC7E6E}"/>
              </a:ext>
            </a:extLst>
          </p:cNvPr>
          <p:cNvSpPr>
            <a:spLocks noGrp="1"/>
          </p:cNvSpPr>
          <p:nvPr>
            <p:ph type="sldNum" sz="quarter" idx="12"/>
          </p:nvPr>
        </p:nvSpPr>
        <p:spPr/>
        <p:txBody>
          <a:bodyPr/>
          <a:lstStyle/>
          <a:p>
            <a:fld id="{0A39F794-7202-4E3A-AED8-2497AE0D328A}" type="slidenum">
              <a:rPr lang="en-US" smtClean="0"/>
              <a:pPr/>
              <a:t>7</a:t>
            </a:fld>
            <a:endParaRPr lang="en-US" dirty="0"/>
          </a:p>
        </p:txBody>
      </p:sp>
      <p:sp>
        <p:nvSpPr>
          <p:cNvPr id="5" name="TextBox 4">
            <a:extLst>
              <a:ext uri="{FF2B5EF4-FFF2-40B4-BE49-F238E27FC236}">
                <a16:creationId xmlns:a16="http://schemas.microsoft.com/office/drawing/2014/main" id="{8C438CB7-E443-9029-44CC-B792C2F9BC1A}"/>
              </a:ext>
            </a:extLst>
          </p:cNvPr>
          <p:cNvSpPr txBox="1"/>
          <p:nvPr/>
        </p:nvSpPr>
        <p:spPr>
          <a:xfrm>
            <a:off x="2355192" y="1496877"/>
            <a:ext cx="7965025" cy="1938992"/>
          </a:xfrm>
          <a:prstGeom prst="rect">
            <a:avLst/>
          </a:prstGeom>
          <a:solidFill>
            <a:srgbClr val="F8F8F8">
              <a:alpha val="72157"/>
            </a:srgbClr>
          </a:solidFill>
          <a:ln w="57150">
            <a:solidFill>
              <a:srgbClr val="C00000"/>
            </a:solidFill>
          </a:ln>
        </p:spPr>
        <p:txBody>
          <a:bodyPr wrap="square" rtlCol="0">
            <a:spAutoFit/>
          </a:bodyPr>
          <a:lstStyle/>
          <a:p>
            <a:r>
              <a:rPr lang="en-US" sz="2000" i="1" dirty="0">
                <a:solidFill>
                  <a:srgbClr val="FF0000"/>
                </a:solidFill>
              </a:rPr>
              <a:t>The following slides include your action items from our last meeting at the GFOA in Austin.  Obviously, use only the one for your government and delete the rest.  FSM states and National Government please fill in what is applicable to your governments individually for the FSM action items.  </a:t>
            </a:r>
          </a:p>
          <a:p>
            <a:r>
              <a:rPr lang="en-US" sz="2000" i="1" dirty="0">
                <a:solidFill>
                  <a:srgbClr val="FF0000"/>
                </a:solidFill>
              </a:rPr>
              <a:t>RMI—please note three action items which you have been working on over the last 9 months.</a:t>
            </a:r>
          </a:p>
        </p:txBody>
      </p:sp>
    </p:spTree>
    <p:extLst>
      <p:ext uri="{BB962C8B-B14F-4D97-AF65-F5344CB8AC3E}">
        <p14:creationId xmlns:p14="http://schemas.microsoft.com/office/powerpoint/2010/main" val="498236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69009-A038-EFEA-1FE4-EBB5163877C0}"/>
              </a:ext>
            </a:extLst>
          </p:cNvPr>
          <p:cNvSpPr>
            <a:spLocks noGrp="1"/>
          </p:cNvSpPr>
          <p:nvPr>
            <p:ph type="title"/>
          </p:nvPr>
        </p:nvSpPr>
        <p:spPr/>
        <p:txBody>
          <a:bodyPr>
            <a:normAutofit/>
          </a:bodyPr>
          <a:lstStyle/>
          <a:p>
            <a:r>
              <a:rPr lang="en-US" dirty="0"/>
              <a:t>CNMI Action Planning from June 2022</a:t>
            </a:r>
          </a:p>
        </p:txBody>
      </p:sp>
      <p:graphicFrame>
        <p:nvGraphicFramePr>
          <p:cNvPr id="5" name="Table 5">
            <a:extLst>
              <a:ext uri="{FF2B5EF4-FFF2-40B4-BE49-F238E27FC236}">
                <a16:creationId xmlns:a16="http://schemas.microsoft.com/office/drawing/2014/main" id="{5F54ED72-93C0-3738-279E-9F0A9388960B}"/>
              </a:ext>
            </a:extLst>
          </p:cNvPr>
          <p:cNvGraphicFramePr>
            <a:graphicFrameLocks noGrp="1"/>
          </p:cNvGraphicFramePr>
          <p:nvPr>
            <p:ph idx="1"/>
            <p:extLst>
              <p:ext uri="{D42A27DB-BD31-4B8C-83A1-F6EECF244321}">
                <p14:modId xmlns:p14="http://schemas.microsoft.com/office/powerpoint/2010/main" val="749898358"/>
              </p:ext>
            </p:extLst>
          </p:nvPr>
        </p:nvGraphicFramePr>
        <p:xfrm>
          <a:off x="665328" y="1466850"/>
          <a:ext cx="10861344" cy="4381500"/>
        </p:xfrm>
        <a:graphic>
          <a:graphicData uri="http://schemas.openxmlformats.org/drawingml/2006/table">
            <a:tbl>
              <a:tblPr firstRow="1" bandRow="1">
                <a:tableStyleId>{5C22544A-7EE6-4342-B048-85BDC9FD1C3A}</a:tableStyleId>
              </a:tblPr>
              <a:tblGrid>
                <a:gridCol w="3468522">
                  <a:extLst>
                    <a:ext uri="{9D8B030D-6E8A-4147-A177-3AD203B41FA5}">
                      <a16:colId xmlns:a16="http://schemas.microsoft.com/office/drawing/2014/main" val="3450449906"/>
                    </a:ext>
                  </a:extLst>
                </a:gridCol>
                <a:gridCol w="2464274">
                  <a:extLst>
                    <a:ext uri="{9D8B030D-6E8A-4147-A177-3AD203B41FA5}">
                      <a16:colId xmlns:a16="http://schemas.microsoft.com/office/drawing/2014/main" val="2345909954"/>
                    </a:ext>
                  </a:extLst>
                </a:gridCol>
                <a:gridCol w="2464274">
                  <a:extLst>
                    <a:ext uri="{9D8B030D-6E8A-4147-A177-3AD203B41FA5}">
                      <a16:colId xmlns:a16="http://schemas.microsoft.com/office/drawing/2014/main" val="4222770607"/>
                    </a:ext>
                  </a:extLst>
                </a:gridCol>
                <a:gridCol w="2464274">
                  <a:extLst>
                    <a:ext uri="{9D8B030D-6E8A-4147-A177-3AD203B41FA5}">
                      <a16:colId xmlns:a16="http://schemas.microsoft.com/office/drawing/2014/main" val="3855974688"/>
                    </a:ext>
                  </a:extLst>
                </a:gridCol>
              </a:tblGrid>
              <a:tr h="5387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1C1D4C"/>
                          </a:solidFill>
                          <a:latin typeface="Montserrat" panose="00000500000000000000" pitchFamily="50" charset="0"/>
                        </a:rPr>
                        <a:t>CNMI</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algn="ctr"/>
                      <a:r>
                        <a:rPr lang="en-US" dirty="0">
                          <a:solidFill>
                            <a:srgbClr val="1C1D4C"/>
                          </a:solidFill>
                          <a:latin typeface="Montserrat" panose="00000500000000000000" pitchFamily="50" charset="0"/>
                        </a:rPr>
                        <a:t>Status (briefly)</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algn="ctr"/>
                      <a:r>
                        <a:rPr lang="en-US" dirty="0">
                          <a:solidFill>
                            <a:srgbClr val="1C1D4C"/>
                          </a:solidFill>
                          <a:latin typeface="Montserrat" panose="00000500000000000000" pitchFamily="50" charset="0"/>
                        </a:rPr>
                        <a:t>Obstacles</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algn="ctr"/>
                      <a:r>
                        <a:rPr lang="en-US" dirty="0">
                          <a:solidFill>
                            <a:srgbClr val="1C1D4C"/>
                          </a:solidFill>
                          <a:latin typeface="Montserrat" panose="00000500000000000000" pitchFamily="50" charset="0"/>
                        </a:rPr>
                        <a:t>Next Steps</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extLst>
                  <a:ext uri="{0D108BD9-81ED-4DB2-BD59-A6C34878D82A}">
                    <a16:rowId xmlns:a16="http://schemas.microsoft.com/office/drawing/2014/main" val="2519059814"/>
                  </a:ext>
                </a:extLst>
              </a:tr>
              <a:tr h="1280920">
                <a:tc>
                  <a:txBody>
                    <a:bodyPr/>
                    <a:lstStyle/>
                    <a:p>
                      <a:r>
                        <a:rPr lang="en-US" dirty="0">
                          <a:latin typeface="Montserrat" panose="00000500000000000000" pitchFamily="50" charset="0"/>
                        </a:rPr>
                        <a:t>1. Re-energize the Single Audit Committee</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extLst>
                  <a:ext uri="{0D108BD9-81ED-4DB2-BD59-A6C34878D82A}">
                    <a16:rowId xmlns:a16="http://schemas.microsoft.com/office/drawing/2014/main" val="4059411068"/>
                  </a:ext>
                </a:extLst>
              </a:tr>
              <a:tr h="1280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Montserrat" panose="00000500000000000000" pitchFamily="50" charset="0"/>
                        </a:rPr>
                        <a:t>2. Set up a Tyler Implementation Committee</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extLst>
                  <a:ext uri="{0D108BD9-81ED-4DB2-BD59-A6C34878D82A}">
                    <a16:rowId xmlns:a16="http://schemas.microsoft.com/office/drawing/2014/main" val="841931390"/>
                  </a:ext>
                </a:extLst>
              </a:tr>
              <a:tr h="1280920">
                <a:tc>
                  <a:txBody>
                    <a:bodyPr/>
                    <a:lstStyle/>
                    <a:p>
                      <a:r>
                        <a:rPr lang="en-US" dirty="0">
                          <a:latin typeface="Montserrat" panose="00000500000000000000" pitchFamily="50" charset="0"/>
                        </a:rPr>
                        <a:t>3. Request technical assistance to conduct a Desk Audit and begin Succession Planning </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extLst>
                  <a:ext uri="{0D108BD9-81ED-4DB2-BD59-A6C34878D82A}">
                    <a16:rowId xmlns:a16="http://schemas.microsoft.com/office/drawing/2014/main" val="1470687112"/>
                  </a:ext>
                </a:extLst>
              </a:tr>
            </a:tbl>
          </a:graphicData>
        </a:graphic>
      </p:graphicFrame>
      <p:sp>
        <p:nvSpPr>
          <p:cNvPr id="4" name="Slide Number Placeholder 3">
            <a:extLst>
              <a:ext uri="{FF2B5EF4-FFF2-40B4-BE49-F238E27FC236}">
                <a16:creationId xmlns:a16="http://schemas.microsoft.com/office/drawing/2014/main" id="{68D7FA51-900E-34A8-326C-8B19290A5C4B}"/>
              </a:ext>
            </a:extLst>
          </p:cNvPr>
          <p:cNvSpPr>
            <a:spLocks noGrp="1"/>
          </p:cNvSpPr>
          <p:nvPr>
            <p:ph type="sldNum" sz="quarter" idx="12"/>
          </p:nvPr>
        </p:nvSpPr>
        <p:spPr/>
        <p:txBody>
          <a:bodyPr/>
          <a:lstStyle/>
          <a:p>
            <a:fld id="{0A39F794-7202-4E3A-AED8-2497AE0D328A}" type="slidenum">
              <a:rPr lang="en-US" smtClean="0"/>
              <a:pPr/>
              <a:t>8</a:t>
            </a:fld>
            <a:endParaRPr lang="en-US" dirty="0"/>
          </a:p>
        </p:txBody>
      </p:sp>
    </p:spTree>
    <p:extLst>
      <p:ext uri="{BB962C8B-B14F-4D97-AF65-F5344CB8AC3E}">
        <p14:creationId xmlns:p14="http://schemas.microsoft.com/office/powerpoint/2010/main" val="3663822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69009-A038-EFEA-1FE4-EBB5163877C0}"/>
              </a:ext>
            </a:extLst>
          </p:cNvPr>
          <p:cNvSpPr>
            <a:spLocks noGrp="1"/>
          </p:cNvSpPr>
          <p:nvPr>
            <p:ph type="title"/>
          </p:nvPr>
        </p:nvSpPr>
        <p:spPr/>
        <p:txBody>
          <a:bodyPr>
            <a:normAutofit/>
          </a:bodyPr>
          <a:lstStyle/>
          <a:p>
            <a:r>
              <a:rPr lang="en-US" dirty="0"/>
              <a:t>ASG Action Planning from June 2022</a:t>
            </a:r>
          </a:p>
        </p:txBody>
      </p:sp>
      <p:graphicFrame>
        <p:nvGraphicFramePr>
          <p:cNvPr id="5" name="Table 5">
            <a:extLst>
              <a:ext uri="{FF2B5EF4-FFF2-40B4-BE49-F238E27FC236}">
                <a16:creationId xmlns:a16="http://schemas.microsoft.com/office/drawing/2014/main" id="{5F54ED72-93C0-3738-279E-9F0A9388960B}"/>
              </a:ext>
            </a:extLst>
          </p:cNvPr>
          <p:cNvGraphicFramePr>
            <a:graphicFrameLocks noGrp="1"/>
          </p:cNvGraphicFramePr>
          <p:nvPr>
            <p:ph idx="1"/>
            <p:extLst>
              <p:ext uri="{D42A27DB-BD31-4B8C-83A1-F6EECF244321}">
                <p14:modId xmlns:p14="http://schemas.microsoft.com/office/powerpoint/2010/main" val="3003805403"/>
              </p:ext>
            </p:extLst>
          </p:nvPr>
        </p:nvGraphicFramePr>
        <p:xfrm>
          <a:off x="665328" y="1466850"/>
          <a:ext cx="10861344" cy="4381500"/>
        </p:xfrm>
        <a:graphic>
          <a:graphicData uri="http://schemas.openxmlformats.org/drawingml/2006/table">
            <a:tbl>
              <a:tblPr firstRow="1" bandRow="1">
                <a:tableStyleId>{5C22544A-7EE6-4342-B048-85BDC9FD1C3A}</a:tableStyleId>
              </a:tblPr>
              <a:tblGrid>
                <a:gridCol w="3468522">
                  <a:extLst>
                    <a:ext uri="{9D8B030D-6E8A-4147-A177-3AD203B41FA5}">
                      <a16:colId xmlns:a16="http://schemas.microsoft.com/office/drawing/2014/main" val="3450449906"/>
                    </a:ext>
                  </a:extLst>
                </a:gridCol>
                <a:gridCol w="2464274">
                  <a:extLst>
                    <a:ext uri="{9D8B030D-6E8A-4147-A177-3AD203B41FA5}">
                      <a16:colId xmlns:a16="http://schemas.microsoft.com/office/drawing/2014/main" val="2345909954"/>
                    </a:ext>
                  </a:extLst>
                </a:gridCol>
                <a:gridCol w="2464274">
                  <a:extLst>
                    <a:ext uri="{9D8B030D-6E8A-4147-A177-3AD203B41FA5}">
                      <a16:colId xmlns:a16="http://schemas.microsoft.com/office/drawing/2014/main" val="4222770607"/>
                    </a:ext>
                  </a:extLst>
                </a:gridCol>
                <a:gridCol w="2464274">
                  <a:extLst>
                    <a:ext uri="{9D8B030D-6E8A-4147-A177-3AD203B41FA5}">
                      <a16:colId xmlns:a16="http://schemas.microsoft.com/office/drawing/2014/main" val="3855974688"/>
                    </a:ext>
                  </a:extLst>
                </a:gridCol>
              </a:tblGrid>
              <a:tr h="5387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1C1D4C"/>
                          </a:solidFill>
                          <a:latin typeface="Montserrat" panose="00000500000000000000" pitchFamily="50" charset="0"/>
                        </a:rPr>
                        <a:t>ASG</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algn="ctr"/>
                      <a:r>
                        <a:rPr lang="en-US" dirty="0">
                          <a:solidFill>
                            <a:srgbClr val="1C1D4C"/>
                          </a:solidFill>
                          <a:latin typeface="Montserrat" panose="00000500000000000000" pitchFamily="50" charset="0"/>
                        </a:rPr>
                        <a:t>Status (briefly)</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algn="ctr"/>
                      <a:r>
                        <a:rPr lang="en-US" dirty="0">
                          <a:solidFill>
                            <a:srgbClr val="1C1D4C"/>
                          </a:solidFill>
                          <a:latin typeface="Montserrat" panose="00000500000000000000" pitchFamily="50" charset="0"/>
                        </a:rPr>
                        <a:t>Obstacles</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tc>
                  <a:txBody>
                    <a:bodyPr/>
                    <a:lstStyle/>
                    <a:p>
                      <a:pPr algn="ctr"/>
                      <a:r>
                        <a:rPr lang="en-US" dirty="0">
                          <a:solidFill>
                            <a:srgbClr val="1C1D4C"/>
                          </a:solidFill>
                          <a:latin typeface="Montserrat" panose="00000500000000000000" pitchFamily="50" charset="0"/>
                        </a:rPr>
                        <a:t>Next Steps</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EAC1E"/>
                    </a:solidFill>
                  </a:tcPr>
                </a:tc>
                <a:extLst>
                  <a:ext uri="{0D108BD9-81ED-4DB2-BD59-A6C34878D82A}">
                    <a16:rowId xmlns:a16="http://schemas.microsoft.com/office/drawing/2014/main" val="2519059814"/>
                  </a:ext>
                </a:extLst>
              </a:tr>
              <a:tr h="1280920">
                <a:tc>
                  <a:txBody>
                    <a:bodyPr/>
                    <a:lstStyle/>
                    <a:p>
                      <a:r>
                        <a:rPr lang="en-US" sz="1800" kern="1200" dirty="0">
                          <a:solidFill>
                            <a:schemeClr val="dk1"/>
                          </a:solidFill>
                          <a:latin typeface="Montserrat" panose="00000500000000000000" pitchFamily="50" charset="0"/>
                          <a:ea typeface="+mn-ea"/>
                          <a:cs typeface="+mn-cs"/>
                        </a:rPr>
                        <a:t>1 Set up ARPA Spreadsheet tracking similar to Seattle's</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extLst>
                  <a:ext uri="{0D108BD9-81ED-4DB2-BD59-A6C34878D82A}">
                    <a16:rowId xmlns:a16="http://schemas.microsoft.com/office/drawing/2014/main" val="4059411068"/>
                  </a:ext>
                </a:extLst>
              </a:tr>
              <a:tr h="1280920">
                <a:tc>
                  <a:txBody>
                    <a:bodyPr/>
                    <a:lstStyle/>
                    <a:p>
                      <a:r>
                        <a:rPr lang="en-US" sz="1800" kern="1200" dirty="0">
                          <a:solidFill>
                            <a:schemeClr val="dk1"/>
                          </a:solidFill>
                          <a:latin typeface="Montserrat" panose="00000500000000000000" pitchFamily="50" charset="0"/>
                          <a:ea typeface="+mn-ea"/>
                          <a:cs typeface="+mn-cs"/>
                        </a:rPr>
                        <a:t>2 Begin setting up the ACH process </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noFill/>
                  </a:tcPr>
                </a:tc>
                <a:extLst>
                  <a:ext uri="{0D108BD9-81ED-4DB2-BD59-A6C34878D82A}">
                    <a16:rowId xmlns:a16="http://schemas.microsoft.com/office/drawing/2014/main" val="841931390"/>
                  </a:ext>
                </a:extLst>
              </a:tr>
              <a:tr h="1280920">
                <a:tc>
                  <a:txBody>
                    <a:bodyPr/>
                    <a:lstStyle/>
                    <a:p>
                      <a:r>
                        <a:rPr lang="en-US" sz="1800" kern="1200" dirty="0">
                          <a:solidFill>
                            <a:schemeClr val="dk1"/>
                          </a:solidFill>
                          <a:latin typeface="Montserrat" panose="00000500000000000000" pitchFamily="50" charset="0"/>
                          <a:ea typeface="+mn-ea"/>
                          <a:cs typeface="+mn-cs"/>
                        </a:rPr>
                        <a:t>3 Pursue staff education &amp; training </a:t>
                      </a:r>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tc>
                  <a:txBody>
                    <a:bodyPr/>
                    <a:lstStyle/>
                    <a:p>
                      <a:endParaRPr lang="en-US" dirty="0"/>
                    </a:p>
                  </a:txBody>
                  <a:tcPr anchor="ctr">
                    <a:lnL w="12700" cap="flat" cmpd="sng" algn="ctr">
                      <a:solidFill>
                        <a:srgbClr val="D8E3F2"/>
                      </a:solidFill>
                      <a:prstDash val="solid"/>
                      <a:round/>
                      <a:headEnd type="none" w="med" len="med"/>
                      <a:tailEnd type="none" w="med" len="med"/>
                    </a:lnL>
                    <a:lnR w="12700" cap="flat" cmpd="sng" algn="ctr">
                      <a:solidFill>
                        <a:srgbClr val="D8E3F2"/>
                      </a:solidFill>
                      <a:prstDash val="solid"/>
                      <a:round/>
                      <a:headEnd type="none" w="med" len="med"/>
                      <a:tailEnd type="none" w="med" len="med"/>
                    </a:lnR>
                    <a:lnT w="12700" cap="flat" cmpd="sng" algn="ctr">
                      <a:solidFill>
                        <a:srgbClr val="D8E3F2"/>
                      </a:solidFill>
                      <a:prstDash val="solid"/>
                      <a:round/>
                      <a:headEnd type="none" w="med" len="med"/>
                      <a:tailEnd type="none" w="med" len="med"/>
                    </a:lnT>
                    <a:lnB w="12700" cap="flat" cmpd="sng" algn="ctr">
                      <a:solidFill>
                        <a:srgbClr val="D8E3F2"/>
                      </a:solidFill>
                      <a:prstDash val="solid"/>
                      <a:round/>
                      <a:headEnd type="none" w="med" len="med"/>
                      <a:tailEnd type="none" w="med" len="med"/>
                    </a:lnB>
                    <a:solidFill>
                      <a:srgbClr val="ECF1F9"/>
                    </a:solidFill>
                  </a:tcPr>
                </a:tc>
                <a:extLst>
                  <a:ext uri="{0D108BD9-81ED-4DB2-BD59-A6C34878D82A}">
                    <a16:rowId xmlns:a16="http://schemas.microsoft.com/office/drawing/2014/main" val="1470687112"/>
                  </a:ext>
                </a:extLst>
              </a:tr>
            </a:tbl>
          </a:graphicData>
        </a:graphic>
      </p:graphicFrame>
      <p:sp>
        <p:nvSpPr>
          <p:cNvPr id="4" name="Slide Number Placeholder 3">
            <a:extLst>
              <a:ext uri="{FF2B5EF4-FFF2-40B4-BE49-F238E27FC236}">
                <a16:creationId xmlns:a16="http://schemas.microsoft.com/office/drawing/2014/main" id="{68D7FA51-900E-34A8-326C-8B19290A5C4B}"/>
              </a:ext>
            </a:extLst>
          </p:cNvPr>
          <p:cNvSpPr>
            <a:spLocks noGrp="1"/>
          </p:cNvSpPr>
          <p:nvPr>
            <p:ph type="sldNum" sz="quarter" idx="12"/>
          </p:nvPr>
        </p:nvSpPr>
        <p:spPr/>
        <p:txBody>
          <a:bodyPr/>
          <a:lstStyle/>
          <a:p>
            <a:fld id="{0A39F794-7202-4E3A-AED8-2497AE0D328A}" type="slidenum">
              <a:rPr lang="en-US" smtClean="0"/>
              <a:pPr/>
              <a:t>9</a:t>
            </a:fld>
            <a:endParaRPr lang="en-US" dirty="0"/>
          </a:p>
        </p:txBody>
      </p:sp>
    </p:spTree>
    <p:extLst>
      <p:ext uri="{BB962C8B-B14F-4D97-AF65-F5344CB8AC3E}">
        <p14:creationId xmlns:p14="http://schemas.microsoft.com/office/powerpoint/2010/main" val="33553159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3395</TotalTime>
  <Words>2141</Words>
  <Application>Microsoft Office PowerPoint</Application>
  <PresentationFormat>Widescreen</PresentationFormat>
  <Paragraphs>335</Paragraphs>
  <Slides>24</Slides>
  <Notes>2</Notes>
  <HiddenSlides>11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Georgia</vt:lpstr>
      <vt:lpstr>Montserrat</vt:lpstr>
      <vt:lpstr>Open Sans</vt:lpstr>
      <vt:lpstr>Office Theme</vt:lpstr>
      <vt:lpstr>PowerPoint Presentation</vt:lpstr>
      <vt:lpstr>PowerPoint Presentation</vt:lpstr>
      <vt:lpstr>[GOVT]  - CURRENT AUDIT STATUS</vt:lpstr>
      <vt:lpstr>[GOVT]  - CURRENT AUDIT STATUS</vt:lpstr>
      <vt:lpstr>PowerPoint Presentation</vt:lpstr>
      <vt:lpstr>[GOVT]  - FMIS STATUS</vt:lpstr>
      <vt:lpstr>PowerPoint Presentation</vt:lpstr>
      <vt:lpstr>CNMI Action Planning from June 2022</vt:lpstr>
      <vt:lpstr>ASG Action Planning from June 2022</vt:lpstr>
      <vt:lpstr>ROP Action Planning from June 2022</vt:lpstr>
      <vt:lpstr>USVI Action Planning from June 2022</vt:lpstr>
      <vt:lpstr>Guam Action Planning from June 2022</vt:lpstr>
      <vt:lpstr>FSM Action Planning from June 2022</vt:lpstr>
      <vt:lpstr>PowerPoint Presentation</vt:lpstr>
      <vt:lpstr>[GOVT] –Timeliness of Bank Recons</vt:lpstr>
      <vt:lpstr>[GOVT] –Reduction in Invalid, Outdated Encumbrances</vt:lpstr>
      <vt:lpstr>[GOVT] –Reduction in invalid, outdated encumbrances</vt:lpstr>
      <vt:lpstr>[GOVT] –A Few Other Reconciliations</vt:lpstr>
      <vt:lpstr>[GOVT]  - Challenges and Accomplishments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Jason Aubuchon</dc:creator>
  <cp:lastModifiedBy>Jason Aubuchon</cp:lastModifiedBy>
  <cp:revision>33</cp:revision>
  <dcterms:created xsi:type="dcterms:W3CDTF">2020-05-12T07:54:14Z</dcterms:created>
  <dcterms:modified xsi:type="dcterms:W3CDTF">2023-01-14T20:35:46Z</dcterms:modified>
</cp:coreProperties>
</file>