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020" r:id="rId3"/>
    <p:sldId id="2005" r:id="rId4"/>
    <p:sldId id="258" r:id="rId5"/>
    <p:sldId id="266" r:id="rId6"/>
    <p:sldId id="1922" r:id="rId7"/>
    <p:sldId id="451" r:id="rId8"/>
    <p:sldId id="452" r:id="rId9"/>
    <p:sldId id="1999" r:id="rId10"/>
    <p:sldId id="2008" r:id="rId11"/>
    <p:sldId id="2053" r:id="rId12"/>
    <p:sldId id="1909" r:id="rId13"/>
    <p:sldId id="270" r:id="rId14"/>
    <p:sldId id="265" r:id="rId15"/>
    <p:sldId id="2011" r:id="rId16"/>
    <p:sldId id="2056" r:id="rId17"/>
    <p:sldId id="2055" r:id="rId18"/>
    <p:sldId id="2014" r:id="rId19"/>
    <p:sldId id="2054" r:id="rId20"/>
    <p:sldId id="2052" r:id="rId21"/>
    <p:sldId id="1939" r:id="rId22"/>
    <p:sldId id="2017" r:id="rId23"/>
    <p:sldId id="2006" r:id="rId24"/>
    <p:sldId id="267" r:id="rId25"/>
    <p:sldId id="269" r:id="rId26"/>
    <p:sldId id="2018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8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DDD\!!!!!!!!!!!!!!!!!!!!!!!!!!!!!!!!!!!!!!!!!!!!YoshinoFILES\Miyamoto-Debgt-GDP%20Ratio%202019-debt_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altLang="ja-JP" sz="3200" b="1" dirty="0">
                <a:solidFill>
                  <a:srgbClr val="C00000"/>
                </a:solidFill>
              </a:rPr>
              <a:t>Debt/GDP Ratio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ja-JP" altLang="en-US" sz="3200" b="1" dirty="0">
                <a:solidFill>
                  <a:srgbClr val="C00000"/>
                </a:solidFill>
              </a:rPr>
              <a:t>　</a:t>
            </a:r>
            <a:r>
              <a:rPr lang="en-US" sz="3200" b="1" dirty="0">
                <a:solidFill>
                  <a:srgbClr val="C00000"/>
                </a:solidFill>
              </a:rPr>
              <a:t>(</a:t>
            </a:r>
            <a:r>
              <a:rPr lang="en-US" altLang="ja-JP" sz="3200" b="1" dirty="0">
                <a:solidFill>
                  <a:srgbClr val="C00000"/>
                </a:solidFill>
              </a:rPr>
              <a:t>IMF,</a:t>
            </a:r>
            <a:r>
              <a:rPr lang="en-US" sz="3200" b="1" dirty="0">
                <a:solidFill>
                  <a:srgbClr val="C00000"/>
                </a:solidFill>
              </a:rPr>
              <a:t>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5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and chart'!$B$1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and chart'!$A$2:$A$36</c:f>
              <c:strCache>
                <c:ptCount val="35"/>
                <c:pt idx="0">
                  <c:v>Japan</c:v>
                </c:pt>
                <c:pt idx="1">
                  <c:v>Greece</c:v>
                </c:pt>
                <c:pt idx="2">
                  <c:v>Italy</c:v>
                </c:pt>
                <c:pt idx="3">
                  <c:v>Singapore</c:v>
                </c:pt>
                <c:pt idx="4">
                  <c:v>Portugal</c:v>
                </c:pt>
                <c:pt idx="5">
                  <c:v>United States</c:v>
                </c:pt>
                <c:pt idx="6">
                  <c:v>Belgium</c:v>
                </c:pt>
                <c:pt idx="7">
                  <c:v>France</c:v>
                </c:pt>
                <c:pt idx="8">
                  <c:v>Cyprus</c:v>
                </c:pt>
                <c:pt idx="9">
                  <c:v>Spain</c:v>
                </c:pt>
                <c:pt idx="10">
                  <c:v>Canada</c:v>
                </c:pt>
                <c:pt idx="11">
                  <c:v>United Kingdom</c:v>
                </c:pt>
                <c:pt idx="12">
                  <c:v>Austria</c:v>
                </c:pt>
                <c:pt idx="13">
                  <c:v>Slovenia</c:v>
                </c:pt>
                <c:pt idx="14">
                  <c:v>Israel</c:v>
                </c:pt>
                <c:pt idx="15">
                  <c:v>Germany</c:v>
                </c:pt>
                <c:pt idx="16">
                  <c:v>Finland</c:v>
                </c:pt>
                <c:pt idx="17">
                  <c:v>Ireland</c:v>
                </c:pt>
                <c:pt idx="18">
                  <c:v>Netherlands</c:v>
                </c:pt>
                <c:pt idx="19">
                  <c:v>Slovak Republic</c:v>
                </c:pt>
                <c:pt idx="20">
                  <c:v>Australia</c:v>
                </c:pt>
                <c:pt idx="21">
                  <c:v>Malta</c:v>
                </c:pt>
                <c:pt idx="22">
                  <c:v>Switzerland</c:v>
                </c:pt>
                <c:pt idx="23">
                  <c:v>Korea, Republic of</c:v>
                </c:pt>
                <c:pt idx="24">
                  <c:v>Norway</c:v>
                </c:pt>
                <c:pt idx="25">
                  <c:v>Lithuania</c:v>
                </c:pt>
                <c:pt idx="26">
                  <c:v>Iceland</c:v>
                </c:pt>
                <c:pt idx="27">
                  <c:v>Latvia</c:v>
                </c:pt>
                <c:pt idx="28">
                  <c:v>Sweden</c:v>
                </c:pt>
                <c:pt idx="29">
                  <c:v>New Zealand</c:v>
                </c:pt>
                <c:pt idx="30">
                  <c:v>Czech Republic</c:v>
                </c:pt>
                <c:pt idx="31">
                  <c:v>Denmark</c:v>
                </c:pt>
                <c:pt idx="32">
                  <c:v>Luxembourg</c:v>
                </c:pt>
                <c:pt idx="33">
                  <c:v>Estonia</c:v>
                </c:pt>
                <c:pt idx="34">
                  <c:v>Hong Kong SAR</c:v>
                </c:pt>
              </c:strCache>
            </c:strRef>
          </c:cat>
          <c:val>
            <c:numRef>
              <c:f>'Data and chart'!$B$2:$B$36</c:f>
              <c:numCache>
                <c:formatCode>General</c:formatCode>
                <c:ptCount val="35"/>
                <c:pt idx="0">
                  <c:v>237.95480014088</c:v>
                </c:pt>
                <c:pt idx="1">
                  <c:v>180.91470786982001</c:v>
                </c:pt>
                <c:pt idx="2">
                  <c:v>134.80383628924</c:v>
                </c:pt>
                <c:pt idx="3">
                  <c:v>130.02262613775</c:v>
                </c:pt>
                <c:pt idx="4">
                  <c:v>117.73718612325</c:v>
                </c:pt>
                <c:pt idx="5">
                  <c:v>108.67923049378</c:v>
                </c:pt>
                <c:pt idx="6">
                  <c:v>98.747582358350002</c:v>
                </c:pt>
                <c:pt idx="7">
                  <c:v>98.119806670876997</c:v>
                </c:pt>
                <c:pt idx="8">
                  <c:v>95.507138723186998</c:v>
                </c:pt>
                <c:pt idx="9">
                  <c:v>95.465536230929999</c:v>
                </c:pt>
                <c:pt idx="10">
                  <c:v>88.618885201387002</c:v>
                </c:pt>
                <c:pt idx="11">
                  <c:v>85.352130341644994</c:v>
                </c:pt>
                <c:pt idx="12">
                  <c:v>70.346848299925995</c:v>
                </c:pt>
                <c:pt idx="13">
                  <c:v>66.129927903281001</c:v>
                </c:pt>
                <c:pt idx="14">
                  <c:v>59.978716885528002</c:v>
                </c:pt>
                <c:pt idx="15">
                  <c:v>59.524593728707998</c:v>
                </c:pt>
                <c:pt idx="16">
                  <c:v>59.010970994441003</c:v>
                </c:pt>
                <c:pt idx="17">
                  <c:v>57.331078043517003</c:v>
                </c:pt>
                <c:pt idx="18">
                  <c:v>48.383838508503999</c:v>
                </c:pt>
                <c:pt idx="19">
                  <c:v>47.999600727185999</c:v>
                </c:pt>
                <c:pt idx="20">
                  <c:v>46.277033684555001</c:v>
                </c:pt>
                <c:pt idx="21">
                  <c:v>42.569685165359999</c:v>
                </c:pt>
                <c:pt idx="22">
                  <c:v>42.138262046853001</c:v>
                </c:pt>
                <c:pt idx="23">
                  <c:v>41.924466027229002</c:v>
                </c:pt>
                <c:pt idx="24">
                  <c:v>41.25</c:v>
                </c:pt>
                <c:pt idx="25">
                  <c:v>37.664764374556</c:v>
                </c:pt>
                <c:pt idx="26">
                  <c:v>36.997369764275</c:v>
                </c:pt>
                <c:pt idx="27">
                  <c:v>36.756151041536</c:v>
                </c:pt>
                <c:pt idx="28">
                  <c:v>34.826382744815</c:v>
                </c:pt>
                <c:pt idx="29">
                  <c:v>31.541672784852999</c:v>
                </c:pt>
                <c:pt idx="30">
                  <c:v>30.245754320827</c:v>
                </c:pt>
                <c:pt idx="31">
                  <c:v>29.393170986305002</c:v>
                </c:pt>
                <c:pt idx="32">
                  <c:v>22.056228086333999</c:v>
                </c:pt>
                <c:pt idx="33">
                  <c:v>8.3963008468154996</c:v>
                </c:pt>
                <c:pt idx="34">
                  <c:v>0.26858319953850002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9-4DBF-9834-2BFAFE785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300800"/>
        <c:axId val="673301192"/>
      </c:barChart>
      <c:catAx>
        <c:axId val="6733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ja-JP"/>
          </a:p>
        </c:txPr>
        <c:crossAx val="673301192"/>
        <c:crosses val="autoZero"/>
        <c:auto val="1"/>
        <c:lblAlgn val="ctr"/>
        <c:lblOffset val="100"/>
        <c:noMultiLvlLbl val="0"/>
      </c:catAx>
      <c:valAx>
        <c:axId val="67330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ja-JP"/>
          </a:p>
        </c:txPr>
        <c:crossAx val="67330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FBAB8-7FE1-4583-A36C-CB7175815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CBFD39-002A-45AE-B920-32FD52F37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09C326-8D22-4D64-9FEC-475B37A7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996A19-E072-4B4D-A219-CBF4FFD8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44E26D-9F96-4B30-BB91-94CE357C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90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AD3702-0385-458A-B4BF-7511CA8F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E3714F-EFE4-4396-9BCC-B6CAF7951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4995D4-018F-423A-91BB-4F3E809F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C34F27-145A-4A67-A295-E9FD4B4F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23695A-AD07-4862-8515-CA3F3933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78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504FBF-D574-463E-A99B-B42C19489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86E15D-E945-4FD5-AAAF-F56FC32FB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2052D9-B50A-4D57-8A5F-06FDD574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131E5C-4515-404A-91D4-645326CA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966C51-6540-4677-8A05-992038F9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01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1B2411-A03A-41AE-9F6B-3CDCDE4F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970A5D-4241-4846-B972-09590B86D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723A55-D630-4395-8FE7-E07848CF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DF9E8E-0D08-40B1-90DD-7A752AB7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1ED414-0B64-4DE3-914F-9B52FD72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28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B6471-0C6A-4E42-97EB-1AF402A3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2E38F7-07B3-404F-A289-FFBE07A1C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113707-D56F-418F-8B6A-81672E5A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B546F8-5F51-4AFF-98BE-E8C1BB27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221208-7733-4188-8DB0-DA8FCE0C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05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6651AD-A9A9-4F92-ACD5-8EB98A1E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2FBF14-E565-4873-BF50-CB370C3ED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E1F169-A05B-4FAB-864E-F20299350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4E3961-1543-4159-BE85-38E56860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E978F5-7F61-4807-8548-CA90D696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8B2B0B-09A2-44F3-A145-46FAE59B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6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7DDCF-64FB-4FA0-A12B-5F97106B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18A180-36BF-4E46-89F1-72EB59802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BBAD3F-08AC-4206-9707-B81F6933B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2500852-B24C-4FF6-8EC3-6F129EE29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F781BA-D538-4384-9B9C-5A5640A7A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7C19170-1EA9-4186-9D1B-0096E141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7543DA-88FD-4B84-9CED-C899517D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641EADC-54EF-4699-A5FD-EB357986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36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5F998A-03AF-409C-AA85-CD7E1998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13DB6B-B275-4786-8092-3CFC61E2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DEDFF6-2D0E-4DE2-976C-884B4E84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26E601-557C-4E9C-8977-33B0E5B1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11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48EDB8-2BB0-439E-8E43-CB538137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F5C5090-FBA6-46BA-A164-A5F75607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B6A074-E05E-43FF-B01A-906C8117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01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FFBA7-57CE-48A8-B90C-9E7B8B9B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D755CE-D093-420F-8114-20C0658EF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3D3CF7-E423-4A1B-9886-16B628D47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062AE2-EF8F-443E-A6CA-4E0F8BD1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C1D964-0E9E-4EA5-974C-B6FF7998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215B99-009B-41AE-B0D8-34928C6A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2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555D1C-4647-4447-A179-83DD914A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2C9EEE-68A6-4D00-A8A1-678C28E69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0E22E0-B442-44A2-B8F1-28CB14002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279A08-6EE9-43CA-9C56-B2AA7251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1499A8-B536-4744-846C-B9CB3901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903C42-7508-4FDA-8063-9C229FC1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81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50B9D05-2944-4698-A2DB-78079A89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1E048B-76BA-4675-9E71-AB62DBEE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1EA273-A49C-43B0-A4D4-72EA3BCDD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8255-883F-4E33-B0E6-F8226C691DC5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E04129-BE0A-42F1-A3E7-B00750C92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9904A2-7B42-4F90-BFAE-22DD04904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4390-B9EB-469A-B0EE-1D1EC544E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81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oshino@econ.keio.ac.j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7C322087-C2EE-41E8-B37C-DDE4EFE1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" y="1967894"/>
            <a:ext cx="12192000" cy="4236661"/>
          </a:xfrm>
        </p:spPr>
        <p:txBody>
          <a:bodyPr>
            <a:normAutofit/>
          </a:bodyPr>
          <a:lstStyle/>
          <a:p>
            <a:r>
              <a:rPr lang="en-US" altLang="ja-JP" sz="36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Naoyuki YOSHINO</a:t>
            </a:r>
            <a:r>
              <a:rPr lang="en-US" altLang="ja-JP" sz="3600" i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3600" i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Professor Emeritus of Keio University</a:t>
            </a:r>
          </a:p>
          <a:p>
            <a:r>
              <a:rPr lang="en-US" altLang="ja-JP" sz="3600" i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Former </a:t>
            </a:r>
            <a:r>
              <a:rPr lang="en-US" altLang="ja-JP" sz="3600" i="1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Dean&amp;CEO</a:t>
            </a:r>
            <a:r>
              <a:rPr lang="en-US" altLang="ja-JP" sz="3600" i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ADBI</a:t>
            </a:r>
          </a:p>
          <a:p>
            <a:r>
              <a:rPr lang="en-US" altLang="ja-JP" sz="36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yoshino@econ.keio.ac.jp</a:t>
            </a:r>
            <a:endParaRPr lang="en-US" altLang="ja-JP" sz="36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3600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Hiroaki MIYAMOTO</a:t>
            </a:r>
          </a:p>
          <a:p>
            <a:r>
              <a:rPr lang="en-US" altLang="ja-JP" sz="3600" i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Professor Tokyo Metropolitan University</a:t>
            </a:r>
          </a:p>
          <a:p>
            <a:endParaRPr lang="ja-JP" altLang="en-US" sz="36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E52CDC1-CADC-4EE7-B289-7DA5CB4E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B4DC6-5EB8-4A97-A202-77F1D9E4A4AC}"/>
              </a:ext>
            </a:extLst>
          </p:cNvPr>
          <p:cNvSpPr txBox="1"/>
          <p:nvPr/>
        </p:nvSpPr>
        <p:spPr>
          <a:xfrm>
            <a:off x="609601" y="110340"/>
            <a:ext cx="1104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Fiscal Sustainability after Covid-19: </a:t>
            </a:r>
          </a:p>
          <a:p>
            <a:pPr algn="ctr"/>
            <a:r>
              <a:rPr kumimoji="1" lang="en-US" altLang="ja-JP" sz="4800" b="1" dirty="0"/>
              <a:t>Rethinking of </a:t>
            </a:r>
            <a:r>
              <a:rPr kumimoji="1" lang="en-US" altLang="ja-JP" sz="4800" b="1" dirty="0" err="1"/>
              <a:t>Domar</a:t>
            </a:r>
            <a:r>
              <a:rPr kumimoji="1" lang="en-US" altLang="ja-JP" sz="4800" b="1" dirty="0"/>
              <a:t> Condition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8291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16175D9-5894-4346-9457-D5F9440B8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9" y="965675"/>
            <a:ext cx="12087926" cy="493332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4ED7D8-3829-4B6E-AF60-617F012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EA42-6487-43A8-BF96-428E6D4A9C8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313F44-F3E0-4C81-956C-7A17B30DC5FB}"/>
              </a:ext>
            </a:extLst>
          </p:cNvPr>
          <p:cNvSpPr txBox="1"/>
          <p:nvPr/>
        </p:nvSpPr>
        <p:spPr>
          <a:xfrm>
            <a:off x="1068224" y="186287"/>
            <a:ext cx="976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Holdings of Government Bonds in Japan  2013 &amp; 2019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3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3DE2F0F-10ED-4650-A608-C9E0B436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4878ABC-2182-464E-8CBB-0869888B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56" y="489845"/>
            <a:ext cx="11108688" cy="58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2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766D2-E397-44BC-9B51-5BC96734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08856"/>
            <a:ext cx="10842170" cy="16386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b="1" dirty="0">
                <a:solidFill>
                  <a:srgbClr val="0070C0"/>
                </a:solidFill>
              </a:rPr>
              <a:t>World Bank,</a:t>
            </a:r>
            <a:r>
              <a:rPr lang="ja-JP" altLang="en-US" b="1" dirty="0">
                <a:solidFill>
                  <a:srgbClr val="0070C0"/>
                </a:solidFill>
              </a:rPr>
              <a:t> </a:t>
            </a:r>
            <a:r>
              <a:rPr kumimoji="1" lang="en-US" altLang="ja-JP" b="1" dirty="0">
                <a:solidFill>
                  <a:srgbClr val="0070C0"/>
                </a:solidFill>
              </a:rPr>
              <a:t>Uneven Recovery, April 2021</a:t>
            </a:r>
            <a:endParaRPr kumimoji="1" lang="ja-JP" altLang="en-US" b="1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D24D0B1-294F-4E59-9D4A-805FF151E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092" y="1382486"/>
            <a:ext cx="9433628" cy="5254561"/>
          </a:xfr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EF0F017-4774-4AB6-83D9-34457727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EA42-6487-43A8-BF96-428E6D4A9C8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99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F9C10C2-99F7-4457-918C-E9F1234F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36" y="330146"/>
            <a:ext cx="10694726" cy="53152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A6C1D5A-D44E-41B6-9A14-91BCCD59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37" y="5068367"/>
            <a:ext cx="9100407" cy="158422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633A33A-A259-4DC9-A095-4D244E1F9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05" y="6207786"/>
            <a:ext cx="4993057" cy="640135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8FC521-609B-4497-84D8-C3BE2B90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7372-9DAF-4E84-8086-75720686C8D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65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D6A028-053D-4ED9-B944-7501BEDB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1C13295-B9A1-44ED-9341-C4D012F25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201" y="292963"/>
            <a:ext cx="11509831" cy="647428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45F7378-3C57-4B85-B91C-405FFFB2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7372-9DAF-4E84-8086-75720686C8D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72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C45C9BB-E816-4D52-B394-063BDB78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25" y="249382"/>
            <a:ext cx="8379081" cy="638417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E23EBD-DCBA-4A3B-B19F-D8A6C0AC00CF}"/>
              </a:ext>
            </a:extLst>
          </p:cNvPr>
          <p:cNvSpPr txBox="1"/>
          <p:nvPr/>
        </p:nvSpPr>
        <p:spPr>
          <a:xfrm>
            <a:off x="4428067" y="584200"/>
            <a:ext cx="557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Demand for Government bonds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0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131E9FD-5632-07BD-45B6-A20393655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03" y="0"/>
            <a:ext cx="1128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5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655BC50-7DB2-A7FA-4DAB-89BA29600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734"/>
            <a:ext cx="12192000" cy="43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E4454C5-057F-4083-9A69-9ADB72CC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9" y="950576"/>
            <a:ext cx="11386941" cy="482138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7F97AF-6A23-474C-A4FD-DC59730FFD54}"/>
              </a:ext>
            </a:extLst>
          </p:cNvPr>
          <p:cNvSpPr txBox="1"/>
          <p:nvPr/>
        </p:nvSpPr>
        <p:spPr>
          <a:xfrm>
            <a:off x="4834467" y="204893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Supply of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Government bonds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26405A-98E4-4048-81A3-4954B29A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75" y="1159933"/>
            <a:ext cx="2513092" cy="72930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Revised </a:t>
            </a:r>
            <a:r>
              <a:rPr kumimoji="1" lang="en-US" altLang="ja-JP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Domar</a:t>
            </a:r>
            <a:r>
              <a:rPr kumimoji="1"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Condition</a:t>
            </a:r>
            <a:endParaRPr kumimoji="1" lang="ja-JP" altLang="en-US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5F29352-E133-4D5A-943F-CEFD29D6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39" y="108772"/>
            <a:ext cx="9227920" cy="6640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BB1EF98-8138-41CB-883D-03A8F971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07" y="3852911"/>
            <a:ext cx="4589195" cy="265538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5E6758-0D5E-4355-BFE1-6FDA9EC17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039" y="108771"/>
            <a:ext cx="5286376" cy="5181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FB4964-9026-433F-AA0D-38C8C28264A2}"/>
              </a:ext>
            </a:extLst>
          </p:cNvPr>
          <p:cNvSpPr txBox="1"/>
          <p:nvPr/>
        </p:nvSpPr>
        <p:spPr>
          <a:xfrm>
            <a:off x="116378" y="3429000"/>
            <a:ext cx="250380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7030A0"/>
                </a:solidFill>
              </a:rPr>
              <a:t>Accumulated </a:t>
            </a:r>
          </a:p>
          <a:p>
            <a:r>
              <a:rPr lang="en-US" altLang="ja-JP" sz="2800" b="1" dirty="0">
                <a:solidFill>
                  <a:srgbClr val="7030A0"/>
                </a:solidFill>
              </a:rPr>
              <a:t>Bonds</a:t>
            </a:r>
          </a:p>
          <a:p>
            <a:r>
              <a:rPr kumimoji="1" lang="en-US" altLang="ja-JP" sz="2800" b="1" dirty="0">
                <a:solidFill>
                  <a:srgbClr val="7030A0"/>
                </a:solidFill>
              </a:rPr>
              <a:t>&lt;</a:t>
            </a:r>
          </a:p>
          <a:p>
            <a:r>
              <a:rPr kumimoji="1" lang="en-US" altLang="ja-JP" sz="2800" b="1" dirty="0">
                <a:solidFill>
                  <a:srgbClr val="7030A0"/>
                </a:solidFill>
              </a:rPr>
              <a:t>Interest rate</a:t>
            </a:r>
          </a:p>
          <a:p>
            <a:r>
              <a:rPr kumimoji="1" lang="en-US" altLang="ja-JP" sz="2800" b="1" dirty="0">
                <a:solidFill>
                  <a:srgbClr val="7030A0"/>
                </a:solidFill>
              </a:rPr>
              <a:t>Sensitivity </a:t>
            </a:r>
          </a:p>
          <a:p>
            <a:r>
              <a:rPr lang="en-US" altLang="ja-JP" sz="2800" b="1" dirty="0">
                <a:solidFill>
                  <a:srgbClr val="7030A0"/>
                </a:solidFill>
              </a:rPr>
              <a:t>Of demand</a:t>
            </a:r>
            <a:endParaRPr kumimoji="1" lang="en-US" altLang="ja-JP" sz="2800" b="1" dirty="0">
              <a:solidFill>
                <a:srgbClr val="7030A0"/>
              </a:solidFill>
            </a:endParaRPr>
          </a:p>
          <a:p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9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469442"/>
              </p:ext>
            </p:extLst>
          </p:nvPr>
        </p:nvGraphicFramePr>
        <p:xfrm>
          <a:off x="2095928" y="133564"/>
          <a:ext cx="8003569" cy="642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849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204C5-2517-4931-BE25-1498829A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32" y="258593"/>
            <a:ext cx="10276643" cy="895504"/>
          </a:xfr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Revised Budget Stability Condition</a:t>
            </a:r>
            <a:endParaRPr kumimoji="1" lang="ja-JP" altLang="en-US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CC4BD21A-1FBB-44F5-BED9-77DC5B69C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23" y="1154097"/>
            <a:ext cx="11434860" cy="5566496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97E96EF8-B0EC-4309-961E-ADDC270EA1BD}"/>
              </a:ext>
            </a:extLst>
          </p:cNvPr>
          <p:cNvSpPr/>
          <p:nvPr/>
        </p:nvSpPr>
        <p:spPr>
          <a:xfrm flipV="1">
            <a:off x="8747518" y="4616895"/>
            <a:ext cx="248575" cy="194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F7C0DA4-1E02-4B16-81A8-E3EC5FC81207}"/>
              </a:ext>
            </a:extLst>
          </p:cNvPr>
          <p:cNvSpPr/>
          <p:nvPr/>
        </p:nvSpPr>
        <p:spPr>
          <a:xfrm>
            <a:off x="8319680" y="5606796"/>
            <a:ext cx="248575" cy="1942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86D70AC4-D289-4E17-8510-EF8B95AD49F9}"/>
              </a:ext>
            </a:extLst>
          </p:cNvPr>
          <p:cNvSpPr/>
          <p:nvPr/>
        </p:nvSpPr>
        <p:spPr>
          <a:xfrm>
            <a:off x="4138320" y="2910911"/>
            <a:ext cx="278296" cy="229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B92AC36-BF27-4382-8D0C-9771278EF21C}"/>
              </a:ext>
            </a:extLst>
          </p:cNvPr>
          <p:cNvSpPr/>
          <p:nvPr/>
        </p:nvSpPr>
        <p:spPr>
          <a:xfrm>
            <a:off x="2941789" y="3986074"/>
            <a:ext cx="248575" cy="1942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83B20DF-08F5-42BC-9DD5-63EE04E747F8}"/>
              </a:ext>
            </a:extLst>
          </p:cNvPr>
          <p:cNvCxnSpPr/>
          <p:nvPr/>
        </p:nvCxnSpPr>
        <p:spPr>
          <a:xfrm flipH="1">
            <a:off x="3942826" y="2189527"/>
            <a:ext cx="473790" cy="332204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9275362-0C84-4190-865F-5E91D5B936A2}"/>
              </a:ext>
            </a:extLst>
          </p:cNvPr>
          <p:cNvCxnSpPr>
            <a:cxnSpLocks/>
          </p:cNvCxnSpPr>
          <p:nvPr/>
        </p:nvCxnSpPr>
        <p:spPr>
          <a:xfrm flipV="1">
            <a:off x="8020281" y="3140762"/>
            <a:ext cx="3054595" cy="29515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78D058-E2A5-436C-B2B2-60C91CBE5762}"/>
              </a:ext>
            </a:extLst>
          </p:cNvPr>
          <p:cNvSpPr txBox="1"/>
          <p:nvPr/>
        </p:nvSpPr>
        <p:spPr>
          <a:xfrm>
            <a:off x="2544896" y="3756752"/>
            <a:ext cx="47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0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A0C637-92AB-4848-9FD0-AA5919D16D17}"/>
              </a:ext>
            </a:extLst>
          </p:cNvPr>
          <p:cNvSpPr txBox="1"/>
          <p:nvPr/>
        </p:nvSpPr>
        <p:spPr>
          <a:xfrm>
            <a:off x="4329630" y="2910912"/>
            <a:ext cx="59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1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C480A4-D923-4A44-88E7-7A78569C605E}"/>
              </a:ext>
            </a:extLst>
          </p:cNvPr>
          <p:cNvSpPr txBox="1"/>
          <p:nvPr/>
        </p:nvSpPr>
        <p:spPr>
          <a:xfrm>
            <a:off x="8471972" y="4180289"/>
            <a:ext cx="27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3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8A97DC9-C525-4F8E-A9C8-98C2CD98B077}"/>
              </a:ext>
            </a:extLst>
          </p:cNvPr>
          <p:cNvSpPr txBox="1"/>
          <p:nvPr/>
        </p:nvSpPr>
        <p:spPr>
          <a:xfrm>
            <a:off x="8020280" y="5299114"/>
            <a:ext cx="29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4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1E2AB9-9C7D-4643-9CAA-603DB2AC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08" y="2500829"/>
            <a:ext cx="764069" cy="22985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97B90BE-336A-45CF-8DE2-FBD0C026D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779" y="3495686"/>
            <a:ext cx="559550" cy="3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3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5363B-5730-4495-87F7-E725A712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4" y="0"/>
            <a:ext cx="11611991" cy="1325563"/>
          </a:xfr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Comparison between Greece and Japan</a:t>
            </a:r>
            <a:endParaRPr kumimoji="1" lang="ja-JP" altLang="en-US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789206-3EE5-42F8-83C7-AB5345CD0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3" y="1054386"/>
            <a:ext cx="6208450" cy="372507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28DE693-1F43-41DE-B048-7618A740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794" y="1130732"/>
            <a:ext cx="6081206" cy="36487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A855C10-F042-4FB8-94A7-B9BB08CA6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683" y="4918229"/>
            <a:ext cx="10619876" cy="180043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D4B4D9-6F5A-4C3B-8656-50233033A4D9}"/>
              </a:ext>
            </a:extLst>
          </p:cNvPr>
          <p:cNvSpPr txBox="1"/>
          <p:nvPr/>
        </p:nvSpPr>
        <p:spPr>
          <a:xfrm>
            <a:off x="5571067" y="4918229"/>
            <a:ext cx="482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r>
              <a:rPr kumimoji="1" lang="ja-JP" alt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Solutions</a:t>
            </a:r>
            <a:r>
              <a:rPr kumimoji="1" lang="ja-JP" alt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Journal</a:t>
            </a:r>
            <a:r>
              <a:rPr kumimoji="1" lang="ja-JP" alt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(2020)</a:t>
            </a:r>
            <a:endParaRPr kumimoji="1" lang="ja-JP" altLang="en-US" sz="2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066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E1CB23-08DC-48A1-AAB3-5759C581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18" y="398843"/>
            <a:ext cx="9644728" cy="8164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415A216-2D86-462E-8D4E-76570B044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531" y="807057"/>
            <a:ext cx="6215761" cy="60509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0B8134-6D7B-47E2-A4DB-DF01416D73BB}"/>
              </a:ext>
            </a:extLst>
          </p:cNvPr>
          <p:cNvSpPr txBox="1"/>
          <p:nvPr/>
        </p:nvSpPr>
        <p:spPr>
          <a:xfrm>
            <a:off x="299258" y="2327564"/>
            <a:ext cx="2384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Stability</a:t>
            </a:r>
          </a:p>
          <a:p>
            <a:r>
              <a:rPr lang="en-US" altLang="ja-JP" sz="2800" b="1" dirty="0">
                <a:solidFill>
                  <a:srgbClr val="C00000"/>
                </a:solidFill>
              </a:rPr>
              <a:t>Condition</a:t>
            </a:r>
            <a:endParaRPr kumimoji="1" lang="en-US" altLang="ja-JP" sz="2800" b="1" dirty="0">
              <a:solidFill>
                <a:srgbClr val="C00000"/>
              </a:solidFill>
            </a:endParaRPr>
          </a:p>
          <a:p>
            <a:endParaRPr lang="en-US" altLang="ja-JP" sz="2800" b="1" dirty="0">
              <a:solidFill>
                <a:srgbClr val="C00000"/>
              </a:solidFill>
            </a:endParaRPr>
          </a:p>
          <a:p>
            <a:r>
              <a:rPr kumimoji="1" lang="en-US" altLang="ja-JP" sz="2800" b="1" dirty="0">
                <a:solidFill>
                  <a:srgbClr val="C00000"/>
                </a:solidFill>
              </a:rPr>
              <a:t>Including</a:t>
            </a:r>
          </a:p>
          <a:p>
            <a:r>
              <a:rPr lang="en-US" altLang="ja-JP" sz="2800" b="1" dirty="0">
                <a:solidFill>
                  <a:srgbClr val="C00000"/>
                </a:solidFill>
              </a:rPr>
              <a:t>Foreign</a:t>
            </a:r>
          </a:p>
          <a:p>
            <a:r>
              <a:rPr kumimoji="1" lang="en-US" altLang="ja-JP" sz="2800" b="1" dirty="0">
                <a:solidFill>
                  <a:srgbClr val="C00000"/>
                </a:solidFill>
              </a:rPr>
              <a:t>Investors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6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1EB957-3417-4471-9C38-FDE8782EAC3F}"/>
              </a:ext>
            </a:extLst>
          </p:cNvPr>
          <p:cNvSpPr txBox="1"/>
          <p:nvPr/>
        </p:nvSpPr>
        <p:spPr>
          <a:xfrm>
            <a:off x="925285" y="239485"/>
            <a:ext cx="976448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The following equation shows the adjustment speed of the government bond market adding domestic investors and overseas’ investors as a whole.</a:t>
            </a:r>
            <a:endParaRPr lang="ja-JP" altLang="ja-JP" sz="3200" b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 </a:t>
            </a:r>
            <a:endParaRPr lang="ja-JP" altLang="ja-JP" sz="3200" b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dα/</a:t>
            </a:r>
            <a:r>
              <a:rPr lang="ja-JP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ｄｔ）＝（</a:t>
            </a:r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dα</a:t>
            </a:r>
            <a:r>
              <a:rPr lang="en-US" altLang="ja-JP" sz="3200" b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d</a:t>
            </a:r>
            <a:r>
              <a:rPr lang="ja-JP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）（</a:t>
            </a:r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D/(D+F)</a:t>
            </a:r>
            <a:r>
              <a:rPr lang="ja-JP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）＋（</a:t>
            </a:r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dα</a:t>
            </a:r>
            <a:r>
              <a:rPr lang="en-US" altLang="ja-JP" sz="3200" b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F</a:t>
            </a:r>
            <a:r>
              <a:rPr lang="ja-JP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）（</a:t>
            </a:r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F/</a:t>
            </a:r>
            <a:r>
              <a:rPr lang="ja-JP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D+F</a:t>
            </a:r>
            <a:r>
              <a:rPr lang="ja-JP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））</a:t>
            </a:r>
            <a:endParaRPr lang="ja-JP" altLang="ja-JP" sz="3200" b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 </a:t>
            </a:r>
            <a:endParaRPr lang="ja-JP" altLang="ja-JP" sz="3200" b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Where dα=Movement speed of total government bond</a:t>
            </a:r>
            <a:endParaRPr lang="ja-JP" altLang="ja-JP" sz="3200" b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pPr indent="419100"/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 dα</a:t>
            </a:r>
            <a:r>
              <a:rPr lang="en-US" altLang="ja-JP" sz="3200" b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=Movement speed of domestic investors</a:t>
            </a:r>
            <a:endParaRPr lang="ja-JP" altLang="ja-JP" sz="3200" b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pPr indent="419100"/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ｄ</a:t>
            </a:r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α</a:t>
            </a:r>
            <a:r>
              <a:rPr lang="en-US" altLang="ja-JP" sz="3200" b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=Movement speed of foreign investors</a:t>
            </a:r>
            <a:endParaRPr lang="ja-JP" altLang="ja-JP" sz="3200" b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pPr indent="419100"/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 D/(D+F) = Share of domestic investors</a:t>
            </a:r>
            <a:endParaRPr lang="ja-JP" altLang="ja-JP" sz="3200" b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pPr indent="419100"/>
            <a:r>
              <a:rPr lang="en-US" altLang="ja-JP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UI Gothic" panose="020B0600070205080204" pitchFamily="50" charset="-128"/>
                <a:cs typeface="Times New Roman" panose="02020603050405020304" pitchFamily="18" charset="0"/>
              </a:rPr>
              <a:t> F/(D+F) =Share of foreign investors</a:t>
            </a:r>
            <a:endParaRPr lang="ja-JP" altLang="ja-JP" sz="3200" b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UI Gothic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42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FC558-14A7-486C-8227-D9668948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249499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Application to </a:t>
            </a:r>
            <a:br>
              <a:rPr lang="en-US" altLang="ja-JP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ja-JP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Central and Local Government</a:t>
            </a:r>
            <a:endParaRPr kumimoji="1" lang="ja-JP" altLang="en-US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1EB757-7078-4B7E-9B71-25D2E9C95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Central Government  Bond Market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  </a:t>
            </a:r>
            <a:r>
              <a:rPr lang="en-US" altLang="ja-JP" b="1" dirty="0" err="1">
                <a:solidFill>
                  <a:srgbClr val="FF0000"/>
                </a:solidFill>
              </a:rPr>
              <a:t>Gc</a:t>
            </a:r>
            <a:r>
              <a:rPr lang="en-US" altLang="ja-JP" b="1" dirty="0">
                <a:solidFill>
                  <a:srgbClr val="FF0000"/>
                </a:solidFill>
              </a:rPr>
              <a:t> + r x </a:t>
            </a:r>
            <a:r>
              <a:rPr lang="en-US" altLang="ja-JP" b="1" dirty="0" err="1">
                <a:solidFill>
                  <a:srgbClr val="FF0000"/>
                </a:solidFill>
              </a:rPr>
              <a:t>Bc</a:t>
            </a:r>
            <a:r>
              <a:rPr lang="en-US" altLang="ja-JP" b="1" dirty="0">
                <a:solidFill>
                  <a:srgbClr val="FF0000"/>
                </a:solidFill>
              </a:rPr>
              <a:t> + </a:t>
            </a:r>
            <a:r>
              <a:rPr lang="en-US" altLang="ja-JP" b="1" dirty="0">
                <a:solidFill>
                  <a:srgbClr val="C00000"/>
                </a:solidFill>
              </a:rPr>
              <a:t>TRN</a:t>
            </a:r>
            <a:r>
              <a:rPr lang="en-US" altLang="ja-JP" b="1" dirty="0">
                <a:solidFill>
                  <a:srgbClr val="FF0000"/>
                </a:solidFill>
              </a:rPr>
              <a:t> = </a:t>
            </a:r>
            <a:r>
              <a:rPr lang="en-US" altLang="ja-JP" b="1" dirty="0" err="1">
                <a:solidFill>
                  <a:srgbClr val="FF0000"/>
                </a:solidFill>
              </a:rPr>
              <a:t>ΔBc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+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 err="1">
                <a:solidFill>
                  <a:srgbClr val="C00000"/>
                </a:solidFill>
              </a:rPr>
              <a:t>ΔTc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0070C0"/>
                </a:solidFill>
              </a:rPr>
              <a:t>+ΔM       </a:t>
            </a:r>
            <a:r>
              <a:rPr lang="en-US" altLang="ja-JP" b="1" dirty="0"/>
              <a:t>Supply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   </a:t>
            </a:r>
            <a:r>
              <a:rPr lang="en-US" altLang="ja-JP" b="1" dirty="0"/>
              <a:t>Demand</a:t>
            </a:r>
            <a:r>
              <a:rPr lang="en-US" altLang="ja-JP" b="1" dirty="0">
                <a:solidFill>
                  <a:srgbClr val="FF0000"/>
                </a:solidFill>
              </a:rPr>
              <a:t> for Central Government Bonds</a:t>
            </a: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/>
              <a:t>Local Government Bond Market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  G</a:t>
            </a:r>
            <a:r>
              <a:rPr lang="en-US" altLang="ja-JP" b="1" baseline="-25000" dirty="0">
                <a:solidFill>
                  <a:srgbClr val="FF0000"/>
                </a:solidFill>
              </a:rPr>
              <a:t>L</a:t>
            </a:r>
            <a:r>
              <a:rPr lang="en-US" altLang="ja-JP" b="1" dirty="0">
                <a:solidFill>
                  <a:srgbClr val="FF0000"/>
                </a:solidFill>
              </a:rPr>
              <a:t> + r x B</a:t>
            </a:r>
            <a:r>
              <a:rPr lang="en-US" altLang="ja-JP" b="1" baseline="-25000" dirty="0">
                <a:solidFill>
                  <a:srgbClr val="FF0000"/>
                </a:solidFill>
              </a:rPr>
              <a:t>L  </a:t>
            </a:r>
            <a:r>
              <a:rPr lang="en-US" altLang="ja-JP" b="1" dirty="0">
                <a:solidFill>
                  <a:srgbClr val="FF0000"/>
                </a:solidFill>
              </a:rPr>
              <a:t>=</a:t>
            </a:r>
            <a:r>
              <a:rPr lang="en-US" altLang="ja-JP" b="1" baseline="-25000" dirty="0">
                <a:solidFill>
                  <a:srgbClr val="FF0000"/>
                </a:solidFill>
              </a:rPr>
              <a:t>  </a:t>
            </a:r>
            <a:r>
              <a:rPr lang="en-US" altLang="ja-JP" b="1" dirty="0">
                <a:solidFill>
                  <a:srgbClr val="FF0000"/>
                </a:solidFill>
              </a:rPr>
              <a:t>ΔB</a:t>
            </a:r>
            <a:r>
              <a:rPr lang="en-US" altLang="ja-JP" b="1" baseline="-25000" dirty="0">
                <a:solidFill>
                  <a:srgbClr val="FF0000"/>
                </a:solidFill>
              </a:rPr>
              <a:t>L</a:t>
            </a:r>
            <a:r>
              <a:rPr lang="ja-JP" altLang="en-US" b="1" dirty="0">
                <a:solidFill>
                  <a:srgbClr val="FF0000"/>
                </a:solidFill>
              </a:rPr>
              <a:t>＋</a:t>
            </a:r>
            <a:r>
              <a:rPr lang="en-US" altLang="ja-JP" b="1" dirty="0">
                <a:solidFill>
                  <a:srgbClr val="C00000"/>
                </a:solidFill>
              </a:rPr>
              <a:t>ΔT</a:t>
            </a:r>
            <a:r>
              <a:rPr lang="en-US" altLang="ja-JP" b="1" baseline="-25000" dirty="0">
                <a:solidFill>
                  <a:srgbClr val="C00000"/>
                </a:solidFill>
              </a:rPr>
              <a:t>L</a:t>
            </a:r>
            <a:r>
              <a:rPr lang="en-US" altLang="ja-JP" b="1" dirty="0">
                <a:solidFill>
                  <a:srgbClr val="FF0000"/>
                </a:solidFill>
              </a:rPr>
              <a:t> + </a:t>
            </a:r>
            <a:r>
              <a:rPr lang="en-US" altLang="ja-JP" b="1" dirty="0">
                <a:solidFill>
                  <a:srgbClr val="C00000"/>
                </a:solidFill>
              </a:rPr>
              <a:t>TRN +  NTR        </a:t>
            </a:r>
            <a:r>
              <a:rPr lang="en-US" altLang="ja-JP" b="1" dirty="0"/>
              <a:t>Supply</a:t>
            </a:r>
          </a:p>
          <a:p>
            <a:pPr marL="0" indent="0">
              <a:buNone/>
            </a:pPr>
            <a:r>
              <a:rPr kumimoji="1" lang="en-US" altLang="ja-JP" b="1" dirty="0">
                <a:solidFill>
                  <a:srgbClr val="C00000"/>
                </a:solidFill>
              </a:rPr>
              <a:t>   </a:t>
            </a:r>
            <a:r>
              <a:rPr kumimoji="1" lang="en-US" altLang="ja-JP" b="1" dirty="0"/>
              <a:t>Demand</a:t>
            </a:r>
            <a:r>
              <a:rPr kumimoji="1" lang="en-US" altLang="ja-JP" b="1" dirty="0">
                <a:solidFill>
                  <a:srgbClr val="FF0000"/>
                </a:solidFill>
              </a:rPr>
              <a:t> for Local Government  Bonds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0A3A75-A7B8-4124-B742-CD8010C5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71" y="3299791"/>
            <a:ext cx="9543227" cy="7902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F6D6A4-8218-462B-A19E-7A92C927F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72" y="5916760"/>
            <a:ext cx="9543226" cy="790280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57BFB6-EB1D-4C7F-8D75-F9DD084D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7372-9DAF-4E84-8086-75720686C8D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701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D391012-8493-4FD1-B178-5E5F365E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590" y="2905277"/>
            <a:ext cx="2763286" cy="159888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DE4C71F-683E-407C-9950-81D44F21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712109"/>
            <a:ext cx="10990556" cy="736846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Stability Condition for</a:t>
            </a:r>
            <a:r>
              <a:rPr kumimoji="1" lang="en-US" altLang="ja-JP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Local Government</a:t>
            </a:r>
            <a:endParaRPr kumimoji="1" lang="ja-JP" altLang="en-US" sz="36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6661E8-B61C-4AE8-8CA1-5395161B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1571348"/>
            <a:ext cx="11727145" cy="43766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b="1" u="sng" dirty="0" err="1"/>
              <a:t>δr</a:t>
            </a:r>
            <a:r>
              <a:rPr lang="en-US" altLang="ja-JP" sz="2400" b="1" u="sng" dirty="0" err="1"/>
              <a:t>L</a:t>
            </a:r>
            <a:r>
              <a:rPr lang="en-US" altLang="ja-JP" b="1" u="sng" dirty="0"/>
              <a:t>*</a:t>
            </a:r>
            <a:r>
              <a:rPr lang="ja-JP" altLang="en-US" dirty="0"/>
              <a:t>　</a:t>
            </a:r>
            <a:r>
              <a:rPr lang="en-US" altLang="ja-JP" dirty="0"/>
              <a:t>=</a:t>
            </a:r>
            <a:r>
              <a:rPr lang="ja-JP" altLang="en-US" dirty="0"/>
              <a:t>　</a:t>
            </a:r>
            <a:r>
              <a:rPr lang="en-US" altLang="ja-JP" b="1" u="sng" dirty="0"/>
              <a:t>-(-G</a:t>
            </a:r>
            <a:r>
              <a:rPr lang="en-US" altLang="ja-JP" b="1" u="sng" dirty="0">
                <a:solidFill>
                  <a:srgbClr val="7030A0"/>
                </a:solidFill>
              </a:rPr>
              <a:t>+TRN+NTR</a:t>
            </a:r>
            <a:r>
              <a:rPr lang="en-US" altLang="ja-JP" b="1" u="sng" dirty="0"/>
              <a:t>+</a:t>
            </a:r>
            <a:r>
              <a:rPr lang="en-US" altLang="ja-JP" b="1" u="sng" dirty="0">
                <a:solidFill>
                  <a:srgbClr val="7030A0"/>
                </a:solidFill>
              </a:rPr>
              <a:t>T</a:t>
            </a:r>
            <a:r>
              <a:rPr lang="en-US" altLang="ja-JP" b="1" u="sng" baseline="-25000" dirty="0">
                <a:solidFill>
                  <a:srgbClr val="7030A0"/>
                </a:solidFill>
              </a:rPr>
              <a:t>L</a:t>
            </a:r>
            <a:r>
              <a:rPr lang="en-US" altLang="ja-JP" b="1" u="sng" dirty="0"/>
              <a:t>+b</a:t>
            </a:r>
            <a:r>
              <a:rPr lang="en-US" altLang="ja-JP" b="1" u="sng" baseline="-25000" dirty="0"/>
              <a:t>0</a:t>
            </a:r>
            <a:r>
              <a:rPr lang="en-US" altLang="ja-JP" b="1" u="sng" dirty="0"/>
              <a:t>-b</a:t>
            </a:r>
            <a:r>
              <a:rPr lang="en-US" altLang="ja-JP" b="1" u="sng" baseline="-25000" dirty="0"/>
              <a:t>1</a:t>
            </a:r>
            <a:r>
              <a:rPr lang="en-US" altLang="ja-JP" b="1" u="sng" dirty="0"/>
              <a:t>r</a:t>
            </a:r>
            <a:r>
              <a:rPr lang="en-US" altLang="ja-JP" b="1" u="sng" baseline="30000" dirty="0"/>
              <a:t>I</a:t>
            </a:r>
            <a:r>
              <a:rPr lang="en-US" altLang="ja-JP" b="1" u="sng" dirty="0"/>
              <a:t>+b</a:t>
            </a:r>
            <a:r>
              <a:rPr lang="en-US" altLang="ja-JP" b="1" u="sng" baseline="-25000" dirty="0"/>
              <a:t>2</a:t>
            </a:r>
            <a:r>
              <a:rPr lang="en-US" altLang="ja-JP" b="1" u="sng" dirty="0"/>
              <a:t>σ</a:t>
            </a:r>
            <a:r>
              <a:rPr lang="en-US" altLang="ja-JP" b="1" u="sng" baseline="-25000" dirty="0"/>
              <a:t>I</a:t>
            </a:r>
            <a:r>
              <a:rPr lang="ja-JP" altLang="en-US" b="1" u="sng" dirty="0"/>
              <a:t>）</a:t>
            </a:r>
            <a:r>
              <a:rPr lang="ja-JP" altLang="en-US" dirty="0"/>
              <a:t>    </a:t>
            </a:r>
            <a:r>
              <a:rPr lang="en-US" altLang="ja-JP" dirty="0"/>
              <a:t>=  </a:t>
            </a:r>
            <a:r>
              <a:rPr lang="en-US" altLang="ja-JP" u="sng" dirty="0"/>
              <a:t> </a:t>
            </a:r>
            <a:r>
              <a:rPr lang="en-US" altLang="ja-JP" b="1" u="sng" dirty="0"/>
              <a:t>     -</a:t>
            </a:r>
            <a:r>
              <a:rPr lang="en-US" altLang="ja-JP" b="1" u="sng" dirty="0" err="1"/>
              <a:t>rL</a:t>
            </a:r>
            <a:r>
              <a:rPr lang="en-US" altLang="ja-JP" b="1" u="sng" dirty="0"/>
              <a:t>*</a:t>
            </a:r>
            <a:r>
              <a:rPr lang="ja-JP" altLang="en-US" b="1" u="sng" dirty="0"/>
              <a:t>   </a:t>
            </a:r>
            <a:r>
              <a:rPr lang="ja-JP" altLang="en-US" b="1" dirty="0"/>
              <a:t> </a:t>
            </a:r>
            <a:r>
              <a:rPr lang="ja-JP" altLang="en-US" dirty="0"/>
              <a:t>    </a:t>
            </a:r>
            <a:r>
              <a:rPr lang="en-US" altLang="ja-JP" dirty="0"/>
              <a:t>&gt;     0</a:t>
            </a:r>
            <a:endParaRPr lang="en-US" altLang="ja-JP" u="sng" dirty="0"/>
          </a:p>
          <a:p>
            <a:pPr marL="0" indent="0">
              <a:buNone/>
            </a:pPr>
            <a:r>
              <a:rPr lang="en-US" altLang="ja-JP" b="1" dirty="0"/>
              <a:t>δB</a:t>
            </a:r>
            <a:r>
              <a:rPr lang="en-US" altLang="ja-JP" b="1" baseline="-25000" dirty="0"/>
              <a:t>t-1</a:t>
            </a:r>
            <a:r>
              <a:rPr lang="ja-JP" altLang="en-US" b="1" dirty="0"/>
              <a:t>　</a:t>
            </a:r>
            <a:r>
              <a:rPr lang="ja-JP" altLang="en-US" dirty="0"/>
              <a:t>　　　　</a:t>
            </a:r>
            <a:r>
              <a:rPr lang="ja-JP" altLang="en-US" b="1" dirty="0"/>
              <a:t>　</a:t>
            </a:r>
            <a:r>
              <a:rPr lang="en-US" altLang="ja-JP" b="1" dirty="0"/>
              <a:t>(B</a:t>
            </a:r>
            <a:r>
              <a:rPr lang="en-US" altLang="ja-JP" b="1" baseline="-25000" dirty="0"/>
              <a:t>t-1</a:t>
            </a:r>
            <a:r>
              <a:rPr lang="en-US" altLang="ja-JP" b="1" baseline="30000" dirty="0"/>
              <a:t>ℒ</a:t>
            </a:r>
            <a:r>
              <a:rPr lang="ja-JP" altLang="en-US" b="1" dirty="0"/>
              <a:t>－</a:t>
            </a:r>
            <a:r>
              <a:rPr lang="en-US" altLang="ja-JP" b="1" dirty="0"/>
              <a:t>b</a:t>
            </a:r>
            <a:r>
              <a:rPr lang="en-US" altLang="ja-JP" b="1" baseline="-25000" dirty="0"/>
              <a:t>1</a:t>
            </a:r>
            <a:r>
              <a:rPr lang="en-US" altLang="ja-JP" b="1" dirty="0"/>
              <a:t>)</a:t>
            </a:r>
            <a:r>
              <a:rPr lang="en-US" altLang="ja-JP" b="1" baseline="30000" dirty="0"/>
              <a:t>2</a:t>
            </a:r>
            <a:r>
              <a:rPr lang="en-US" altLang="ja-JP" dirty="0"/>
              <a:t>                                      </a:t>
            </a:r>
            <a:r>
              <a:rPr lang="en-US" altLang="ja-JP" b="1" dirty="0"/>
              <a:t> </a:t>
            </a:r>
            <a:r>
              <a:rPr lang="en-US" altLang="ja-JP" b="1" dirty="0">
                <a:solidFill>
                  <a:prstClr val="black"/>
                </a:solidFill>
              </a:rPr>
              <a:t>(B</a:t>
            </a:r>
            <a:r>
              <a:rPr lang="en-US" altLang="ja-JP" b="1" baseline="-25000" dirty="0">
                <a:solidFill>
                  <a:prstClr val="black"/>
                </a:solidFill>
              </a:rPr>
              <a:t>t-1</a:t>
            </a:r>
            <a:r>
              <a:rPr lang="en-US" altLang="ja-JP" b="1" baseline="30000" dirty="0">
                <a:solidFill>
                  <a:prstClr val="black"/>
                </a:solidFill>
              </a:rPr>
              <a:t>L</a:t>
            </a:r>
            <a:r>
              <a:rPr lang="ja-JP" altLang="en-US" b="1" dirty="0">
                <a:solidFill>
                  <a:prstClr val="black"/>
                </a:solidFill>
              </a:rPr>
              <a:t>－</a:t>
            </a:r>
            <a:r>
              <a:rPr lang="en-US" altLang="ja-JP" b="1" dirty="0">
                <a:solidFill>
                  <a:prstClr val="black"/>
                </a:solidFill>
              </a:rPr>
              <a:t>b</a:t>
            </a:r>
            <a:r>
              <a:rPr lang="en-US" altLang="ja-JP" b="1" baseline="-25000" dirty="0">
                <a:solidFill>
                  <a:prstClr val="black"/>
                </a:solidFill>
              </a:rPr>
              <a:t>1</a:t>
            </a:r>
            <a:r>
              <a:rPr lang="en-US" altLang="ja-JP" b="1" dirty="0">
                <a:solidFill>
                  <a:prstClr val="black"/>
                </a:solidFill>
              </a:rPr>
              <a:t>)</a:t>
            </a:r>
            <a:r>
              <a:rPr lang="en-US" altLang="ja-JP" dirty="0">
                <a:solidFill>
                  <a:prstClr val="black"/>
                </a:solidFill>
              </a:rPr>
              <a:t>   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/>
              <a:t>&lt;    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b="1" dirty="0">
                <a:solidFill>
                  <a:srgbClr val="7030A0"/>
                </a:solidFill>
              </a:rPr>
              <a:t> If B</a:t>
            </a:r>
            <a:r>
              <a:rPr lang="en-US" altLang="ja-JP" b="1" baseline="-25000" dirty="0">
                <a:solidFill>
                  <a:srgbClr val="7030A0"/>
                </a:solidFill>
              </a:rPr>
              <a:t>t-1</a:t>
            </a:r>
            <a:r>
              <a:rPr lang="en-US" altLang="ja-JP" b="1" baseline="30000" dirty="0">
                <a:solidFill>
                  <a:srgbClr val="7030A0"/>
                </a:solidFill>
              </a:rPr>
              <a:t>L</a:t>
            </a:r>
            <a:r>
              <a:rPr lang="ja-JP" altLang="en-US" b="1" dirty="0">
                <a:solidFill>
                  <a:srgbClr val="7030A0"/>
                </a:solidFill>
              </a:rPr>
              <a:t>－</a:t>
            </a:r>
            <a:r>
              <a:rPr lang="en-US" altLang="ja-JP" b="1" dirty="0">
                <a:solidFill>
                  <a:srgbClr val="7030A0"/>
                </a:solidFill>
              </a:rPr>
              <a:t>b</a:t>
            </a:r>
            <a:r>
              <a:rPr lang="en-US" altLang="ja-JP" b="1" baseline="-25000" dirty="0">
                <a:solidFill>
                  <a:srgbClr val="7030A0"/>
                </a:solidFill>
              </a:rPr>
              <a:t>1 </a:t>
            </a:r>
            <a:r>
              <a:rPr lang="en-US" altLang="ja-JP" b="1" dirty="0">
                <a:solidFill>
                  <a:srgbClr val="7030A0"/>
                </a:solidFill>
              </a:rPr>
              <a:t>&lt;0    </a:t>
            </a:r>
            <a:r>
              <a:rPr lang="en-US" altLang="ja-JP" b="1" dirty="0">
                <a:solidFill>
                  <a:srgbClr val="7030A0"/>
                </a:solidFill>
                <a:sym typeface="Wingdings" panose="05000000000000000000" pitchFamily="2" charset="2"/>
              </a:rPr>
              <a:t>  Unstable</a:t>
            </a:r>
          </a:p>
          <a:p>
            <a:pPr marL="0" indent="0">
              <a:buNone/>
            </a:pPr>
            <a:r>
              <a:rPr kumimoji="1" lang="en-US" altLang="ja-JP" b="1" dirty="0">
                <a:solidFill>
                  <a:srgbClr val="7030A0"/>
                </a:solidFill>
                <a:sym typeface="Wingdings" panose="05000000000000000000" pitchFamily="2" charset="2"/>
              </a:rPr>
              <a:t>       </a:t>
            </a:r>
            <a:r>
              <a:rPr lang="en-US" altLang="ja-JP" b="1" dirty="0">
                <a:solidFill>
                  <a:srgbClr val="7030A0"/>
                </a:solidFill>
                <a:sym typeface="Wingdings" panose="05000000000000000000" pitchFamily="2" charset="2"/>
              </a:rPr>
              <a:t>If </a:t>
            </a:r>
            <a:r>
              <a:rPr lang="en-US" altLang="ja-JP" b="1" dirty="0">
                <a:solidFill>
                  <a:srgbClr val="7030A0"/>
                </a:solidFill>
              </a:rPr>
              <a:t>B</a:t>
            </a:r>
            <a:r>
              <a:rPr lang="en-US" altLang="ja-JP" b="1" baseline="-25000" dirty="0">
                <a:solidFill>
                  <a:srgbClr val="7030A0"/>
                </a:solidFill>
              </a:rPr>
              <a:t>t-1</a:t>
            </a:r>
            <a:r>
              <a:rPr lang="en-US" altLang="ja-JP" b="1" baseline="30000" dirty="0">
                <a:solidFill>
                  <a:srgbClr val="7030A0"/>
                </a:solidFill>
              </a:rPr>
              <a:t>L</a:t>
            </a:r>
            <a:r>
              <a:rPr lang="ja-JP" altLang="en-US" b="1" dirty="0">
                <a:solidFill>
                  <a:srgbClr val="7030A0"/>
                </a:solidFill>
              </a:rPr>
              <a:t>－</a:t>
            </a:r>
            <a:r>
              <a:rPr lang="en-US" altLang="ja-JP" b="1" dirty="0">
                <a:solidFill>
                  <a:srgbClr val="7030A0"/>
                </a:solidFill>
              </a:rPr>
              <a:t>b</a:t>
            </a:r>
            <a:r>
              <a:rPr lang="en-US" altLang="ja-JP" b="1" baseline="-25000" dirty="0">
                <a:solidFill>
                  <a:srgbClr val="7030A0"/>
                </a:solidFill>
              </a:rPr>
              <a:t>1 </a:t>
            </a:r>
            <a:r>
              <a:rPr lang="en-US" altLang="ja-JP" b="1" dirty="0">
                <a:solidFill>
                  <a:srgbClr val="7030A0"/>
                </a:solidFill>
              </a:rPr>
              <a:t>&gt;0</a:t>
            </a:r>
            <a:r>
              <a:rPr lang="en-US" altLang="ja-JP" b="1" baseline="-25000" dirty="0">
                <a:solidFill>
                  <a:srgbClr val="7030A0"/>
                </a:solidFill>
              </a:rPr>
              <a:t>      </a:t>
            </a:r>
            <a:r>
              <a:rPr lang="en-US" altLang="ja-JP" b="1" dirty="0">
                <a:solidFill>
                  <a:srgbClr val="7030A0"/>
                </a:solidFill>
                <a:sym typeface="Wingdings" panose="05000000000000000000" pitchFamily="2" charset="2"/>
              </a:rPr>
              <a:t>   Stable</a:t>
            </a:r>
          </a:p>
          <a:p>
            <a:pPr marL="0" indent="0">
              <a:buNone/>
            </a:pPr>
            <a:r>
              <a:rPr lang="en-US" altLang="ja-JP" b="1" u="sng" dirty="0" err="1">
                <a:solidFill>
                  <a:srgbClr val="C00000"/>
                </a:solidFill>
                <a:sym typeface="Wingdings" panose="05000000000000000000" pitchFamily="2" charset="2"/>
              </a:rPr>
              <a:t>δΔB</a:t>
            </a:r>
            <a:r>
              <a:rPr lang="en-US" altLang="ja-JP" sz="2600" b="1" u="sng" dirty="0" err="1">
                <a:solidFill>
                  <a:srgbClr val="C00000"/>
                </a:solidFill>
                <a:sym typeface="Wingdings" panose="05000000000000000000" pitchFamily="2" charset="2"/>
              </a:rPr>
              <a:t>L</a:t>
            </a:r>
            <a:r>
              <a:rPr lang="ja-JP" altLang="en-US" b="1" u="sng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＊</a:t>
            </a:r>
            <a:r>
              <a:rPr lang="ja-JP" altLang="en-US" b="1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　</a:t>
            </a:r>
            <a:r>
              <a:rPr lang="ja-JP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＝</a:t>
            </a:r>
            <a:r>
              <a:rPr lang="en-US" altLang="ja-JP" b="1" u="sng" dirty="0" err="1">
                <a:solidFill>
                  <a:srgbClr val="C00000"/>
                </a:solidFill>
                <a:sym typeface="Wingdings" panose="05000000000000000000" pitchFamily="2" charset="2"/>
              </a:rPr>
              <a:t>rL</a:t>
            </a:r>
            <a:r>
              <a:rPr lang="en-US" altLang="ja-JP" b="1" u="sng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en-US" altLang="ja-JP" b="1" u="sng" dirty="0">
                <a:solidFill>
                  <a:srgbClr val="C00000"/>
                </a:solidFill>
                <a:sym typeface="Wingdings" panose="05000000000000000000" pitchFamily="2" charset="2"/>
              </a:rPr>
              <a:t> x (-b</a:t>
            </a:r>
            <a:r>
              <a:rPr lang="en-US" altLang="ja-JP" b="1" u="sng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1</a:t>
            </a:r>
            <a:r>
              <a:rPr lang="en-US" altLang="ja-JP" b="1" u="sng" dirty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r>
              <a:rPr lang="en-US" altLang="ja-JP" b="1" dirty="0">
                <a:solidFill>
                  <a:srgbClr val="C00000"/>
                </a:solidFill>
                <a:sym typeface="Wingdings" panose="05000000000000000000" pitchFamily="2" charset="2"/>
              </a:rPr>
              <a:t>   &gt; 0   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</a:rPr>
              <a:t>(B</a:t>
            </a:r>
            <a:r>
              <a:rPr lang="en-US" altLang="ja-JP" sz="3200" b="1" baseline="-25000" dirty="0">
                <a:solidFill>
                  <a:srgbClr val="FF0000"/>
                </a:solidFill>
              </a:rPr>
              <a:t>t-1</a:t>
            </a:r>
            <a:r>
              <a:rPr lang="en-US" altLang="ja-JP" sz="3200" b="1" baseline="30000" dirty="0">
                <a:solidFill>
                  <a:srgbClr val="FF0000"/>
                </a:solidFill>
              </a:rPr>
              <a:t>L</a:t>
            </a:r>
            <a:r>
              <a:rPr lang="ja-JP" altLang="en-US" sz="3200" b="1" dirty="0">
                <a:solidFill>
                  <a:srgbClr val="FF0000"/>
                </a:solidFill>
              </a:rPr>
              <a:t>－</a:t>
            </a:r>
            <a:r>
              <a:rPr lang="en-US" altLang="ja-JP" sz="3200" b="1" dirty="0">
                <a:solidFill>
                  <a:srgbClr val="FF0000"/>
                </a:solidFill>
              </a:rPr>
              <a:t>b</a:t>
            </a:r>
            <a:r>
              <a:rPr lang="en-US" altLang="ja-JP" sz="3200" b="1" baseline="-25000" dirty="0">
                <a:solidFill>
                  <a:srgbClr val="FF0000"/>
                </a:solidFill>
              </a:rPr>
              <a:t>1</a:t>
            </a:r>
            <a:r>
              <a:rPr lang="en-US" altLang="ja-JP" sz="3200" b="1" dirty="0">
                <a:solidFill>
                  <a:srgbClr val="FF0000"/>
                </a:solidFill>
              </a:rPr>
              <a:t>)</a:t>
            </a:r>
            <a:r>
              <a:rPr lang="en-US" altLang="ja-JP" sz="3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&lt;0  Diverge </a:t>
            </a:r>
            <a:r>
              <a:rPr lang="en-US" altLang="ja-JP" b="1" dirty="0">
                <a:solidFill>
                  <a:srgbClr val="C00000"/>
                </a:solidFill>
                <a:sym typeface="Wingdings" panose="05000000000000000000" pitchFamily="2" charset="2"/>
              </a:rPr>
              <a:t>      </a:t>
            </a:r>
          </a:p>
          <a:p>
            <a:pPr marL="0" indent="0">
              <a:buNone/>
            </a:pPr>
            <a:r>
              <a:rPr kumimoji="1" lang="en-US" altLang="ja-JP" b="1" dirty="0">
                <a:solidFill>
                  <a:srgbClr val="C00000"/>
                </a:solidFill>
                <a:sym typeface="Wingdings" panose="05000000000000000000" pitchFamily="2" charset="2"/>
              </a:rPr>
              <a:t>δB</a:t>
            </a:r>
            <a:r>
              <a:rPr kumimoji="1" lang="en-US" altLang="ja-JP" b="1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t-1</a:t>
            </a:r>
            <a:r>
              <a:rPr kumimoji="1" lang="en-US" altLang="ja-JP" b="1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L</a:t>
            </a:r>
            <a:r>
              <a:rPr kumimoji="1" lang="en-US" altLang="ja-JP" b="1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        </a:t>
            </a:r>
            <a:r>
              <a:rPr kumimoji="1" lang="ja-JP" altLang="en-US" b="1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　　</a:t>
            </a:r>
            <a:r>
              <a:rPr kumimoji="1" lang="en-US" altLang="ja-JP" b="1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b="1" dirty="0">
                <a:solidFill>
                  <a:srgbClr val="C00000"/>
                </a:solidFill>
              </a:rPr>
              <a:t>(B</a:t>
            </a:r>
            <a:r>
              <a:rPr lang="en-US" altLang="ja-JP" b="1" baseline="-25000" dirty="0">
                <a:solidFill>
                  <a:srgbClr val="C00000"/>
                </a:solidFill>
              </a:rPr>
              <a:t>t-1</a:t>
            </a:r>
            <a:r>
              <a:rPr lang="en-US" altLang="ja-JP" b="1" baseline="30000" dirty="0">
                <a:solidFill>
                  <a:srgbClr val="C00000"/>
                </a:solidFill>
              </a:rPr>
              <a:t>L</a:t>
            </a:r>
            <a:r>
              <a:rPr lang="ja-JP" altLang="en-US" b="1" dirty="0">
                <a:solidFill>
                  <a:srgbClr val="C00000"/>
                </a:solidFill>
              </a:rPr>
              <a:t>－</a:t>
            </a:r>
            <a:r>
              <a:rPr lang="en-US" altLang="ja-JP" b="1" dirty="0">
                <a:solidFill>
                  <a:srgbClr val="C00000"/>
                </a:solidFill>
              </a:rPr>
              <a:t>b</a:t>
            </a:r>
            <a:r>
              <a:rPr lang="en-US" altLang="ja-JP" b="1" baseline="-25000" dirty="0">
                <a:solidFill>
                  <a:srgbClr val="C00000"/>
                </a:solidFill>
              </a:rPr>
              <a:t>1</a:t>
            </a:r>
            <a:r>
              <a:rPr lang="en-US" altLang="ja-JP" b="1" dirty="0">
                <a:solidFill>
                  <a:srgbClr val="C00000"/>
                </a:solidFill>
              </a:rPr>
              <a:t>)</a:t>
            </a:r>
            <a:r>
              <a:rPr lang="en-US" altLang="ja-JP" dirty="0">
                <a:solidFill>
                  <a:srgbClr val="C00000"/>
                </a:solidFill>
              </a:rPr>
              <a:t> &lt;       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</a:rPr>
              <a:t>(B</a:t>
            </a:r>
            <a:r>
              <a:rPr lang="en-US" altLang="ja-JP" sz="3200" b="1" baseline="-25000" dirty="0">
                <a:solidFill>
                  <a:srgbClr val="FF0000"/>
                </a:solidFill>
              </a:rPr>
              <a:t>t-1</a:t>
            </a:r>
            <a:r>
              <a:rPr lang="en-US" altLang="ja-JP" sz="3200" b="1" baseline="30000" dirty="0">
                <a:solidFill>
                  <a:srgbClr val="FF0000"/>
                </a:solidFill>
              </a:rPr>
              <a:t>L</a:t>
            </a:r>
            <a:r>
              <a:rPr lang="ja-JP" altLang="en-US" sz="3200" b="1" dirty="0">
                <a:solidFill>
                  <a:srgbClr val="FF0000"/>
                </a:solidFill>
              </a:rPr>
              <a:t>－</a:t>
            </a:r>
            <a:r>
              <a:rPr lang="en-US" altLang="ja-JP" sz="3200" b="1" dirty="0">
                <a:solidFill>
                  <a:srgbClr val="FF0000"/>
                </a:solidFill>
              </a:rPr>
              <a:t>b</a:t>
            </a:r>
            <a:r>
              <a:rPr lang="en-US" altLang="ja-JP" sz="3200" b="1" baseline="-25000" dirty="0">
                <a:solidFill>
                  <a:srgbClr val="FF0000"/>
                </a:solidFill>
              </a:rPr>
              <a:t>1</a:t>
            </a:r>
            <a:r>
              <a:rPr lang="en-US" altLang="ja-JP" sz="3200" b="1" dirty="0">
                <a:solidFill>
                  <a:srgbClr val="FF0000"/>
                </a:solidFill>
              </a:rPr>
              <a:t>)</a:t>
            </a:r>
            <a:r>
              <a:rPr lang="en-US" altLang="ja-JP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 &gt;0 </a:t>
            </a:r>
            <a:r>
              <a:rPr lang="ja-JP" altLang="en-US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Converge</a:t>
            </a:r>
            <a:endParaRPr lang="en-US" altLang="ja-JP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4000" b="1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     </a:t>
            </a:r>
            <a:r>
              <a:rPr lang="en-US" altLang="ja-JP" sz="4000" b="1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3500" b="1" dirty="0">
                <a:solidFill>
                  <a:srgbClr val="C00000"/>
                </a:solidFill>
                <a:sym typeface="Wingdings" panose="05000000000000000000" pitchFamily="2" charset="2"/>
              </a:rPr>
              <a:t>Demand Sensitivity &lt; Stock of Bonds      Stable</a:t>
            </a:r>
          </a:p>
          <a:p>
            <a:pPr marL="0" indent="0">
              <a:buNone/>
            </a:pPr>
            <a:r>
              <a:rPr lang="en-US" altLang="ja-JP" sz="3500" b="1" dirty="0">
                <a:solidFill>
                  <a:srgbClr val="0070C0"/>
                </a:solidFill>
                <a:sym typeface="Wingdings" panose="05000000000000000000" pitchFamily="2" charset="2"/>
              </a:rPr>
              <a:t>         (Demand side is willing to pay high interest rate) </a:t>
            </a:r>
          </a:p>
          <a:p>
            <a:pPr marL="0" indent="0">
              <a:buNone/>
            </a:pP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9BD7E3-0140-41D9-BC13-C5DD6C12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7372-9DAF-4E84-8086-75720686C8D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51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9DB4A3-E74F-40A0-830A-823AC7C0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61" y="163630"/>
            <a:ext cx="10829612" cy="445040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94E5BA-1A4B-4134-A5CD-58C049BE264E}"/>
              </a:ext>
            </a:extLst>
          </p:cNvPr>
          <p:cNvSpPr txBox="1"/>
          <p:nvPr/>
        </p:nvSpPr>
        <p:spPr>
          <a:xfrm>
            <a:off x="712897" y="4614034"/>
            <a:ext cx="11069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Yoshino, Mizoguchi  and Taghizadeh-Hesary (2019).  “Optimal fiscal policy rule for achieving fiscal  sustainability: the Japanese case”, </a:t>
            </a:r>
            <a:r>
              <a:rPr kumimoji="1" lang="en-US" altLang="ja-JP" sz="2000" b="1" i="1" dirty="0"/>
              <a:t>Global Business and Economics Review</a:t>
            </a:r>
            <a:r>
              <a:rPr kumimoji="1" lang="en-US" altLang="ja-JP" sz="2000" b="1" dirty="0"/>
              <a:t>, Vol.21, No.2, pp.156.</a:t>
            </a:r>
            <a:endParaRPr lang="en-US" altLang="ja-JP" sz="2000" b="1" dirty="0"/>
          </a:p>
          <a:p>
            <a:r>
              <a:rPr kumimoji="1" lang="en-US" altLang="ja-JP" sz="2000" b="1" dirty="0"/>
              <a:t>Yoshino and Miyamoto (2020) Forthcoming “Revisit Public Debt Stability Condition: Rethinking of the </a:t>
            </a:r>
            <a:r>
              <a:rPr kumimoji="1" lang="en-US" altLang="ja-JP" sz="2000" b="1" dirty="0" err="1"/>
              <a:t>Domar</a:t>
            </a:r>
            <a:r>
              <a:rPr kumimoji="1" lang="en-US" altLang="ja-JP" sz="2000" b="1" dirty="0"/>
              <a:t> Condition after COVID-19”, </a:t>
            </a:r>
            <a:r>
              <a:rPr kumimoji="1" lang="en-US" altLang="ja-JP" sz="2000" b="1" i="1" dirty="0"/>
              <a:t>Global Solutions Journal,</a:t>
            </a:r>
            <a:r>
              <a:rPr kumimoji="1" lang="en-US" altLang="ja-JP" sz="2000" b="1" dirty="0"/>
              <a:t>  Germany.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797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BFC905-B7B5-4C3A-99C0-2D05306C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40" y="88467"/>
            <a:ext cx="10515600" cy="911414"/>
          </a:xfrm>
        </p:spPr>
        <p:txBody>
          <a:bodyPr/>
          <a:lstStyle/>
          <a:p>
            <a:pPr algn="ctr"/>
            <a:r>
              <a:rPr kumimoji="1" lang="en-US" altLang="ja-JP" b="1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Domar</a:t>
            </a:r>
            <a:r>
              <a:rPr kumimoji="1" lang="en-US" altLang="ja-JP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Condition of Fiscal Stability</a:t>
            </a:r>
            <a:endParaRPr kumimoji="1" lang="ja-JP" altLang="en-US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C799B8-469C-4685-B43D-8071837105A4}"/>
              </a:ext>
            </a:extLst>
          </p:cNvPr>
          <p:cNvSpPr txBox="1"/>
          <p:nvPr/>
        </p:nvSpPr>
        <p:spPr>
          <a:xfrm>
            <a:off x="619281" y="5319510"/>
            <a:ext cx="110882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Interest Rate (r</a:t>
            </a:r>
            <a:r>
              <a:rPr kumimoji="1" lang="en-US" altLang="ja-JP" sz="2800" baseline="-25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kumimoji="1" lang="en-US" altLang="ja-JP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 &gt; growth rate of the economy(η)  </a:t>
            </a:r>
            <a:r>
              <a:rPr kumimoji="1" lang="en-US" altLang="ja-JP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kumimoji="1" lang="en-US" altLang="ja-JP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Unstable</a:t>
            </a:r>
          </a:p>
          <a:p>
            <a:r>
              <a:rPr lang="en-US" altLang="ja-JP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Interest Rate (r</a:t>
            </a:r>
            <a:r>
              <a:rPr lang="en-US" altLang="ja-JP" sz="2800" baseline="-25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t</a:t>
            </a:r>
            <a:r>
              <a:rPr lang="en-US" altLang="ja-JP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)&lt; growth rate of the economy(η)   </a:t>
            </a:r>
            <a:r>
              <a:rPr lang="en-US" altLang="ja-JP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Stable</a:t>
            </a:r>
            <a:endParaRPr kumimoji="1" lang="ja-JP" altLang="en-US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EBDE55-2449-4F9F-820B-E7FBD264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81" y="999881"/>
            <a:ext cx="10407845" cy="484720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9CCFC4E-4FA5-46B8-8850-D2EB60D4C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50" y="1827130"/>
            <a:ext cx="5887537" cy="2615279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00E329-B5E5-43C4-AFCA-8C724CC3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7372-9DAF-4E84-8086-75720686C8D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65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矢印コネクタ 6"/>
          <p:cNvCxnSpPr/>
          <p:nvPr/>
        </p:nvCxnSpPr>
        <p:spPr>
          <a:xfrm flipV="1">
            <a:off x="2854838" y="1890766"/>
            <a:ext cx="0" cy="2504048"/>
          </a:xfrm>
          <a:prstGeom prst="straightConnector1">
            <a:avLst/>
          </a:prstGeom>
          <a:ln w="38100">
            <a:tailEnd type="arrow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6454726" y="1890766"/>
            <a:ext cx="0" cy="2504048"/>
          </a:xfrm>
          <a:prstGeom prst="straightConnector1">
            <a:avLst/>
          </a:prstGeom>
          <a:ln w="38100">
            <a:tailEnd type="arrow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1397440" y="4385208"/>
            <a:ext cx="48533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6454726" y="4394814"/>
            <a:ext cx="48533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854838" y="3066950"/>
            <a:ext cx="821200" cy="369284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236970" y="3834613"/>
            <a:ext cx="759657" cy="135696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636605" y="3414560"/>
            <a:ext cx="873371" cy="283845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6474045" y="3488227"/>
            <a:ext cx="977956" cy="500987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4455853" y="3659939"/>
            <a:ext cx="799516" cy="206914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7424898" y="2932935"/>
            <a:ext cx="717452" cy="571892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8098602" y="2322407"/>
            <a:ext cx="551595" cy="647467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8638307" y="1525076"/>
            <a:ext cx="413313" cy="808616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3963890" y="2633868"/>
            <a:ext cx="228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kumimoji="1" lang="ja-JP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881403" y="1800690"/>
            <a:ext cx="2780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explosion</a:t>
            </a:r>
            <a:endParaRPr kumimoji="1" lang="ja-JP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209189" y="4385208"/>
            <a:ext cx="108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kumimoji="1" lang="ja-JP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0627631" y="4394814"/>
            <a:ext cx="108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kumimoji="1" lang="ja-JP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35433" y="1263722"/>
            <a:ext cx="8070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Interest rate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＜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Economic Growth</a:t>
            </a:r>
            <a:endParaRPr lang="en-US" altLang="ja-JP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7424898" y="5030996"/>
            <a:ext cx="4291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ja-JP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 rot="10800000" flipH="1" flipV="1">
            <a:off x="1814206" y="2471540"/>
            <a:ext cx="121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△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" name="テキスト ボックス 1">
            <a:extLst>
              <a:ext uri="{FF2B5EF4-FFF2-40B4-BE49-F238E27FC236}">
                <a16:creationId xmlns:a16="http://schemas.microsoft.com/office/drawing/2014/main" id="{C1006934-8F9F-4A8C-AD8C-74705744C01E}"/>
              </a:ext>
            </a:extLst>
          </p:cNvPr>
          <p:cNvSpPr txBox="1"/>
          <p:nvPr/>
        </p:nvSpPr>
        <p:spPr>
          <a:xfrm>
            <a:off x="345559" y="433166"/>
            <a:ext cx="116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Fiscal Sustainability:  </a:t>
            </a:r>
            <a:r>
              <a:rPr kumimoji="1" lang="en-US" altLang="ja-JP" sz="40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Domar</a:t>
            </a:r>
            <a:r>
              <a:rPr kumimoji="1" lang="en-US" altLang="ja-JP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condition</a:t>
            </a:r>
            <a:endParaRPr kumimoji="1" lang="ja-JP" altLang="en-US" sz="4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385102F-9D56-422D-8E5F-E8F72775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" y="3110182"/>
            <a:ext cx="2743438" cy="357256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1911E31-91CA-4921-906D-295D0E67E4B1}"/>
              </a:ext>
            </a:extLst>
          </p:cNvPr>
          <p:cNvSpPr txBox="1"/>
          <p:nvPr/>
        </p:nvSpPr>
        <p:spPr>
          <a:xfrm rot="10800000" flipV="1">
            <a:off x="6474045" y="2173294"/>
            <a:ext cx="101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△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9080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14BAFC8-6961-4A97-A23F-9F990357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6" y="1656074"/>
            <a:ext cx="11524124" cy="244135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0C7822-B7B6-46C7-AF45-9B1284DCB731}"/>
              </a:ext>
            </a:extLst>
          </p:cNvPr>
          <p:cNvSpPr txBox="1"/>
          <p:nvPr/>
        </p:nvSpPr>
        <p:spPr>
          <a:xfrm>
            <a:off x="2850172" y="205857"/>
            <a:ext cx="7483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Reviva</a:t>
            </a:r>
            <a:r>
              <a:rPr lang="en-US" altLang="ja-JP" sz="4000" b="1" dirty="0">
                <a:solidFill>
                  <a:srgbClr val="FF0000"/>
                </a:solidFill>
              </a:rPr>
              <a:t>l of </a:t>
            </a:r>
            <a:r>
              <a:rPr lang="en-US" altLang="ja-JP" sz="4000" b="1" dirty="0" err="1">
                <a:solidFill>
                  <a:srgbClr val="FF0000"/>
                </a:solidFill>
              </a:rPr>
              <a:t>Domar</a:t>
            </a:r>
            <a:r>
              <a:rPr lang="en-US" altLang="ja-JP" sz="4000" b="1" dirty="0">
                <a:solidFill>
                  <a:srgbClr val="FF0000"/>
                </a:solidFill>
              </a:rPr>
              <a:t> Condition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</a:rPr>
              <a:t>by Paul Krugman and </a:t>
            </a:r>
            <a:r>
              <a:rPr kumimoji="1" lang="en-US" altLang="ja-JP" sz="4000" b="1" dirty="0" err="1">
                <a:solidFill>
                  <a:srgbClr val="FF0000"/>
                </a:solidFill>
              </a:rPr>
              <a:t>Tirore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06086F-999A-4B77-926F-E2625FF394D7}"/>
              </a:ext>
            </a:extLst>
          </p:cNvPr>
          <p:cNvSpPr txBox="1"/>
          <p:nvPr/>
        </p:nvSpPr>
        <p:spPr>
          <a:xfrm>
            <a:off x="334978" y="4336610"/>
            <a:ext cx="118570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>
                <a:solidFill>
                  <a:srgbClr val="FF0000"/>
                </a:solidFill>
              </a:rPr>
              <a:t>Domar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 condition is obtained only by the supply side of government bonds</a:t>
            </a:r>
            <a:r>
              <a:rPr kumimoji="1" lang="en-US" altLang="ja-JP" sz="3200" b="1" dirty="0">
                <a:solidFill>
                  <a:srgbClr val="C00000"/>
                </a:solidFill>
              </a:rPr>
              <a:t> and does not take into account of demand for government bonds.</a:t>
            </a:r>
          </a:p>
          <a:p>
            <a:r>
              <a:rPr lang="en-US" altLang="ja-JP" sz="3200" b="1" dirty="0">
                <a:solidFill>
                  <a:srgbClr val="7030A0"/>
                </a:solidFill>
              </a:rPr>
              <a:t>US government bonds are purchased by all over the world.</a:t>
            </a:r>
            <a:endParaRPr kumimoji="1" lang="ja-JP" alt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749920-729A-4EA7-B756-EDDEE2A6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7372-9DAF-4E84-8086-75720686C8D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82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3548512-5DB8-41B2-992C-02BCB4ABB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01" y="11208"/>
            <a:ext cx="10487813" cy="63074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C542B6B-AA9D-4F08-B1A1-B65BA391B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51" y="5304434"/>
            <a:ext cx="7812953" cy="13627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909164-984B-42FF-8CAB-74180659895B}"/>
              </a:ext>
            </a:extLst>
          </p:cNvPr>
          <p:cNvSpPr txBox="1"/>
          <p:nvPr/>
        </p:nvSpPr>
        <p:spPr>
          <a:xfrm>
            <a:off x="6096000" y="6280926"/>
            <a:ext cx="535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Yoshino-Mizoguchi-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Hesary</a:t>
            </a:r>
            <a:r>
              <a:rPr kumimoji="1" lang="en-US" altLang="ja-JP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(2019)</a:t>
            </a:r>
            <a:endParaRPr kumimoji="1" lang="ja-JP" altLang="en-US" sz="24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BB528E-F4C6-4794-AF70-B370C010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7372-9DAF-4E84-8086-75720686C8D5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AA1BC6F-5809-4AF5-859A-9EC14666A018}"/>
              </a:ext>
            </a:extLst>
          </p:cNvPr>
          <p:cNvCxnSpPr/>
          <p:nvPr/>
        </p:nvCxnSpPr>
        <p:spPr>
          <a:xfrm>
            <a:off x="5174428" y="1775012"/>
            <a:ext cx="0" cy="399108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弧 7">
            <a:extLst>
              <a:ext uri="{FF2B5EF4-FFF2-40B4-BE49-F238E27FC236}">
                <a16:creationId xmlns:a16="http://schemas.microsoft.com/office/drawing/2014/main" id="{30D70DE3-BFE5-40D3-9CD6-DFFD255DBECF}"/>
              </a:ext>
            </a:extLst>
          </p:cNvPr>
          <p:cNvSpPr/>
          <p:nvPr/>
        </p:nvSpPr>
        <p:spPr>
          <a:xfrm rot="6385631">
            <a:off x="1987161" y="746349"/>
            <a:ext cx="4687846" cy="4880426"/>
          </a:xfrm>
          <a:prstGeom prst="arc">
            <a:avLst>
              <a:gd name="adj1" fmla="val 17470045"/>
              <a:gd name="adj2" fmla="val 2058487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D13760D3-766F-4E9A-9492-B8C9059D74E4}"/>
              </a:ext>
            </a:extLst>
          </p:cNvPr>
          <p:cNvCxnSpPr/>
          <p:nvPr/>
        </p:nvCxnSpPr>
        <p:spPr>
          <a:xfrm>
            <a:off x="4331084" y="4779034"/>
            <a:ext cx="1258833" cy="258792"/>
          </a:xfrm>
          <a:prstGeom prst="straightConnector1">
            <a:avLst/>
          </a:prstGeom>
          <a:ln w="104775">
            <a:solidFill>
              <a:srgbClr val="92D05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5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AA847-4F30-44DC-BF5B-9A74C59C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70" y="202798"/>
            <a:ext cx="1201573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Japanese Debt, 92% were held by Domestic Investors</a:t>
            </a:r>
            <a:br>
              <a:rPr lang="en-US" altLang="ja-JP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US" altLang="ja-JP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2012</a:t>
            </a:r>
            <a:endParaRPr lang="ja-JP" altLang="en-US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6382DEF-3EA9-44F1-AB34-43EDDF19E9E8}"/>
              </a:ext>
            </a:extLst>
          </p:cNvPr>
          <p:cNvGraphicFramePr>
            <a:graphicFrameLocks noGrp="1"/>
          </p:cNvGraphicFramePr>
          <p:nvPr/>
        </p:nvGraphicFramePr>
        <p:xfrm>
          <a:off x="2063750" y="1484313"/>
          <a:ext cx="8280400" cy="501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9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2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HOLDERS</a:t>
                      </a:r>
                      <a:endParaRPr kumimoji="1" lang="ja-JP" altLang="en-US" sz="3600" dirty="0"/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%</a:t>
                      </a:r>
                      <a:endParaRPr kumimoji="1" lang="ja-JP" altLang="en-US" sz="3600" dirty="0"/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40"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Banks and Postal Savings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45%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40"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Life and Non-life Insurances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20%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40"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Public</a:t>
                      </a:r>
                      <a:r>
                        <a:rPr kumimoji="1" lang="en-US" altLang="ja-JP" sz="2800" b="1" baseline="0" dirty="0"/>
                        <a:t> Pension funds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10%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40"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Private Pension</a:t>
                      </a:r>
                      <a:r>
                        <a:rPr kumimoji="1" lang="en-US" altLang="ja-JP" sz="2800" b="1" baseline="0" dirty="0"/>
                        <a:t> Funds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4%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40"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Central</a:t>
                      </a:r>
                      <a:r>
                        <a:rPr kumimoji="1" lang="en-US" altLang="ja-JP" sz="2800" b="1" baseline="0" dirty="0"/>
                        <a:t> Bank of Japan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8%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kumimoji="1" lang="en-US" altLang="ja-JP" sz="2800" b="1" baseline="0" dirty="0">
                          <a:solidFill>
                            <a:srgbClr val="FF0000"/>
                          </a:solidFill>
                        </a:rPr>
                        <a:t>verseas’ Investors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</a:rPr>
                        <a:t>8%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40"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Households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5%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40"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Others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dirty="0"/>
                        <a:t>3%</a:t>
                      </a:r>
                      <a:endParaRPr kumimoji="1" lang="ja-JP" altLang="en-US" sz="2800" b="1" dirty="0"/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371" name="スライド番号プレースホルダー 8">
            <a:extLst>
              <a:ext uri="{FF2B5EF4-FFF2-40B4-BE49-F238E27FC236}">
                <a16:creationId xmlns:a16="http://schemas.microsoft.com/office/drawing/2014/main" id="{AFB566B4-25BD-4C08-A1AF-F768959F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AF27E1-800B-45D3-98E0-E84E896C58A4}" type="slidenum">
              <a:rPr lang="ja-JP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400">
              <a:solidFill>
                <a:srgbClr val="898989"/>
              </a:solidFill>
            </a:endParaRPr>
          </a:p>
        </p:txBody>
      </p:sp>
      <p:sp>
        <p:nvSpPr>
          <p:cNvPr id="14372" name="テキスト ボックス 2">
            <a:extLst>
              <a:ext uri="{FF2B5EF4-FFF2-40B4-BE49-F238E27FC236}">
                <a16:creationId xmlns:a16="http://schemas.microsoft.com/office/drawing/2014/main" id="{E80F08D4-52E2-4E52-9532-78BB0B75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6373813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Source: MOF</a:t>
            </a:r>
            <a:endParaRPr lang="ja-JP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1BA04-D3B2-4698-A897-108C051E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9" y="365125"/>
            <a:ext cx="11909233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Greece, 80% of their debts were held by overseas’ Investors</a:t>
            </a:r>
            <a:br>
              <a:rPr lang="en-US" altLang="ja-JP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US" altLang="ja-JP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(2011)</a:t>
            </a:r>
            <a:endParaRPr lang="ja-JP" altLang="en-US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01521EE1-E70F-4403-A8F5-F80BCFD3CD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/>
                        <a:t>HOLDERS</a:t>
                      </a:r>
                      <a:endParaRPr kumimoji="1" lang="ja-JP" alt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/>
                        <a:t>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kumimoji="1" lang="en-US" altLang="ja-JP" sz="3200" b="1" dirty="0"/>
                        <a:t>Eurozone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/>
                        <a:t>15%</a:t>
                      </a:r>
                      <a:endParaRPr kumimoji="1" lang="ja-JP" alt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ECB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/>
                        <a:t>15%</a:t>
                      </a:r>
                      <a:endParaRPr kumimoji="1" lang="ja-JP" alt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kumimoji="1" lang="en-US" altLang="ja-JP" sz="3200" b="1" dirty="0"/>
                        <a:t>IMF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/>
                        <a:t>6%</a:t>
                      </a:r>
                      <a:endParaRPr kumimoji="1" lang="ja-JP" alt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kumimoji="1" lang="en-US" altLang="ja-JP" sz="3200" b="1" dirty="0">
                          <a:solidFill>
                            <a:srgbClr val="FF0000"/>
                          </a:solidFill>
                        </a:rPr>
                        <a:t>Greek banks &amp; non-banks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>
                          <a:solidFill>
                            <a:srgbClr val="FF0000"/>
                          </a:solidFill>
                        </a:rPr>
                        <a:t>23%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Other European Banks</a:t>
                      </a:r>
                      <a:r>
                        <a:rPr kumimoji="1" lang="en-US" altLang="ja-JP" sz="3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10%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kumimoji="1" lang="en-US" altLang="ja-JP" sz="3200" b="1" dirty="0"/>
                        <a:t>Non</a:t>
                      </a:r>
                      <a:r>
                        <a:rPr kumimoji="1" lang="en-US" altLang="ja-JP" sz="3200" b="1" baseline="0" dirty="0"/>
                        <a:t> European Banks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/>
                        <a:t>8%</a:t>
                      </a:r>
                      <a:endParaRPr kumimoji="1" lang="ja-JP" alt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Non-Greek</a:t>
                      </a:r>
                      <a:r>
                        <a:rPr kumimoji="1" lang="en-US" altLang="ja-JP" sz="3200" b="1" baseline="0" dirty="0">
                          <a:solidFill>
                            <a:schemeClr val="tx1"/>
                          </a:solidFill>
                        </a:rPr>
                        <a:t> non-Banks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>
                          <a:solidFill>
                            <a:schemeClr val="tx1"/>
                          </a:solidFill>
                        </a:rPr>
                        <a:t>23%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392" name="スライド番号プレースホルダー 5">
            <a:extLst>
              <a:ext uri="{FF2B5EF4-FFF2-40B4-BE49-F238E27FC236}">
                <a16:creationId xmlns:a16="http://schemas.microsoft.com/office/drawing/2014/main" id="{1A4CAA84-5D15-4FBD-B52E-AE9F6C2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7C5C1E-E3F4-42FE-AC7B-7A301A2C73D4}" type="slidenum">
              <a:rPr lang="ja-JP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4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ED91C55-1365-475F-B49F-7AF2032FC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29" y="330321"/>
            <a:ext cx="10549053" cy="631303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1B9DFCA-F148-4C8C-A136-33507A61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EA42-6487-43A8-BF96-428E6D4A9C83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7086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674</Words>
  <Application>Microsoft Office PowerPoint</Application>
  <PresentationFormat>ワイド画面</PresentationFormat>
  <Paragraphs>132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游ゴシック</vt:lpstr>
      <vt:lpstr>游ゴシック Light</vt:lpstr>
      <vt:lpstr>Aharoni</vt:lpstr>
      <vt:lpstr>Arial</vt:lpstr>
      <vt:lpstr>Century Gothic</vt:lpstr>
      <vt:lpstr>Segoe UI</vt:lpstr>
      <vt:lpstr>Office テーマ</vt:lpstr>
      <vt:lpstr>PowerPoint プレゼンテーション</vt:lpstr>
      <vt:lpstr>PowerPoint プレゼンテーション</vt:lpstr>
      <vt:lpstr>Domar Condition of Fiscal Stability</vt:lpstr>
      <vt:lpstr>PowerPoint プレゼンテーション</vt:lpstr>
      <vt:lpstr>PowerPoint プレゼンテーション</vt:lpstr>
      <vt:lpstr>PowerPoint プレゼンテーション</vt:lpstr>
      <vt:lpstr>Japanese Debt, 92% were held by Domestic Investors                               2012</vt:lpstr>
      <vt:lpstr>Greece, 80% of their debts were held by overseas’ Investors    (2011)</vt:lpstr>
      <vt:lpstr>PowerPoint プレゼンテーション</vt:lpstr>
      <vt:lpstr>PowerPoint プレゼンテーション</vt:lpstr>
      <vt:lpstr>PowerPoint プレゼンテーション</vt:lpstr>
      <vt:lpstr>World Bank, Uneven Recovery, April 2021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Revised Domar Condition</vt:lpstr>
      <vt:lpstr>Revised Budget Stability Condition</vt:lpstr>
      <vt:lpstr>Comparison between Greece and Japan</vt:lpstr>
      <vt:lpstr>PowerPoint プレゼンテーション</vt:lpstr>
      <vt:lpstr>PowerPoint プレゼンテーション</vt:lpstr>
      <vt:lpstr>Application to    Central and Local Government</vt:lpstr>
      <vt:lpstr>Stability Condition for Local Government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YOSHINO Naoyuki</dc:creator>
  <cp:lastModifiedBy>YOSHINO NAOYUKI</cp:lastModifiedBy>
  <cp:revision>74</cp:revision>
  <dcterms:created xsi:type="dcterms:W3CDTF">2020-08-17T02:38:06Z</dcterms:created>
  <dcterms:modified xsi:type="dcterms:W3CDTF">2022-08-11T01:55:07Z</dcterms:modified>
</cp:coreProperties>
</file>