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90" r:id="rId2"/>
    <p:sldId id="407" r:id="rId3"/>
    <p:sldId id="408" r:id="rId4"/>
    <p:sldId id="406" r:id="rId5"/>
    <p:sldId id="462" r:id="rId6"/>
    <p:sldId id="463" r:id="rId7"/>
    <p:sldId id="467" r:id="rId8"/>
    <p:sldId id="257" r:id="rId9"/>
    <p:sldId id="647" r:id="rId10"/>
    <p:sldId id="648" r:id="rId11"/>
    <p:sldId id="649" r:id="rId12"/>
    <p:sldId id="1784" r:id="rId13"/>
    <p:sldId id="651" r:id="rId14"/>
    <p:sldId id="652" r:id="rId15"/>
    <p:sldId id="1783" r:id="rId1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63">
          <p15:clr>
            <a:srgbClr val="A4A3A4"/>
          </p15:clr>
        </p15:guide>
        <p15:guide id="3" orient="horz" pos="3729">
          <p15:clr>
            <a:srgbClr val="A4A3A4"/>
          </p15:clr>
        </p15:guide>
        <p15:guide id="4" pos="2880">
          <p15:clr>
            <a:srgbClr val="A4A3A4"/>
          </p15:clr>
        </p15:guide>
        <p15:guide id="5" pos="2799">
          <p15:clr>
            <a:srgbClr val="A4A3A4"/>
          </p15:clr>
        </p15:guide>
        <p15:guide id="6" pos="2958">
          <p15:clr>
            <a:srgbClr val="A4A3A4"/>
          </p15:clr>
        </p15:guide>
        <p15:guide id="7" pos="146">
          <p15:clr>
            <a:srgbClr val="A4A3A4"/>
          </p15:clr>
        </p15:guide>
        <p15:guide id="8" pos="290">
          <p15:clr>
            <a:srgbClr val="A4A3A4"/>
          </p15:clr>
        </p15:guide>
        <p15:guide id="9" pos="5474">
          <p15:clr>
            <a:srgbClr val="A4A3A4"/>
          </p15:clr>
        </p15:guide>
        <p15:guide id="10" pos="56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7E"/>
    <a:srgbClr val="FFFF99"/>
    <a:srgbClr val="314964"/>
    <a:srgbClr val="29A2DC"/>
    <a:srgbClr val="41B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60"/>
  </p:normalViewPr>
  <p:slideViewPr>
    <p:cSldViewPr snapToGrid="0">
      <p:cViewPr varScale="1">
        <p:scale>
          <a:sx n="62" d="100"/>
          <a:sy n="62" d="100"/>
        </p:scale>
        <p:origin x="818" y="26"/>
      </p:cViewPr>
      <p:guideLst>
        <p:guide orient="horz" pos="2160"/>
        <p:guide orient="horz" pos="863"/>
        <p:guide orient="horz" pos="3729"/>
        <p:guide pos="2880"/>
        <p:guide pos="2799"/>
        <p:guide pos="2958"/>
        <p:guide pos="146"/>
        <p:guide pos="290"/>
        <p:guide pos="5474"/>
        <p:guide pos="56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3318" y="-108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302" cy="493237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890" y="0"/>
            <a:ext cx="2919302" cy="493237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6433CF61-0F60-4103-8514-C1E68D5A7B72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501"/>
            <a:ext cx="2919302" cy="49323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890" y="9371501"/>
            <a:ext cx="2919302" cy="49323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72197812-82AF-40AD-8810-68A242C30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329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80CDF035-7BF7-4288-A1D8-7A61265251F2}" type="datetimeFigureOut">
              <a:rPr lang="en-US" smtClean="0"/>
              <a:pPr/>
              <a:t>8/11/2022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27600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75ACEA4D-0F13-4D15-8E70-5F9CBD75F0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903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B7DBB-CFE1-42F7-BB37-5604F62628B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4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qua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879899"/>
            <a:ext cx="9144000" cy="597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03120"/>
            <a:ext cx="7772400" cy="1463040"/>
          </a:xfrm>
          <a:ln cap="flat">
            <a:noFill/>
            <a:miter lim="800000"/>
          </a:ln>
        </p:spPr>
        <p:txBody>
          <a:bodyPr/>
          <a:lstStyle>
            <a:lvl1pPr>
              <a:defRPr sz="3400" b="1">
                <a:solidFill>
                  <a:srgbClr val="003E7E"/>
                </a:solidFill>
              </a:defRPr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49040"/>
            <a:ext cx="6400800" cy="1188720"/>
          </a:xfrm>
          <a:ln cap="flat">
            <a:noFill/>
            <a:miter lim="800000"/>
          </a:ln>
        </p:spPr>
        <p:txBody>
          <a:bodyPr/>
          <a:lstStyle>
            <a:lvl1pPr marL="0" indent="0" algn="l">
              <a:spcBef>
                <a:spcPts val="0"/>
              </a:spcBef>
              <a:buNone/>
              <a:defRPr sz="26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2600" b="0">
                <a:solidFill>
                  <a:schemeClr val="tx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Click to edit Master subtitle style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5043" y="6381113"/>
            <a:ext cx="5527040" cy="153888"/>
          </a:xfrm>
          <a:prstGeom prst="rect">
            <a:avLst/>
          </a:prstGeom>
          <a:noFill/>
          <a:ln cap="flat">
            <a:noFill/>
            <a:miter lim="800000"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US" sz="1000" kern="1200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Ideal Sans Light" pitchFamily="50" charset="0"/>
                <a:ea typeface="+mn-ea"/>
                <a:cs typeface="Ideal Sans Light" pitchFamily="50" charset="0"/>
              </a:rPr>
              <a:t>Copyright © 201</a:t>
            </a:r>
            <a:r>
              <a:rPr lang="en-US" altLang="ja-JP" sz="1000" kern="1200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Ideal Sans Light" pitchFamily="50" charset="0"/>
                <a:ea typeface="+mn-ea"/>
                <a:cs typeface="Ideal Sans Light" pitchFamily="50" charset="0"/>
              </a:rPr>
              <a:t>6</a:t>
            </a:r>
            <a:r>
              <a:rPr lang="en-US" sz="1000" kern="1200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Ideal Sans Light" pitchFamily="50" charset="0"/>
                <a:ea typeface="+mn-ea"/>
                <a:cs typeface="Ideal Sans Light" pitchFamily="50" charset="0"/>
              </a:rPr>
              <a:t> by Asian Development Bank Institute. All rights reserved.</a:t>
            </a:r>
            <a:endParaRPr lang="en-US" sz="1000" kern="1200" dirty="0">
              <a:solidFill>
                <a:schemeClr val="bg2">
                  <a:lumMod val="60000"/>
                  <a:lumOff val="40000"/>
                </a:schemeClr>
              </a:solidFill>
              <a:latin typeface="Ideal Sans Light" pitchFamily="50" charset="0"/>
              <a:ea typeface="+mn-ea"/>
              <a:cs typeface="Ideal Sans Light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35" y="122591"/>
            <a:ext cx="2067163" cy="112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7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Quadran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85000"/>
              </a:lnSpc>
              <a:defRPr b="1"/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227013" y="1371600"/>
            <a:ext cx="4206240" cy="2194560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4710111" y="1371601"/>
            <a:ext cx="4206240" cy="2197734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227013" y="3746500"/>
            <a:ext cx="4206240" cy="2195513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710114" y="3746500"/>
            <a:ext cx="4206240" cy="2195513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89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2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rgbClr val="29A2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quare-Shor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132385"/>
            <a:ext cx="9144000" cy="272561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31520" y="3151833"/>
            <a:ext cx="7772400" cy="523220"/>
          </a:xfrm>
          <a:ln cap="flat">
            <a:miter lim="800000"/>
          </a:ln>
        </p:spPr>
        <p:txBody>
          <a:bodyPr anchor="ctr" anchorCtr="0">
            <a:spAutoFit/>
          </a:bodyPr>
          <a:lstStyle>
            <a:lvl1pPr algn="l">
              <a:defRPr sz="4000" b="1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90212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AE5BED-B81F-44B2-AF54-90E41D19317F}" type="datetime1">
              <a:rPr lang="ja-JP" altLang="en-US" smtClean="0"/>
              <a:pPr>
                <a:defRPr/>
              </a:pPr>
              <a:t>2022/8/11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38D375-C4E4-43A3-AA78-9E9F6BAC540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627857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qua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879899"/>
            <a:ext cx="9144000" cy="597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8" y="1508760"/>
            <a:ext cx="4770120" cy="2103120"/>
          </a:xfrm>
          <a:ln cap="flat">
            <a:noFill/>
            <a:miter lim="800000"/>
          </a:ln>
        </p:spPr>
        <p:txBody>
          <a:bodyPr anchor="ctr" anchorCtr="0"/>
          <a:lstStyle>
            <a:lvl1pPr>
              <a:defRPr sz="3400" b="1">
                <a:solidFill>
                  <a:srgbClr val="003E7E"/>
                </a:solidFill>
                <a:latin typeface="Ideal Sans Light" pitchFamily="50" charset="0"/>
                <a:cs typeface="Ideal Sans Light" pitchFamily="50" charset="0"/>
              </a:defRPr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70120" cy="1188720"/>
          </a:xfrm>
          <a:ln cap="flat">
            <a:noFill/>
            <a:miter lim="800000"/>
          </a:ln>
        </p:spPr>
        <p:txBody>
          <a:bodyPr/>
          <a:lstStyle>
            <a:lvl1pPr marL="0" indent="0" algn="l">
              <a:spcBef>
                <a:spcPts val="0"/>
              </a:spcBef>
              <a:buNone/>
              <a:defRPr sz="2600">
                <a:solidFill>
                  <a:schemeClr val="tx1"/>
                </a:solidFill>
                <a:latin typeface="Ideal Sans Light" pitchFamily="50" charset="0"/>
                <a:cs typeface="Ideal Sans Light" pitchFamily="50" charset="0"/>
              </a:defRPr>
            </a:lvl1pPr>
            <a:lvl2pPr marL="0" indent="0" algn="l">
              <a:spcBef>
                <a:spcPts val="0"/>
              </a:spcBef>
              <a:buNone/>
              <a:defRPr sz="2600" b="0">
                <a:solidFill>
                  <a:schemeClr val="tx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Click to edit Master subtitle style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5040" y="6326963"/>
            <a:ext cx="4446555" cy="153888"/>
          </a:xfrm>
          <a:prstGeom prst="rect">
            <a:avLst/>
          </a:prstGeom>
          <a:noFill/>
          <a:ln cap="flat">
            <a:noFill/>
            <a:miter lim="800000"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US" sz="1000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Ideal Sans Light" pitchFamily="50" charset="0"/>
                <a:cs typeface="Ideal Sans Light" pitchFamily="50" charset="0"/>
              </a:rPr>
              <a:t>Copyright © by 201</a:t>
            </a:r>
            <a:r>
              <a:rPr lang="en-US" altLang="ja-JP" sz="1000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Ideal Sans Light" pitchFamily="50" charset="0"/>
                <a:cs typeface="Ideal Sans Light" pitchFamily="50" charset="0"/>
              </a:rPr>
              <a:t>6</a:t>
            </a:r>
            <a:r>
              <a:rPr lang="en-US" sz="1000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Ideal Sans Light" pitchFamily="50" charset="0"/>
                <a:cs typeface="Ideal Sans Light" pitchFamily="50" charset="0"/>
              </a:rPr>
              <a:t> Asian Development Bank Institute. All rights reserved.</a:t>
            </a:r>
            <a:endParaRPr lang="en-US" sz="1000" dirty="0">
              <a:solidFill>
                <a:schemeClr val="bg2">
                  <a:lumMod val="60000"/>
                  <a:lumOff val="40000"/>
                </a:schemeClr>
              </a:solidFill>
              <a:latin typeface="Ideal Sans Light" pitchFamily="50" charset="0"/>
              <a:cs typeface="Ideal Sans Light" pitchFamily="50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35" y="122591"/>
            <a:ext cx="2067163" cy="112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57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7012" y="1371600"/>
            <a:ext cx="8688388" cy="4572000"/>
          </a:xfrm>
          <a:ln cap="flat">
            <a:miter lim="800000"/>
          </a:ln>
        </p:spPr>
        <p:txBody>
          <a:bodyPr/>
          <a:lstStyle>
            <a:lvl1pPr>
              <a:defRPr>
                <a:latin typeface="Ideal Sans Light" pitchFamily="50" charset="0"/>
                <a:cs typeface="Ideal Sans Light" pitchFamily="50" charset="0"/>
              </a:defRPr>
            </a:lvl1pPr>
            <a:lvl2pPr>
              <a:defRPr>
                <a:latin typeface="Ideal Sans Light" pitchFamily="50" charset="0"/>
                <a:cs typeface="Ideal Sans Light" pitchFamily="50" charset="0"/>
              </a:defRPr>
            </a:lvl2pPr>
            <a:lvl3pPr>
              <a:defRPr>
                <a:latin typeface="Ideal Sans Light" pitchFamily="50" charset="0"/>
                <a:cs typeface="Ideal Sans Light" pitchFamily="50" charset="0"/>
              </a:defRPr>
            </a:lvl3pPr>
            <a:lvl4pPr>
              <a:defRPr>
                <a:latin typeface="Ideal Sans Light" pitchFamily="50" charset="0"/>
                <a:cs typeface="Ideal Sans Light" pitchFamily="50" charset="0"/>
              </a:defRPr>
            </a:lvl4pPr>
            <a:lvl5pPr>
              <a:defRPr>
                <a:latin typeface="Ideal Sans Light" pitchFamily="50" charset="0"/>
                <a:cs typeface="Ideal Sans Light" pitchFamily="50" charset="0"/>
              </a:defRPr>
            </a:lvl5pPr>
          </a:lstStyle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cap="flat">
            <a:miter lim="800000"/>
          </a:ln>
        </p:spPr>
        <p:txBody>
          <a:bodyPr/>
          <a:lstStyle>
            <a:lvl1pPr>
              <a:defRPr b="1">
                <a:solidFill>
                  <a:srgbClr val="003E7E"/>
                </a:solidFill>
                <a:latin typeface="Ideal Sans Light" pitchFamily="50" charset="0"/>
                <a:cs typeface="Ideal Sans Light" pitchFamily="50" charset="0"/>
              </a:defRPr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ln cap="flat">
            <a:miter lim="800000"/>
          </a:ln>
        </p:spPr>
        <p:txBody>
          <a:bodyPr/>
          <a:lstStyle/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flat">
            <a:miter lim="800000"/>
          </a:ln>
        </p:spPr>
        <p:txBody>
          <a:bodyPr/>
          <a:lstStyle>
            <a:lvl1pPr>
              <a:defRPr b="1">
                <a:solidFill>
                  <a:srgbClr val="003E7E"/>
                </a:solidFill>
                <a:latin typeface="Ideal Sans Light" pitchFamily="50" charset="0"/>
                <a:cs typeface="Ideal Sans Light" pitchFamily="50" charset="0"/>
              </a:defRPr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28600" y="1384300"/>
            <a:ext cx="4205288" cy="4572000"/>
          </a:xfrm>
          <a:ln cap="flat">
            <a:miter lim="800000"/>
          </a:ln>
        </p:spPr>
        <p:txBody>
          <a:bodyPr/>
          <a:lstStyle>
            <a:lvl1pPr>
              <a:defRPr sz="2800">
                <a:latin typeface="Ideal Sans Light" pitchFamily="50" charset="0"/>
                <a:cs typeface="Ideal Sans Light" pitchFamily="50" charset="0"/>
              </a:defRPr>
            </a:lvl1pPr>
            <a:lvl2pPr>
              <a:defRPr sz="2800">
                <a:latin typeface="Ideal Sans Light" pitchFamily="50" charset="0"/>
                <a:cs typeface="Ideal Sans Light" pitchFamily="50" charset="0"/>
              </a:defRPr>
            </a:lvl2pPr>
            <a:lvl3pPr>
              <a:defRPr sz="2200">
                <a:latin typeface="Ideal Sans Light" pitchFamily="50" charset="0"/>
                <a:cs typeface="Ideal Sans Light" pitchFamily="50" charset="0"/>
              </a:defRPr>
            </a:lvl3pPr>
            <a:lvl4pPr>
              <a:defRPr sz="2000">
                <a:latin typeface="Ideal Sans Light" pitchFamily="50" charset="0"/>
                <a:cs typeface="Ideal Sans Light" pitchFamily="50" charset="0"/>
              </a:defRPr>
            </a:lvl4pPr>
            <a:lvl5pPr>
              <a:defRPr sz="2000">
                <a:latin typeface="Ideal Sans Light" pitchFamily="50" charset="0"/>
                <a:cs typeface="Ideal Sans Light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112" y="1384300"/>
            <a:ext cx="4205287" cy="4572000"/>
          </a:xfrm>
          <a:ln cap="flat">
            <a:miter lim="800000"/>
          </a:ln>
        </p:spPr>
        <p:txBody>
          <a:bodyPr/>
          <a:lstStyle>
            <a:lvl1pPr>
              <a:defRPr sz="2800">
                <a:latin typeface="Ideal Sans Light" pitchFamily="50" charset="0"/>
                <a:cs typeface="Ideal Sans Light" pitchFamily="50" charset="0"/>
              </a:defRPr>
            </a:lvl1pPr>
            <a:lvl2pPr>
              <a:defRPr sz="2800">
                <a:latin typeface="Ideal Sans Light" pitchFamily="50" charset="0"/>
                <a:cs typeface="Ideal Sans Light" pitchFamily="50" charset="0"/>
              </a:defRPr>
            </a:lvl2pPr>
            <a:lvl3pPr>
              <a:defRPr sz="2200">
                <a:latin typeface="Ideal Sans Light" pitchFamily="50" charset="0"/>
                <a:cs typeface="Ideal Sans Light" pitchFamily="50" charset="0"/>
              </a:defRPr>
            </a:lvl3pPr>
            <a:lvl4pPr>
              <a:defRPr sz="2000">
                <a:latin typeface="Ideal Sans Light" pitchFamily="50" charset="0"/>
                <a:cs typeface="Ideal Sans Light" pitchFamily="50" charset="0"/>
              </a:defRPr>
            </a:lvl4pPr>
            <a:lvl5pPr>
              <a:defRPr sz="2000">
                <a:latin typeface="Ideal Sans Light" pitchFamily="50" charset="0"/>
                <a:cs typeface="Ideal Sans Light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 cap="flat">
            <a:miter lim="800000"/>
          </a:ln>
        </p:spPr>
        <p:txBody>
          <a:bodyPr/>
          <a:lstStyle>
            <a:lvl1pPr>
              <a:defRPr>
                <a:latin typeface="Ideal Sans Light" pitchFamily="50" charset="0"/>
                <a:cs typeface="Ideal Sans Light" pitchFamily="50" charset="0"/>
              </a:defRPr>
            </a:lvl1pPr>
          </a:lstStyle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7013" y="1374775"/>
            <a:ext cx="4206240" cy="365760"/>
          </a:xfrm>
          <a:ln cap="flat">
            <a:miter lim="800000"/>
          </a:ln>
        </p:spPr>
        <p:txBody>
          <a:bodyPr anchor="t" anchorCtr="0"/>
          <a:lstStyle>
            <a:lvl1pPr marL="0" indent="0" algn="l">
              <a:lnSpc>
                <a:spcPct val="80000"/>
              </a:lnSpc>
              <a:spcBef>
                <a:spcPts val="6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28600" y="1855788"/>
            <a:ext cx="4205287" cy="4086225"/>
          </a:xfrm>
          <a:ln cap="flat">
            <a:miter lim="800000"/>
          </a:ln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93920" y="1374775"/>
            <a:ext cx="4206240" cy="365760"/>
          </a:xfrm>
          <a:ln cap="flat">
            <a:miter lim="800000"/>
          </a:ln>
        </p:spPr>
        <p:txBody>
          <a:bodyPr anchor="t" anchorCtr="0"/>
          <a:lstStyle>
            <a:lvl1pPr marL="0" indent="0" algn="l">
              <a:lnSpc>
                <a:spcPct val="80000"/>
              </a:lnSpc>
              <a:spcBef>
                <a:spcPts val="6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10112" y="1855789"/>
            <a:ext cx="4205287" cy="4089400"/>
          </a:xfrm>
          <a:ln cap="flat">
            <a:miter lim="800000"/>
          </a:ln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ln cap="flat">
            <a:miter lim="800000"/>
          </a:ln>
        </p:spPr>
        <p:txBody>
          <a:bodyPr/>
          <a:lstStyle/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2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Quadra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flat">
            <a:miter lim="800000"/>
          </a:ln>
        </p:spPr>
        <p:txBody>
          <a:bodyPr/>
          <a:lstStyle>
            <a:lvl1pPr>
              <a:lnSpc>
                <a:spcPct val="85000"/>
              </a:lnSpc>
              <a:defRPr b="1"/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227013" y="1374775"/>
            <a:ext cx="4206875" cy="4567237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4705350" y="1374776"/>
            <a:ext cx="4210050" cy="2194560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4705350" y="3732214"/>
            <a:ext cx="4210050" cy="2194560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>
          <a:ln cap="flat">
            <a:miter lim="800000"/>
          </a:ln>
        </p:spPr>
        <p:txBody>
          <a:bodyPr/>
          <a:lstStyle/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Quadrant Horizont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flat">
            <a:miter lim="800000"/>
          </a:ln>
        </p:spPr>
        <p:txBody>
          <a:bodyPr/>
          <a:lstStyle>
            <a:lvl1pPr>
              <a:lnSpc>
                <a:spcPct val="85000"/>
              </a:lnSpc>
              <a:defRPr b="1"/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227014" y="1374775"/>
            <a:ext cx="8688386" cy="2195513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227013" y="3732212"/>
            <a:ext cx="4206240" cy="2194560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4710112" y="3732213"/>
            <a:ext cx="4206240" cy="2194560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>
          <a:ln cap="flat">
            <a:miter lim="800000"/>
          </a:ln>
        </p:spPr>
        <p:txBody>
          <a:bodyPr/>
          <a:lstStyle/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Quadrant Horizont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flat">
            <a:miter lim="800000"/>
          </a:ln>
        </p:spPr>
        <p:txBody>
          <a:bodyPr/>
          <a:lstStyle>
            <a:lvl1pPr>
              <a:lnSpc>
                <a:spcPct val="85000"/>
              </a:lnSpc>
              <a:defRPr b="1"/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227012" y="3732212"/>
            <a:ext cx="8688388" cy="2194560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227013" y="1374775"/>
            <a:ext cx="4210050" cy="2194560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4705350" y="1374775"/>
            <a:ext cx="4210050" cy="2194560"/>
          </a:xfrm>
          <a:ln cap="flat">
            <a:miter lim="800000"/>
          </a:ln>
        </p:spPr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>
          <a:ln cap="flat">
            <a:miter lim="800000"/>
          </a:ln>
        </p:spPr>
        <p:txBody>
          <a:bodyPr/>
          <a:lstStyle/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Column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cap="flat">
            <a:miter lim="800000"/>
          </a:ln>
        </p:spPr>
        <p:txBody>
          <a:bodyPr/>
          <a:lstStyle>
            <a:lvl1pPr>
              <a:lnSpc>
                <a:spcPct val="85000"/>
              </a:lnSpc>
              <a:defRPr b="1"/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227012" y="1831389"/>
            <a:ext cx="1965960" cy="3200400"/>
          </a:xfrm>
          <a:ln cap="flat">
            <a:miter lim="800000"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5" hasCustomPrompt="1"/>
          </p:nvPr>
        </p:nvSpPr>
        <p:spPr>
          <a:xfrm>
            <a:off x="2457132" y="1828800"/>
            <a:ext cx="1965960" cy="3200400"/>
          </a:xfrm>
          <a:ln cap="flat">
            <a:miter lim="800000"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4687252" y="1828800"/>
            <a:ext cx="1965960" cy="3200400"/>
          </a:xfrm>
          <a:ln cap="flat">
            <a:miter lim="800000"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6917372" y="1828800"/>
            <a:ext cx="1965960" cy="3200400"/>
          </a:xfrm>
          <a:ln cap="flat">
            <a:miter lim="800000"/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7013" y="1384299"/>
            <a:ext cx="1965960" cy="365760"/>
          </a:xfrm>
          <a:ln cap="flat">
            <a:miter lim="800000"/>
          </a:ln>
        </p:spPr>
        <p:txBody>
          <a:bodyPr anchor="t" anchorCtr="0"/>
          <a:lstStyle>
            <a:lvl1pPr marL="0" indent="0" algn="l">
              <a:lnSpc>
                <a:spcPct val="80000"/>
              </a:lnSpc>
              <a:spcBef>
                <a:spcPts val="60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93920" y="1384299"/>
            <a:ext cx="1965960" cy="365760"/>
          </a:xfrm>
          <a:ln cap="flat">
            <a:miter lim="800000"/>
          </a:ln>
        </p:spPr>
        <p:txBody>
          <a:bodyPr anchor="t" anchorCtr="0"/>
          <a:lstStyle>
            <a:lvl1pPr marL="0" indent="0" algn="l">
              <a:lnSpc>
                <a:spcPct val="80000"/>
              </a:lnSpc>
              <a:spcBef>
                <a:spcPts val="60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idx="18" hasCustomPrompt="1"/>
          </p:nvPr>
        </p:nvSpPr>
        <p:spPr>
          <a:xfrm>
            <a:off x="2473008" y="1384299"/>
            <a:ext cx="1965960" cy="365760"/>
          </a:xfrm>
          <a:ln cap="flat">
            <a:miter lim="800000"/>
          </a:ln>
        </p:spPr>
        <p:txBody>
          <a:bodyPr anchor="t" anchorCtr="0"/>
          <a:lstStyle>
            <a:lvl1pPr marL="0" indent="0" algn="l">
              <a:lnSpc>
                <a:spcPct val="80000"/>
              </a:lnSpc>
              <a:spcBef>
                <a:spcPts val="60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939915" y="1384299"/>
            <a:ext cx="1965960" cy="365760"/>
          </a:xfrm>
          <a:ln cap="flat">
            <a:miter lim="800000"/>
          </a:ln>
        </p:spPr>
        <p:txBody>
          <a:bodyPr anchor="t" anchorCtr="0"/>
          <a:lstStyle>
            <a:lvl1pPr marL="0" indent="0" algn="l">
              <a:lnSpc>
                <a:spcPct val="80000"/>
              </a:lnSpc>
              <a:spcBef>
                <a:spcPts val="60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>
          <a:ln cap="flat">
            <a:miter lim="800000"/>
          </a:ln>
        </p:spPr>
        <p:txBody>
          <a:bodyPr/>
          <a:lstStyle/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013" y="288004"/>
            <a:ext cx="8688387" cy="868680"/>
          </a:xfrm>
          <a:prstGeom prst="rect">
            <a:avLst/>
          </a:prstGeom>
          <a:ln>
            <a:noFill/>
            <a:miter lim="800000"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013" y="1374775"/>
            <a:ext cx="8688387" cy="4570413"/>
          </a:xfrm>
          <a:prstGeom prst="rect">
            <a:avLst/>
          </a:prstGeom>
          <a:ln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7013" y="6238875"/>
            <a:ext cx="579120" cy="153888"/>
          </a:xfrm>
          <a:prstGeom prst="rect">
            <a:avLst/>
          </a:prstGeom>
          <a:ln>
            <a:noFill/>
            <a:miter lim="800000"/>
          </a:ln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/>
                </a:solidFill>
                <a:latin typeface="Ideal Sans Light" pitchFamily="50" charset="0"/>
                <a:cs typeface="Ideal Sans Light" pitchFamily="50" charset="0"/>
              </a:defRPr>
            </a:lvl1pPr>
          </a:lstStyle>
          <a:p>
            <a:fld id="{FBA61EA2-B82C-4C4A-A9F1-2E593D61FF5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169820"/>
            <a:ext cx="8686800" cy="0"/>
          </a:xfrm>
          <a:prstGeom prst="line">
            <a:avLst/>
          </a:prstGeom>
          <a:ln w="12700">
            <a:solidFill>
              <a:srgbClr val="003E7E"/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216" y="6223389"/>
            <a:ext cx="1007184" cy="55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76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457200" rtl="0" eaLnBrk="1" latinLnBrk="0" hangingPunct="1">
        <a:lnSpc>
          <a:spcPct val="85000"/>
        </a:lnSpc>
        <a:spcBef>
          <a:spcPct val="0"/>
        </a:spcBef>
        <a:buNone/>
        <a:defRPr kumimoji="1" lang="en-US" sz="3600" b="0" kern="1200" dirty="0">
          <a:solidFill>
            <a:srgbClr val="003E7E"/>
          </a:solidFill>
          <a:latin typeface="Ideal Sans Light" pitchFamily="50" charset="0"/>
          <a:ea typeface="+mj-ea"/>
          <a:cs typeface="Ideal Sans Light" pitchFamily="50" charset="0"/>
        </a:defRPr>
      </a:lvl1pPr>
    </p:titleStyle>
    <p:bodyStyle>
      <a:lvl1pPr marL="0" indent="0" algn="l" defTabSz="457200" rtl="0" eaLnBrk="1" latinLnBrk="0" hangingPunct="1">
        <a:lnSpc>
          <a:spcPct val="95000"/>
        </a:lnSpc>
        <a:spcBef>
          <a:spcPts val="1200"/>
        </a:spcBef>
        <a:buFont typeface="Arial"/>
        <a:buNone/>
        <a:defRPr kumimoji="1" lang="en-US" sz="2800" b="0" kern="1200" dirty="0" smtClean="0">
          <a:solidFill>
            <a:srgbClr val="314964"/>
          </a:solidFill>
          <a:latin typeface="Ideal Sans Light" pitchFamily="50" charset="0"/>
          <a:ea typeface="+mn-ea"/>
          <a:cs typeface="Ideal Sans Light" pitchFamily="50" charset="0"/>
        </a:defRPr>
      </a:lvl1pPr>
      <a:lvl2pPr marL="233363" indent="-233363" algn="l" defTabSz="457200" rtl="0" eaLnBrk="1" latinLnBrk="0" hangingPunct="1">
        <a:lnSpc>
          <a:spcPct val="95000"/>
        </a:lnSpc>
        <a:spcBef>
          <a:spcPts val="1200"/>
        </a:spcBef>
        <a:buFont typeface="Arial" pitchFamily="34" charset="0"/>
        <a:buChar char="•"/>
        <a:defRPr kumimoji="1" lang="en-US" sz="2800" b="0" kern="1200" dirty="0" smtClean="0">
          <a:solidFill>
            <a:srgbClr val="314964"/>
          </a:solidFill>
          <a:latin typeface="Ideal Sans Light" pitchFamily="50" charset="0"/>
          <a:ea typeface="+mn-ea"/>
          <a:cs typeface="Ideal Sans Light" pitchFamily="50" charset="0"/>
        </a:defRPr>
      </a:lvl2pPr>
      <a:lvl3pPr marL="630238" indent="-173038" algn="l" defTabSz="457200" rtl="0" eaLnBrk="1" latinLnBrk="0" hangingPunct="1">
        <a:lnSpc>
          <a:spcPct val="95000"/>
        </a:lnSpc>
        <a:spcBef>
          <a:spcPts val="300"/>
        </a:spcBef>
        <a:buFont typeface="Arial"/>
        <a:buChar char="•"/>
        <a:defRPr kumimoji="1" lang="en-US" sz="2200" b="0" kern="1200" dirty="0" smtClean="0">
          <a:solidFill>
            <a:srgbClr val="314964"/>
          </a:solidFill>
          <a:latin typeface="Ideal Sans Light" pitchFamily="50" charset="0"/>
          <a:ea typeface="+mn-ea"/>
          <a:cs typeface="Ideal Sans Light" pitchFamily="50" charset="0"/>
        </a:defRPr>
      </a:lvl3pPr>
      <a:lvl4pPr marL="1025525" indent="-171450" algn="l" defTabSz="457200" rtl="0" eaLnBrk="1" latinLnBrk="0" hangingPunct="1">
        <a:lnSpc>
          <a:spcPct val="95000"/>
        </a:lnSpc>
        <a:spcBef>
          <a:spcPts val="300"/>
        </a:spcBef>
        <a:buFont typeface="Arial" pitchFamily="34" charset="0"/>
        <a:buChar char="•"/>
        <a:defRPr kumimoji="1" lang="en-US" sz="2000" b="0" kern="1200" dirty="0" smtClean="0">
          <a:solidFill>
            <a:srgbClr val="314964"/>
          </a:solidFill>
          <a:latin typeface="Ideal Sans Light" pitchFamily="50" charset="0"/>
          <a:ea typeface="+mn-ea"/>
          <a:cs typeface="Ideal Sans Light" pitchFamily="50" charset="0"/>
        </a:defRPr>
      </a:lvl4pPr>
      <a:lvl5pPr marL="1311275" indent="-163513" algn="l" defTabSz="457200" rtl="0" eaLnBrk="1" latinLnBrk="0" hangingPunct="1">
        <a:lnSpc>
          <a:spcPct val="95000"/>
        </a:lnSpc>
        <a:spcBef>
          <a:spcPts val="300"/>
        </a:spcBef>
        <a:buFont typeface="Arial" pitchFamily="34" charset="0"/>
        <a:buChar char="•"/>
        <a:defRPr kumimoji="1" lang="en-US" sz="1800" b="0" kern="1200" dirty="0">
          <a:solidFill>
            <a:srgbClr val="314964"/>
          </a:solidFill>
          <a:latin typeface="Ideal Sans Light" pitchFamily="50" charset="0"/>
          <a:ea typeface="+mn-ea"/>
          <a:cs typeface="Ideal Sans Light" pitchFamily="50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59140"/>
            <a:ext cx="9144000" cy="1032756"/>
          </a:xfrm>
        </p:spPr>
        <p:txBody>
          <a:bodyPr/>
          <a:lstStyle/>
          <a:p>
            <a:r>
              <a:rPr lang="en-US" sz="3600" dirty="0"/>
              <a:t>Modelling Household Debt </a:t>
            </a:r>
            <a:r>
              <a:rPr lang="en-US" sz="3600" dirty="0" err="1"/>
              <a:t>OverhangConditions</a:t>
            </a:r>
            <a:r>
              <a:rPr lang="en-US" sz="3600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33632" y="2233584"/>
            <a:ext cx="8715633" cy="2390832"/>
          </a:xfrm>
        </p:spPr>
        <p:txBody>
          <a:bodyPr/>
          <a:lstStyle/>
          <a:p>
            <a:r>
              <a:rPr lang="en-US" altLang="ja-JP" sz="4000" b="1" dirty="0">
                <a:solidFill>
                  <a:srgbClr val="FF0000"/>
                </a:solidFill>
              </a:rPr>
              <a:t>YOSHINO-</a:t>
            </a:r>
            <a:r>
              <a:rPr lang="en-US" altLang="ja-JP" sz="4000" b="1" dirty="0" err="1">
                <a:solidFill>
                  <a:srgbClr val="FF0000"/>
                </a:solidFill>
              </a:rPr>
              <a:t>Naoyuki</a:t>
            </a:r>
            <a:r>
              <a:rPr lang="en-US" altLang="ja-JP" sz="4000" b="1" dirty="0"/>
              <a:t>/Professor Emeritus/ Keio University / Japan</a:t>
            </a:r>
          </a:p>
          <a:p>
            <a:r>
              <a:rPr lang="en-US" altLang="ja-JP" sz="4000" b="1" dirty="0"/>
              <a:t>Adjunct Professor at GRIPS </a:t>
            </a:r>
            <a:endParaRPr lang="en-US" sz="4000" b="1" dirty="0"/>
          </a:p>
          <a:p>
            <a:r>
              <a:rPr lang="en-US" sz="4000" b="1" dirty="0">
                <a:solidFill>
                  <a:srgbClr val="C00000"/>
                </a:solidFill>
              </a:rPr>
              <a:t>Former Dean and CEO, ADBI</a:t>
            </a:r>
          </a:p>
          <a:p>
            <a:r>
              <a:rPr lang="en-US" sz="3600" b="1" dirty="0"/>
              <a:t>Prachi Gupta, Former RA of ADBI </a:t>
            </a:r>
            <a:r>
              <a:rPr lang="en-US" sz="36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5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EBEC7E6-7077-4FED-81B5-8F4C666A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7291635D-9FBF-476F-B8ED-B4068B6FA2BF}"/>
                  </a:ext>
                </a:extLst>
              </p:cNvPr>
              <p:cNvSpPr/>
              <p:nvPr/>
            </p:nvSpPr>
            <p:spPr>
              <a:xfrm>
                <a:off x="428368" y="296562"/>
                <a:ext cx="8369642" cy="6511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1400"/>
                  </a:lnSpc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altLang="ja-JP" sz="2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ngsana New" panose="02020603050405020304" pitchFamily="18" charset="-34"/>
                  </a:rPr>
                  <a:t>3.1.2	Household Budget Constraint </a:t>
                </a:r>
                <a:endParaRPr lang="ja-JP" altLang="ja-JP" sz="2400" b="1" dirty="0">
                  <a:latin typeface="Arial" panose="020B0604020202020204" pitchFamily="34" charset="0"/>
                  <a:ea typeface="Times New Roman" panose="02020603050405020304" pitchFamily="18" charset="0"/>
                  <a:cs typeface="Angsana New" panose="02020603050405020304" pitchFamily="18" charset="-34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ja-JP" sz="2400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We assume that households borrow in each period and hence their consumption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𝐶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ja-JP" sz="2400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in time period t equals income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𝑌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ja-JP" sz="2400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in time period t, plus a loan taken in time period t minus a loan taken in time period t-1 along with interest at the rate of r%.</a:t>
                </a:r>
                <a:endParaRPr lang="ja-JP" altLang="ja-JP" sz="2400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𝐶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 </m:t>
                    </m:r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𝑌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</m:t>
                    </m:r>
                    <m:d>
                      <m:d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ja-JP" altLang="ja-JP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sz="2400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𝑡</m:t>
                            </m:r>
                          </m:sub>
                        </m:s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sz="240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 </m:t>
                        </m:r>
                        <m:sSub>
                          <m:sSubPr>
                            <m:ctrlPr>
                              <a:rPr lang="ja-JP" altLang="ja-JP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 sz="2400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𝑡</m:t>
                            </m:r>
                            <m:r>
                              <a:rPr lang="en-US" altLang="ja-JP" sz="2400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sz="240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sz="2400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−</m:t>
                    </m:r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𝑟𝐿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sz="240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</m:t>
                        </m:r>
                      </m:sub>
                    </m:sSub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</m:oMath>
                </a14:m>
                <a:r>
                  <a:rPr lang="en-US" altLang="ja-JP" sz="2400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	(2)</a:t>
                </a:r>
                <a:endParaRPr lang="ja-JP" altLang="ja-JP" sz="2400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ja-JP" sz="2400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The household utility maximization problem can hence be written as follows:</a:t>
                </a:r>
                <a:endParaRPr lang="ja-JP" altLang="ja-JP" sz="2400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:r>
                  <a:rPr lang="en-US" altLang="ja-JP" sz="2400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Max U(C,L) =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𝑙𝑜𝑔</m:t>
                    </m:r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𝐶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 sz="2400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−</m:t>
                    </m:r>
                    <m:r>
                      <a:rPr lang="en-US" altLang="ja-JP" sz="2400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𝛽</m:t>
                    </m:r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  <m:r>
                      <a:rPr lang="en-US" altLang="ja-JP" sz="2400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𝑙𝑜𝑔</m:t>
                    </m:r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</m:oMath>
                </a14:m>
                <a:endParaRPr lang="ja-JP" altLang="ja-JP" sz="2400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:r>
                  <a:rPr lang="en-US" altLang="ja-JP" sz="2400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s.t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𝑟𝐿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sz="240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</m:t>
                        </m:r>
                      </m:sub>
                    </m:sSub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 </m:t>
                    </m:r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𝐶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 </m:t>
                    </m:r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𝑌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+(</m:t>
                    </m:r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 sz="2400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−</m:t>
                    </m:r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  <m:sSub>
                      <m:sSubPr>
                        <m:ctrlPr>
                          <a:rPr lang="ja-JP" altLang="ja-JP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sz="240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</m:t>
                        </m:r>
                      </m:sub>
                    </m:sSub>
                    <m:r>
                      <a:rPr lang="en-US" altLang="ja-JP" sz="24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)</m:t>
                    </m:r>
                  </m:oMath>
                </a14:m>
                <a:r>
                  <a:rPr lang="en-US" altLang="ja-JP" sz="2400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	(3)</a:t>
                </a:r>
                <a:endParaRPr lang="ja-JP" altLang="ja-JP" sz="2400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137160" indent="-137160" algn="just">
                  <a:spcBef>
                    <a:spcPts val="300"/>
                  </a:spcBef>
                  <a:spcAft>
                    <a:spcPts val="0"/>
                  </a:spcAft>
                </a:pPr>
                <a:r>
                  <a:rPr lang="en-US" altLang="ja-JP" sz="2400" dirty="0">
                    <a:latin typeface="Arial" panose="020B0604020202020204" pitchFamily="34" charset="0"/>
                    <a:ea typeface="ＭＳ 明朝" panose="02020609040205080304" pitchFamily="17" charset="-128"/>
                    <a:cs typeface="Arial" panose="020B0604020202020204" pitchFamily="34" charset="0"/>
                  </a:rPr>
                  <a:t>	</a:t>
                </a:r>
                <a:r>
                  <a:rPr lang="x-none" altLang="ja-JP" sz="2400" dirty="0">
                    <a:latin typeface="Arial" panose="020B0604020202020204" pitchFamily="34" charset="0"/>
                    <a:ea typeface="ＭＳ 明朝" panose="02020609040205080304" pitchFamily="17" charset="-128"/>
                    <a:cs typeface="Arial" panose="020B0604020202020204" pitchFamily="34" charset="0"/>
                  </a:rPr>
                  <a:t>In this paper we assume static maximization, however this utility maximization problem can also be extended to dynamic optimization. </a:t>
                </a:r>
                <a:endParaRPr lang="ja-JP" altLang="ja-JP" sz="2400" dirty="0">
                  <a:latin typeface="Arial" panose="020B0604020202020204" pitchFamily="34" charset="0"/>
                  <a:ea typeface="ＭＳ 明朝" panose="02020609040205080304" pitchFamily="17" charset="-128"/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7291635D-9FBF-476F-B8ED-B4068B6FA2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68" y="296562"/>
                <a:ext cx="8369642" cy="6511438"/>
              </a:xfrm>
              <a:prstGeom prst="rect">
                <a:avLst/>
              </a:prstGeom>
              <a:blipFill>
                <a:blip r:embed="rId2"/>
                <a:stretch>
                  <a:fillRect l="-1092" t="-3184" r="-11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77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0BD5139-F54E-443E-AB78-561B0963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11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E9DB6715-DE8A-4E0E-BEE2-71460C57661B}"/>
                  </a:ext>
                </a:extLst>
              </p:cNvPr>
              <p:cNvSpPr/>
              <p:nvPr/>
            </p:nvSpPr>
            <p:spPr>
              <a:xfrm>
                <a:off x="107092" y="140043"/>
                <a:ext cx="8929816" cy="6465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we obtain the optimal amount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as follows:</a:t>
                </a:r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 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−</m:t>
                    </m:r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1+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𝑟</m:t>
                            </m:r>
                          </m:e>
                        </m:d>
                      </m:num>
                      <m:den>
                        <m:f>
                          <m:f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1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𝛽</m:t>
                            </m:r>
                          </m:num>
                          <m:den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𝛽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f>
                          <m:f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1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𝛽</m:t>
                            </m:r>
                          </m:num>
                          <m:den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𝛽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	(9)</a:t>
                </a:r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Next, we assume that income grows at a constant rate “</a:t>
                </a:r>
                <a:r>
                  <a:rPr lang="en-US" altLang="ja-JP" i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a</a:t>
                </a: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”</a:t>
                </a:r>
                <a:r>
                  <a:rPr lang="en-US" altLang="ja-JP" i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such that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𝑌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can be </a:t>
                </a:r>
                <a:b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</a:b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written as:</a:t>
                </a:r>
                <a:r>
                  <a:rPr lang="ja-JP" altLang="en-US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　　　</m:t>
                    </m:r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𝑌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</m:t>
                    </m:r>
                    <m:d>
                      <m:d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𝑎</m:t>
                        </m:r>
                      </m:e>
                    </m:d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𝑌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</m:t>
                        </m:r>
                      </m:sub>
                    </m:sSub>
                  </m:oMath>
                </a14:m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=&gt;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𝑌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1+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p>
                    </m:sSup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𝑌</m:t>
                        </m:r>
                      </m:e>
                      <m:sub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0</m:t>
                        </m:r>
                      </m:sub>
                    </m:sSub>
                    <m:r>
                      <a:rPr lang="en-US" altLang="ja-JP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	(10)</a:t>
                </a:r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Substituting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𝑌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from (10) into equation (9) we obtain:</a:t>
                </a:r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</m:t>
                    </m:r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1+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𝑟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𝛽</m:t>
                        </m:r>
                      </m:num>
                      <m:den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𝛽</m:t>
                        </m:r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 </m:t>
                        </m:r>
                        <m:sSup>
                          <m:sSup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1+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𝑡</m:t>
                            </m:r>
                          </m:sup>
                        </m:sSup>
                        <m:sSub>
                          <m:sSub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 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	(11)</a:t>
                </a:r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Solving the above first-order difference equation we can rewrite (11) as follows:</a:t>
                </a:r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b>
                    </m:sSub>
                    <m:r>
                      <a:rPr lang="en-US" altLang="ja-JP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 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ja-JP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1+</m:t>
                                    </m:r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𝑟</m:t>
                                    </m:r>
                                  </m:e>
                                </m:d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𝛽</m:t>
                                </m:r>
                              </m:num>
                              <m:den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1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p>
                    </m:sSup>
                    <m:sSub>
                      <m:sSub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𝐿</m:t>
                        </m:r>
                      </m:e>
                      <m:sub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𝛽</m:t>
                            </m:r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ja-JP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1+</m:t>
                                    </m:r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𝑎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𝑡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 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1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𝛽</m:t>
                            </m:r>
                          </m:den>
                        </m:f>
                      </m:num>
                      <m:den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1+ </m:t>
                        </m:r>
                        <m:f>
                          <m:f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1+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𝑟</m:t>
                                </m:r>
                              </m:e>
                            </m:d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𝛽</m:t>
                            </m:r>
                          </m:num>
                          <m:den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1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𝛽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(1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ja-JP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1+</m:t>
                                    </m:r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𝑟</m:t>
                                    </m:r>
                                  </m:e>
                                </m:d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𝛽</m:t>
                                </m:r>
                              </m:num>
                              <m:den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1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)Y</a:t>
                </a:r>
                <a:r>
                  <a:rPr lang="en-US" altLang="ja-JP" baseline="-25000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0</a:t>
                </a: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&lt; 0</a:t>
                </a:r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14:m>
                  <m:oMath xmlns:m="http://schemas.openxmlformats.org/officeDocument/2006/math"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ja-JP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𝛽</m:t>
                        </m:r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 </m:t>
                        </m:r>
                        <m:sSup>
                          <m:sSup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1+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𝑡</m:t>
                            </m:r>
                          </m:sup>
                        </m:sSup>
                      </m:num>
                      <m:den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(1+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𝑟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𝛽</m:t>
                        </m:r>
                        <m:r>
                          <a:rPr lang="en-US" altLang="ja-JP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)</m:t>
                        </m:r>
                      </m:den>
                    </m:f>
                    <m:r>
                      <a:rPr lang="en-US" altLang="ja-JP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(1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𝛽</m:t>
                                </m:r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ja-JP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1+</m:t>
                                    </m:r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𝑟</m:t>
                                    </m:r>
                                  </m:e>
                                </m:d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(1 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ja-JP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ja-JP" altLang="ja-JP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1+</m:t>
                                    </m:r>
                                    <m:r>
                                      <a:rPr lang="en-US" altLang="ja-JP" i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𝑟</m:t>
                                    </m:r>
                                  </m:e>
                                </m:d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𝛽</m:t>
                                </m:r>
                              </m:num>
                              <m:den>
                                <m:r>
                                  <a:rPr lang="en-US" altLang="ja-JP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1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) 	(12)</a:t>
                </a:r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137160" indent="-137160" algn="just">
                  <a:spcBef>
                    <a:spcPts val="300"/>
                  </a:spcBef>
                  <a:spcAft>
                    <a:spcPts val="0"/>
                  </a:spcAft>
                </a:pPr>
                <a:r>
                  <a:rPr lang="en-US" altLang="ja-JP" dirty="0">
                    <a:latin typeface="Arial" panose="020B0604020202020204" pitchFamily="34" charset="0"/>
                    <a:ea typeface="ＭＳ 明朝" panose="02020609040205080304" pitchFamily="17" charset="-128"/>
                    <a:cs typeface="Arial" panose="020B0604020202020204" pitchFamily="34" charset="0"/>
                  </a:rPr>
                  <a:t>	</a:t>
                </a:r>
                <a:endParaRPr lang="ja-JP" altLang="ja-JP" dirty="0">
                  <a:latin typeface="Arial" panose="020B0604020202020204" pitchFamily="34" charset="0"/>
                  <a:ea typeface="ＭＳ 明朝" panose="02020609040205080304" pitchFamily="17" charset="-128"/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E9DB6715-DE8A-4E0E-BEE2-71460C5766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2" y="140043"/>
                <a:ext cx="8929816" cy="6465168"/>
              </a:xfrm>
              <a:prstGeom prst="rect">
                <a:avLst/>
              </a:prstGeom>
              <a:blipFill>
                <a:blip r:embed="rId2"/>
                <a:stretch>
                  <a:fillRect l="-615" t="-566" r="-6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5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9D1C42A-26C8-451B-BA43-26217F8CF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12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D7D36634-73CA-4BFD-9DBA-FADA73B68B0D}"/>
                  </a:ext>
                </a:extLst>
              </p:cNvPr>
              <p:cNvSpPr/>
              <p:nvPr/>
            </p:nvSpPr>
            <p:spPr>
              <a:xfrm>
                <a:off x="444843" y="723110"/>
                <a:ext cx="8147222" cy="54581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The sum of the series can be expressed as</a:t>
                </a:r>
                <a:endParaRPr lang="ja-JP" altLang="ja-JP" b="1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600"/>
                  </a:spcAft>
                  <a:tabLst>
                    <a:tab pos="5372100" algn="r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𝑪</m:t>
                        </m:r>
                      </m:e>
                      <m:sub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𝒕</m:t>
                        </m:r>
                      </m:sub>
                    </m:sSub>
                    <m:r>
                      <a:rPr lang="en-US" altLang="ja-JP" b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</m:t>
                    </m:r>
                    <m:f>
                      <m:f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𝒀</m:t>
                            </m:r>
                          </m:e>
                        </m:acc>
                      </m:num>
                      <m:den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𝜷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  <m:r>
                          <a:rPr lang="en-US" altLang="ja-JP" b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 </m:t>
                        </m:r>
                        <m:f>
                          <m:fPr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b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(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  <m:r>
                              <a:rPr lang="en-US" altLang="ja-JP" b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)</m:t>
                            </m:r>
                            <m:d>
                              <m:dPr>
                                <m:ctrlPr>
                                  <a:rPr lang="ja-JP" altLang="ja-JP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𝟏</m:t>
                                </m:r>
                                <m:r>
                                  <a:rPr lang="en-US" altLang="ja-JP" b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+</m:t>
                                </m:r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𝒓</m:t>
                                </m:r>
                              </m:e>
                            </m:d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𝜷</m:t>
                            </m:r>
                          </m:num>
                          <m:den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𝜷</m:t>
                            </m:r>
                          </m:den>
                        </m:f>
                        <m:r>
                          <a:rPr lang="en-US" altLang="ja-JP" b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 </m:t>
                        </m:r>
                        <m:sSup>
                          <m:sSupPr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ja-JP" altLang="ja-JP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b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(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−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  <m:r>
                                      <a:rPr lang="en-US" altLang="ja-JP" b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)</m:t>
                                    </m:r>
                                    <m:d>
                                      <m:dPr>
                                        <m:ctrlPr>
                                          <a:rPr lang="ja-JP" altLang="ja-JP" b="1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𝟏</m:t>
                                        </m:r>
                                        <m:r>
                                          <a:rPr lang="en-US" altLang="ja-JP" b="1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+</m:t>
                                        </m:r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𝒓</m:t>
                                        </m:r>
                                      </m:e>
                                    </m:d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𝜷</m:t>
                                    </m:r>
                                  </m:num>
                                  <m:den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−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𝜷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𝟐</m:t>
                            </m:r>
                          </m:sup>
                        </m:sSup>
                        <m:r>
                          <a:rPr lang="en-US" altLang="ja-JP" b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</m:t>
                        </m:r>
                        <m:sSup>
                          <m:sSupPr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ja-JP" altLang="ja-JP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b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(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−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  <m:r>
                                      <a:rPr lang="en-US" altLang="ja-JP" b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)</m:t>
                                    </m:r>
                                    <m:d>
                                      <m:dPr>
                                        <m:ctrlPr>
                                          <a:rPr lang="ja-JP" altLang="ja-JP" b="1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𝟏</m:t>
                                        </m:r>
                                        <m:r>
                                          <a:rPr lang="en-US" altLang="ja-JP" b="1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+</m:t>
                                        </m:r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𝒓</m:t>
                                        </m:r>
                                      </m:e>
                                    </m:d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𝜷</m:t>
                                    </m:r>
                                  </m:num>
                                  <m:den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−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𝜷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𝟑</m:t>
                            </m:r>
                          </m:sup>
                        </m:sSup>
                        <m:r>
                          <a:rPr lang="en-US" altLang="ja-JP" b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+…</m:t>
                        </m:r>
                        <m:sSup>
                          <m:sSupPr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ja-JP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ja-JP" altLang="ja-JP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ja-JP" b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(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−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  <m:r>
                                      <a:rPr lang="en-US" altLang="ja-JP" b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)</m:t>
                                    </m:r>
                                    <m:d>
                                      <m:dPr>
                                        <m:ctrlPr>
                                          <a:rPr lang="ja-JP" altLang="ja-JP" b="1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𝟏</m:t>
                                        </m:r>
                                        <m:r>
                                          <a:rPr lang="en-US" altLang="ja-JP" b="1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+</m:t>
                                        </m:r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𝒓</m:t>
                                        </m:r>
                                      </m:e>
                                    </m:d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𝜷</m:t>
                                    </m:r>
                                  </m:num>
                                  <m:den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−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𝜷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𝒏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</a:t>
                </a:r>
                <a:endParaRPr lang="ja-JP" altLang="ja-JP" b="1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742950" algn="just">
                  <a:spcBef>
                    <a:spcPts val="6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(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  <m:r>
                          <a:rPr lang="en-US" altLang="ja-JP" b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)</m:t>
                        </m:r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𝒏</m:t>
                        </m:r>
                      </m:sup>
                    </m:sSup>
                    <m:sSup>
                      <m:sSup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ja-JP" altLang="ja-JP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ja-JP" altLang="ja-JP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  <m:r>
                                      <a:rPr lang="en-US" altLang="ja-JP" b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+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𝒓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𝟏</m:t>
                                </m:r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𝜷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𝒏</m:t>
                        </m:r>
                      </m:sup>
                    </m:sSup>
                    <m:sSup>
                      <m:sSup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𝜷</m:t>
                        </m:r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𝒏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p>
                    </m:sSup>
                    <m:sSub>
                      <m:sSub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𝑳</m:t>
                        </m:r>
                      </m:e>
                      <m:sub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𝒕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𝒏</m:t>
                        </m:r>
                      </m:sub>
                    </m:sSub>
                  </m:oMath>
                </a14:m>
                <a:endParaRPr lang="ja-JP" altLang="ja-JP" b="1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=&gt;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𝑪</m:t>
                        </m:r>
                      </m:e>
                      <m:sub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𝜷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b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ja-JP" altLang="ja-JP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ja-JP" altLang="ja-JP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ja-JP" altLang="ja-JP" b="1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ja-JP" b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(</m:t>
                                        </m:r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−</m:t>
                                        </m:r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𝟏</m:t>
                                        </m:r>
                                        <m:r>
                                          <a:rPr lang="en-US" altLang="ja-JP" b="1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)</m:t>
                                        </m:r>
                                        <m:d>
                                          <m:dPr>
                                            <m:ctrlPr>
                                              <a:rPr lang="ja-JP" altLang="ja-JP" b="1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ja-JP" b="1" i="1" smtClean="0">
                                                <a:latin typeface="Cambria Math" panose="02040503050406030204" pitchFamily="18" charset="0"/>
                                                <a:ea typeface="ＭＳ 明朝" panose="02020609040205080304" pitchFamily="17" charset="-128"/>
                                              </a:rPr>
                                              <m:t>𝟏</m:t>
                                            </m:r>
                                            <m:r>
                                              <a:rPr lang="en-US" altLang="ja-JP" b="1">
                                                <a:latin typeface="Cambria Math" panose="02040503050406030204" pitchFamily="18" charset="0"/>
                                                <a:ea typeface="ＭＳ 明朝" panose="02020609040205080304" pitchFamily="17" charset="-128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altLang="ja-JP" b="1" i="1" smtClean="0">
                                                <a:latin typeface="Cambria Math" panose="02040503050406030204" pitchFamily="18" charset="0"/>
                                                <a:ea typeface="ＭＳ 明朝" panose="02020609040205080304" pitchFamily="17" charset="-128"/>
                                              </a:rPr>
                                              <m:t>𝒓</m:t>
                                            </m:r>
                                          </m:e>
                                        </m:d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𝜷</m:t>
                                        </m:r>
                                      </m:num>
                                      <m:den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𝟏</m:t>
                                        </m:r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−</m:t>
                                        </m:r>
                                        <m:r>
                                          <a:rPr lang="en-US" altLang="ja-JP" b="1" i="1" smtClean="0">
                                            <a:latin typeface="Cambria Math" panose="02040503050406030204" pitchFamily="18" charset="0"/>
                                            <a:ea typeface="ＭＳ 明朝" panose="02020609040205080304" pitchFamily="17" charset="-128"/>
                                          </a:rPr>
                                          <m:t>𝜷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𝒏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b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 </m:t>
                        </m:r>
                        <m:f>
                          <m:fPr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b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(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  <m:r>
                              <a:rPr lang="en-US" altLang="ja-JP" b="1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)</m:t>
                            </m:r>
                            <m:d>
                              <m:dPr>
                                <m:ctrlPr>
                                  <a:rPr lang="ja-JP" altLang="ja-JP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𝟏</m:t>
                                </m:r>
                                <m:r>
                                  <a:rPr lang="en-US" altLang="ja-JP" b="1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+</m:t>
                                </m:r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𝒓</m:t>
                                </m:r>
                              </m:e>
                            </m:d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𝜷</m:t>
                            </m:r>
                          </m:num>
                          <m:den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𝟏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</m:t>
                            </m:r>
                            <m:r>
                              <a:rPr lang="en-US" altLang="ja-JP" b="1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𝜷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𝒀</m:t>
                        </m:r>
                      </m:e>
                    </m:acc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(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  <m:r>
                          <a:rPr lang="en-US" altLang="ja-JP" b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)</m:t>
                        </m:r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𝒏</m:t>
                        </m:r>
                      </m:sup>
                    </m:sSup>
                    <m:sSup>
                      <m:sSup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ja-JP" altLang="ja-JP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ja-JP" altLang="ja-JP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  <m:r>
                                      <a:rPr lang="en-US" altLang="ja-JP" b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+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𝒓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𝟏</m:t>
                                </m:r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𝜷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𝒏</m:t>
                        </m:r>
                      </m:sup>
                    </m:sSup>
                    <m:sSup>
                      <m:sSup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𝜷</m:t>
                        </m:r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𝒏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sup>
                    </m:sSup>
                    <m:sSub>
                      <m:sSub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𝑳</m:t>
                        </m:r>
                      </m:e>
                      <m:sub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𝒕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	(17)</a:t>
                </a:r>
                <a:endParaRPr lang="ja-JP" altLang="ja-JP" b="1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For large 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ja-JP" altLang="ja-JP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ja-JP" altLang="ja-JP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ja-JP" altLang="ja-JP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−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ja-JP" altLang="ja-JP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𝟏</m:t>
                                    </m:r>
                                    <m:r>
                                      <a:rPr lang="en-US" altLang="ja-JP" b="1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+</m:t>
                                    </m:r>
                                    <m:r>
                                      <a:rPr lang="en-US" altLang="ja-JP" b="1" i="1" smtClean="0">
                                        <a:latin typeface="Cambria Math" panose="02040503050406030204" pitchFamily="18" charset="0"/>
                                        <a:ea typeface="ＭＳ 明朝" panose="02020609040205080304" pitchFamily="17" charset="-128"/>
                                      </a:rPr>
                                      <m:t>𝒓</m:t>
                                    </m:r>
                                  </m:e>
                                </m:d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𝜷</m:t>
                                </m:r>
                              </m:num>
                              <m:den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𝟏</m:t>
                                </m:r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−</m:t>
                                </m:r>
                                <m:r>
                                  <a:rPr lang="en-US" altLang="ja-JP" b="1" i="1" smtClean="0">
                                    <a:latin typeface="Cambria Math" panose="02040503050406030204" pitchFamily="18" charset="0"/>
                                    <a:ea typeface="ＭＳ 明朝" panose="02020609040205080304" pitchFamily="17" charset="-128"/>
                                  </a:rPr>
                                  <m:t>𝜷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𝒏</m:t>
                        </m:r>
                      </m:sup>
                    </m:sSup>
                    <m:r>
                      <a:rPr lang="ja-JP" altLang="ja-JP" b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→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𝟎</m:t>
                    </m:r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	(18)</a:t>
                </a:r>
                <a:endParaRPr lang="ja-JP" altLang="ja-JP" b="1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Then the coefficient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𝒀</m:t>
                        </m:r>
                      </m:e>
                    </m:acc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reduces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num>
                      <m:den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𝒓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𝜷</m:t>
                        </m:r>
                      </m:den>
                    </m:f>
                    <m:r>
                      <a:rPr lang="en-US" altLang="ja-JP" b="1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,</m:t>
                    </m:r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which equals the long-run MPC. Hence we obtain the following equation:</a:t>
                </a:r>
                <a:endParaRPr lang="ja-JP" altLang="ja-JP" b="1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  <a:p>
                <a:pPr marL="457200" algn="just">
                  <a:spcBef>
                    <a:spcPts val="1200"/>
                  </a:spcBef>
                  <a:spcAft>
                    <a:spcPts val="1200"/>
                  </a:spcAft>
                  <a:tabLst>
                    <a:tab pos="5372100" algn="r"/>
                  </a:tabLst>
                </a:pPr>
                <a14:m>
                  <m:oMath xmlns:m="http://schemas.openxmlformats.org/officeDocument/2006/math">
                    <m:r>
                      <a:rPr lang="en-US" altLang="ja-JP" b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     </m:t>
                    </m:r>
                    <m:acc>
                      <m:accPr>
                        <m:chr m:val="̅"/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𝑪</m:t>
                        </m:r>
                      </m:e>
                    </m:acc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</m:num>
                      <m:den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𝟏</m:t>
                        </m:r>
                        <m:r>
                          <a:rPr lang="en-US" altLang="ja-JP" b="1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𝒓</m:t>
                        </m:r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𝜷</m:t>
                        </m:r>
                      </m:den>
                    </m:f>
                    <m:acc>
                      <m:accPr>
                        <m:chr m:val="̅"/>
                        <m:ctrlPr>
                          <a:rPr lang="ja-JP" altLang="ja-JP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b="1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𝒀</m:t>
                        </m:r>
                      </m:e>
                    </m:acc>
                  </m:oMath>
                </a14:m>
                <a:r>
                  <a:rPr lang="en-US" altLang="ja-JP" b="1" dirty="0">
                    <a:latin typeface="Arial" panose="020B0604020202020204" pitchFamily="34" charset="0"/>
                    <a:ea typeface="ＭＳ 明朝" panose="02020609040205080304" pitchFamily="17" charset="-128"/>
                  </a:rPr>
                  <a:t> 	 (19)</a:t>
                </a:r>
                <a:endParaRPr lang="ja-JP" altLang="ja-JP" b="1" dirty="0">
                  <a:latin typeface="Arial" panose="020B0604020202020204" pitchFamily="34" charset="0"/>
                  <a:ea typeface="ＭＳ 明朝" panose="02020609040205080304" pitchFamily="17" charset="-128"/>
                </a:endParaRPr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D7D36634-73CA-4BFD-9DBA-FADA73B68B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43" y="723110"/>
                <a:ext cx="8147222" cy="5458161"/>
              </a:xfrm>
              <a:prstGeom prst="rect">
                <a:avLst/>
              </a:prstGeom>
              <a:blipFill>
                <a:blip r:embed="rId2"/>
                <a:stretch>
                  <a:fillRect l="-674" t="-670" r="-13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2235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5088726-2BA5-49C1-A0AB-030A8413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A3A702-75DA-45CB-81F2-FA68A3D71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3" y="342797"/>
            <a:ext cx="902834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Borrowing Ratio for Varying </a:t>
            </a:r>
            <a:r>
              <a:rPr kumimoji="0" lang="en-US" altLang="ja-JP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 (a 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= 7%, </a:t>
            </a:r>
            <a:r>
              <a:rPr kumimoji="0" lang="en-US" altLang="ja-JP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β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= 0.45)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3" name="Picture 843">
            <a:extLst>
              <a:ext uri="{FF2B5EF4-FFF2-40B4-BE49-F238E27FC236}">
                <a16:creationId xmlns:a16="http://schemas.microsoft.com/office/drawing/2014/main" id="{A2A325E0-1A78-4B0C-8D1B-EBB9C9935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51" y="1910823"/>
            <a:ext cx="8895854" cy="377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8D57A48-8193-49E9-8E14-1C7ABF701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77784"/>
            <a:ext cx="79329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8407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C44C932-0222-474F-9A3F-CFA67A3CE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 2">
                <a:extLst>
                  <a:ext uri="{FF2B5EF4-FFF2-40B4-BE49-F238E27FC236}">
                    <a16:creationId xmlns:a16="http://schemas.microsoft.com/office/drawing/2014/main" id="{80897347-DADF-4336-992F-107D3CB59E9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3304770"/>
                  </p:ext>
                </p:extLst>
              </p:nvPr>
            </p:nvGraphicFramePr>
            <p:xfrm>
              <a:off x="1623701" y="1636248"/>
              <a:ext cx="6144427" cy="417195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362">
                      <a:extLst>
                        <a:ext uri="{9D8B030D-6E8A-4147-A177-3AD203B41FA5}">
                          <a16:colId xmlns:a16="http://schemas.microsoft.com/office/drawing/2014/main" val="1232305235"/>
                        </a:ext>
                      </a:extLst>
                    </a:gridCol>
                    <a:gridCol w="1240172">
                      <a:extLst>
                        <a:ext uri="{9D8B030D-6E8A-4147-A177-3AD203B41FA5}">
                          <a16:colId xmlns:a16="http://schemas.microsoft.com/office/drawing/2014/main" val="3347691095"/>
                        </a:ext>
                      </a:extLst>
                    </a:gridCol>
                    <a:gridCol w="1240172">
                      <a:extLst>
                        <a:ext uri="{9D8B030D-6E8A-4147-A177-3AD203B41FA5}">
                          <a16:colId xmlns:a16="http://schemas.microsoft.com/office/drawing/2014/main" val="1465138202"/>
                        </a:ext>
                      </a:extLst>
                    </a:gridCol>
                    <a:gridCol w="1240172">
                      <a:extLst>
                        <a:ext uri="{9D8B030D-6E8A-4147-A177-3AD203B41FA5}">
                          <a16:colId xmlns:a16="http://schemas.microsoft.com/office/drawing/2014/main" val="3625844089"/>
                        </a:ext>
                      </a:extLst>
                    </a:gridCol>
                    <a:gridCol w="1241549">
                      <a:extLst>
                        <a:ext uri="{9D8B030D-6E8A-4147-A177-3AD203B41FA5}">
                          <a16:colId xmlns:a16="http://schemas.microsoft.com/office/drawing/2014/main" val="136182149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2800" b="1" i="1" dirty="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endParaRPr lang="ja-JP" sz="2800" b="1" dirty="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800" b="1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endParaRPr lang="ja-JP" sz="2800" b="1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>
                                    <a:effectLst/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  <a:cs typeface="Times New Roman" panose="02020603050405020304" pitchFamily="18" charset="0"/>
                                  </a:rPr>
                                  <m:t>𝜷</m:t>
                                </m:r>
                              </m:oMath>
                            </m:oMathPara>
                          </a14:m>
                          <a:endParaRPr lang="ja-JP" sz="2800" b="1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800" b="1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ja-JP" sz="2800" b="1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800" b="1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n-US" sz="2800" b="1" i="1" baseline="-250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2800" b="1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/Y</a:t>
                          </a:r>
                          <a:r>
                            <a:rPr lang="en-US" sz="2800" b="1" i="1" baseline="-250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ja-JP" sz="2800" b="1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547129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 dirty="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ja-JP" sz="2800" dirty="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0.93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634202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 dirty="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ja-JP" sz="2800" dirty="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0.95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435292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0.98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7066424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1.03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370204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1.10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1043789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1.20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1303159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1.31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660475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1.45</a:t>
                          </a:r>
                          <a:endParaRPr lang="ja-JP" sz="2800" dirty="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8791855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 2">
                <a:extLst>
                  <a:ext uri="{FF2B5EF4-FFF2-40B4-BE49-F238E27FC236}">
                    <a16:creationId xmlns:a16="http://schemas.microsoft.com/office/drawing/2014/main" id="{80897347-DADF-4336-992F-107D3CB59E9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3304770"/>
                  </p:ext>
                </p:extLst>
              </p:nvPr>
            </p:nvGraphicFramePr>
            <p:xfrm>
              <a:off x="1623701" y="1636248"/>
              <a:ext cx="6144427" cy="417195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82362">
                      <a:extLst>
                        <a:ext uri="{9D8B030D-6E8A-4147-A177-3AD203B41FA5}">
                          <a16:colId xmlns:a16="http://schemas.microsoft.com/office/drawing/2014/main" val="1232305235"/>
                        </a:ext>
                      </a:extLst>
                    </a:gridCol>
                    <a:gridCol w="1240172">
                      <a:extLst>
                        <a:ext uri="{9D8B030D-6E8A-4147-A177-3AD203B41FA5}">
                          <a16:colId xmlns:a16="http://schemas.microsoft.com/office/drawing/2014/main" val="3347691095"/>
                        </a:ext>
                      </a:extLst>
                    </a:gridCol>
                    <a:gridCol w="1240172">
                      <a:extLst>
                        <a:ext uri="{9D8B030D-6E8A-4147-A177-3AD203B41FA5}">
                          <a16:colId xmlns:a16="http://schemas.microsoft.com/office/drawing/2014/main" val="1465138202"/>
                        </a:ext>
                      </a:extLst>
                    </a:gridCol>
                    <a:gridCol w="1240172">
                      <a:extLst>
                        <a:ext uri="{9D8B030D-6E8A-4147-A177-3AD203B41FA5}">
                          <a16:colId xmlns:a16="http://schemas.microsoft.com/office/drawing/2014/main" val="3625844089"/>
                        </a:ext>
                      </a:extLst>
                    </a:gridCol>
                    <a:gridCol w="1241549">
                      <a:extLst>
                        <a:ext uri="{9D8B030D-6E8A-4147-A177-3AD203B41FA5}">
                          <a16:colId xmlns:a16="http://schemas.microsoft.com/office/drawing/2014/main" val="1361821493"/>
                        </a:ext>
                      </a:extLst>
                    </a:gridCol>
                  </a:tblGrid>
                  <a:tr h="46355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2800" b="1" i="1" dirty="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endParaRPr lang="ja-JP" sz="2800" b="1" dirty="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800" b="1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endParaRPr lang="ja-JP" sz="2800" b="1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6059" t="-19737" r="-201478" b="-843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800" b="1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ja-JP" sz="2800" b="1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800" b="1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n-US" sz="2800" b="1" i="1" baseline="-250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2800" b="1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/Y</a:t>
                          </a:r>
                          <a:r>
                            <a:rPr lang="en-US" sz="2800" b="1" i="1" baseline="-250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ja-JP" sz="2800" b="1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5471297"/>
                      </a:ext>
                    </a:extLst>
                  </a:tr>
                  <a:tr h="46355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 dirty="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ja-JP" sz="2800" dirty="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0.93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6342020"/>
                      </a:ext>
                    </a:extLst>
                  </a:tr>
                  <a:tr h="46355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 dirty="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ja-JP" sz="2800" dirty="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0.95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4352921"/>
                      </a:ext>
                    </a:extLst>
                  </a:tr>
                  <a:tr h="46355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0.98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70664244"/>
                      </a:ext>
                    </a:extLst>
                  </a:tr>
                  <a:tr h="46355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1.03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37020401"/>
                      </a:ext>
                    </a:extLst>
                  </a:tr>
                  <a:tr h="46355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1.10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10437894"/>
                      </a:ext>
                    </a:extLst>
                  </a:tr>
                  <a:tr h="46355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1.20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13031596"/>
                      </a:ext>
                    </a:extLst>
                  </a:tr>
                  <a:tr h="46355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1.31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6604753"/>
                      </a:ext>
                    </a:extLst>
                  </a:tr>
                  <a:tr h="46355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i="1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0.15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0.5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0.07</a:t>
                          </a:r>
                          <a:endParaRPr lang="ja-JP" sz="280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effectLst/>
                              <a:latin typeface="Arial" panose="020B0604020202020204" pitchFamily="34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a:t>1.45</a:t>
                          </a:r>
                          <a:endParaRPr lang="ja-JP" sz="2800" dirty="0">
                            <a:effectLst/>
                            <a:latin typeface="Arial" panose="020B0604020202020204" pitchFamily="34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73025" marR="73025" marT="18415" marB="18415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8791855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Rectangle 1">
            <a:extLst>
              <a:ext uri="{FF2B5EF4-FFF2-40B4-BE49-F238E27FC236}">
                <a16:creationId xmlns:a16="http://schemas.microsoft.com/office/drawing/2014/main" id="{CF465A18-418E-412B-AB14-AC99E1F7A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576" y="649635"/>
            <a:ext cx="851684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Estimated Borrowing Ratio for Varying </a:t>
            </a:r>
            <a:r>
              <a:rPr kumimoji="0" lang="en-US" altLang="ja-JP" sz="3200" b="1" i="1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</a:t>
            </a:r>
            <a:endParaRPr kumimoji="0" lang="en-US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27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49105D03-EAC7-4D20-BB3C-1460B45E8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3" y="2042663"/>
            <a:ext cx="8688387" cy="868680"/>
          </a:xfrm>
        </p:spPr>
        <p:txBody>
          <a:bodyPr/>
          <a:lstStyle/>
          <a:p>
            <a:pPr algn="ctr"/>
            <a:r>
              <a:rPr kumimoji="1" lang="en-US" altLang="ja-JP" sz="4800" dirty="0"/>
              <a:t>Thank you fo</a:t>
            </a:r>
            <a:r>
              <a:rPr lang="en-US" altLang="ja-JP" sz="4800" dirty="0"/>
              <a:t>r your attention</a:t>
            </a:r>
            <a:endParaRPr kumimoji="1" lang="ja-JP" altLang="en-US" sz="4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C3249D-048C-400B-8AC0-D8B6564F84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15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27013" y="288004"/>
            <a:ext cx="8688387" cy="868680"/>
          </a:xfrm>
        </p:spPr>
        <p:txBody>
          <a:bodyPr/>
          <a:lstStyle/>
          <a:p>
            <a:r>
              <a:rPr lang="en-US" dirty="0"/>
              <a:t>Lessons from Japan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D50EA88-FAAB-4D8C-8F88-F57A859DA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48" y="1082543"/>
            <a:ext cx="8319432" cy="489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61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227013" y="288004"/>
            <a:ext cx="8688387" cy="868680"/>
          </a:xfrm>
        </p:spPr>
        <p:txBody>
          <a:bodyPr/>
          <a:lstStyle/>
          <a:p>
            <a:r>
              <a:rPr lang="en-US" dirty="0"/>
              <a:t>Household debt level in South Korea and 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37" y="1158171"/>
            <a:ext cx="4366729" cy="3271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6573" y="4592538"/>
            <a:ext cx="3488289" cy="914400"/>
          </a:xfrm>
          <a:prstGeom prst="rect">
            <a:avLst/>
          </a:prstGeom>
          <a:ln cap="flat">
            <a:noFill/>
            <a:miter lim="800000"/>
          </a:ln>
        </p:spPr>
        <p:txBody>
          <a:bodyPr vert="horz" wrap="none" lIns="91440" tIns="45720" rIns="91440" bIns="457200" rtlCol="0">
            <a:noAutofit/>
          </a:bodyPr>
          <a:lstStyle/>
          <a:p>
            <a:r>
              <a:rPr lang="en-US" sz="1200" b="1" dirty="0"/>
              <a:t>South Korea: HH debt to disposable income (%)</a:t>
            </a:r>
          </a:p>
        </p:txBody>
      </p:sp>
      <p:pic>
        <p:nvPicPr>
          <p:cNvPr id="6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637259" y="1156684"/>
            <a:ext cx="4368716" cy="327291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077472" y="4592538"/>
            <a:ext cx="3488289" cy="914400"/>
          </a:xfrm>
          <a:prstGeom prst="rect">
            <a:avLst/>
          </a:prstGeom>
          <a:ln cap="flat">
            <a:noFill/>
            <a:miter lim="800000"/>
          </a:ln>
        </p:spPr>
        <p:txBody>
          <a:bodyPr vert="horz" wrap="none" lIns="91440" tIns="45720" rIns="91440" bIns="457200" rtlCol="0">
            <a:noAutofit/>
          </a:bodyPr>
          <a:lstStyle/>
          <a:p>
            <a:r>
              <a:rPr lang="en-US" sz="1200" b="1" dirty="0"/>
              <a:t>US: HH debt to disposable income (%)</a:t>
            </a:r>
          </a:p>
        </p:txBody>
      </p:sp>
    </p:spTree>
    <p:extLst>
      <p:ext uri="{BB962C8B-B14F-4D97-AF65-F5344CB8AC3E}">
        <p14:creationId xmlns:p14="http://schemas.microsoft.com/office/powerpoint/2010/main" val="184009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966" y="945977"/>
            <a:ext cx="5853359" cy="5140498"/>
          </a:xfrm>
          <a:prstGeom prst="rect">
            <a:avLst/>
          </a:prstGeom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227013" y="288004"/>
            <a:ext cx="8688387" cy="868680"/>
          </a:xfrm>
        </p:spPr>
        <p:txBody>
          <a:bodyPr/>
          <a:lstStyle/>
          <a:p>
            <a:r>
              <a:rPr lang="en-US" b="0" dirty="0"/>
              <a:t>Advanced and emerging  market economies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124700" y="2343150"/>
            <a:ext cx="1704975" cy="419100"/>
          </a:xfrm>
          <a:prstGeom prst="rect">
            <a:avLst/>
          </a:prstGeom>
          <a:ln cap="flat">
            <a:noFill/>
            <a:miter lim="800000"/>
          </a:ln>
        </p:spPr>
        <p:txBody>
          <a:bodyPr vert="horz" wrap="square" lIns="91440" tIns="45720" rIns="91440" bIns="457200" rtlCol="0">
            <a:noAutofit/>
          </a:bodyPr>
          <a:lstStyle/>
          <a:p>
            <a:r>
              <a:rPr lang="en-US" sz="1200" b="1" dirty="0"/>
              <a:t>Advanced economies</a:t>
            </a:r>
          </a:p>
        </p:txBody>
      </p:sp>
      <p:sp>
        <p:nvSpPr>
          <p:cNvPr id="6" name="TextBox 5"/>
          <p:cNvSpPr txBox="1"/>
          <p:nvPr/>
        </p:nvSpPr>
        <p:spPr>
          <a:xfrm rot="10800000" flipV="1">
            <a:off x="7124699" y="3695929"/>
            <a:ext cx="1704975" cy="505573"/>
          </a:xfrm>
          <a:prstGeom prst="rect">
            <a:avLst/>
          </a:prstGeom>
          <a:ln cap="flat">
            <a:noFill/>
            <a:miter lim="800000"/>
          </a:ln>
        </p:spPr>
        <p:txBody>
          <a:bodyPr vert="horz" wrap="square" lIns="91440" tIns="45720" rIns="91440" bIns="457200" rtlCol="0">
            <a:noAutofit/>
          </a:bodyPr>
          <a:lstStyle/>
          <a:p>
            <a:r>
              <a:rPr lang="en-US" sz="1200" b="1" dirty="0"/>
              <a:t>Emerging market economies</a:t>
            </a:r>
          </a:p>
        </p:txBody>
      </p:sp>
    </p:spTree>
    <p:extLst>
      <p:ext uri="{BB962C8B-B14F-4D97-AF65-F5344CB8AC3E}">
        <p14:creationId xmlns:p14="http://schemas.microsoft.com/office/powerpoint/2010/main" val="427690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B48D029-9A29-4A4D-88BD-CB5C22A78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20F4FFA-9B7E-4927-AF83-E82A64343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39" y="1019908"/>
            <a:ext cx="8786321" cy="362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168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9557" y="299855"/>
            <a:ext cx="8039743" cy="416838"/>
          </a:xfrm>
        </p:spPr>
        <p:txBody>
          <a:bodyPr/>
          <a:lstStyle/>
          <a:p>
            <a:r>
              <a:rPr lang="en-US" dirty="0"/>
              <a:t>Theoretical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950399" y="832338"/>
          <a:ext cx="7126801" cy="5104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47960" imgH="3860640" progId="Equation.3">
                  <p:embed/>
                </p:oleObj>
              </mc:Choice>
              <mc:Fallback>
                <p:oleObj name="Equation" r:id="rId2" imgW="4647960" imgH="3860640" progId="Equation.3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50399" y="832338"/>
                        <a:ext cx="7126801" cy="51040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283311" y="5464359"/>
          <a:ext cx="393858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1840" imgH="583920" progId="Equation.3">
                  <p:embed/>
                </p:oleObj>
              </mc:Choice>
              <mc:Fallback>
                <p:oleObj name="Equation" r:id="rId4" imgW="2031840" imgH="583920" progId="Equation.3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3311" y="5464359"/>
                        <a:ext cx="3938587" cy="10937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63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B47AD1-29D6-4846-A796-F1B69E73C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801815"/>
            <a:ext cx="8629517" cy="34231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4000" b="1" dirty="0"/>
              <a:t>1,   L</a:t>
            </a:r>
            <a:r>
              <a:rPr kumimoji="1" lang="en-US" altLang="ja-JP" sz="4000" b="1" baseline="-25000" dirty="0"/>
              <a:t>0</a:t>
            </a:r>
            <a:r>
              <a:rPr kumimoji="1" lang="en-US" altLang="ja-JP" sz="4000" b="1" dirty="0"/>
              <a:t>/Y</a:t>
            </a:r>
            <a:r>
              <a:rPr kumimoji="1" lang="en-US" altLang="ja-JP" sz="4000" b="1" baseline="-25000" dirty="0"/>
              <a:t>0 </a:t>
            </a:r>
            <a:r>
              <a:rPr kumimoji="1" lang="en-US" altLang="ja-JP" sz="4000" b="1" dirty="0"/>
              <a:t>=  [ Initial Loan/Income] ratio</a:t>
            </a:r>
          </a:p>
          <a:p>
            <a:pPr marL="0" indent="0">
              <a:buNone/>
            </a:pPr>
            <a:r>
              <a:rPr lang="en-US" altLang="ja-JP" sz="4000" b="1" dirty="0"/>
              <a:t>2,  r = Interest Rate</a:t>
            </a:r>
          </a:p>
          <a:p>
            <a:pPr marL="0" indent="0">
              <a:buNone/>
            </a:pPr>
            <a:r>
              <a:rPr kumimoji="1" lang="en-US" altLang="ja-JP" sz="4000" b="1" dirty="0"/>
              <a:t>3,  n = number of years of borrowing</a:t>
            </a:r>
          </a:p>
          <a:p>
            <a:pPr marL="0" indent="0">
              <a:buNone/>
            </a:pPr>
            <a:r>
              <a:rPr lang="en-US" altLang="ja-JP" sz="4000" b="1" dirty="0"/>
              <a:t>4,  a = growth rate of income</a:t>
            </a:r>
          </a:p>
          <a:p>
            <a:pPr marL="0" indent="0">
              <a:buNone/>
            </a:pPr>
            <a:r>
              <a:rPr kumimoji="1" lang="en-US" altLang="ja-JP" sz="4000" b="1" dirty="0"/>
              <a:t>5,  c = </a:t>
            </a:r>
            <a:r>
              <a:rPr lang="en-US" altLang="ja-JP" sz="4000" b="1" dirty="0"/>
              <a:t>marginal propensity to consume</a:t>
            </a:r>
            <a:endParaRPr kumimoji="1" lang="en-US" altLang="ja-JP" sz="4000" b="1" dirty="0"/>
          </a:p>
          <a:p>
            <a:pPr marL="0" indent="0">
              <a:buNone/>
            </a:pPr>
            <a:endParaRPr kumimoji="1" lang="ja-JP" altLang="en-US" sz="4000" b="1" baseline="-25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10370F-5C74-47DE-88E0-89844F628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38D375-C4E4-43A3-AA78-9E9F6BAC540D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  <p:graphicFrame>
        <p:nvGraphicFramePr>
          <p:cNvPr id="5" name="Object 12">
            <a:extLst>
              <a:ext uri="{FF2B5EF4-FFF2-40B4-BE49-F238E27FC236}">
                <a16:creationId xmlns:a16="http://schemas.microsoft.com/office/drawing/2014/main" id="{58CB4EE1-D686-4782-9870-D88ED528D5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9311" y="117230"/>
          <a:ext cx="7345111" cy="2039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1840" imgH="583920" progId="Equation.3">
                  <p:embed/>
                </p:oleObj>
              </mc:Choice>
              <mc:Fallback>
                <p:oleObj name="Equation" r:id="rId2" imgW="2031840" imgH="583920" progId="Equation.3">
                  <p:embed/>
                  <p:pic>
                    <p:nvPicPr>
                      <p:cNvPr id="5" name="Object 12">
                        <a:extLst>
                          <a:ext uri="{FF2B5EF4-FFF2-40B4-BE49-F238E27FC236}">
                            <a16:creationId xmlns:a16="http://schemas.microsoft.com/office/drawing/2014/main" id="{58CB4EE1-D686-4782-9870-D88ED528D5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9311" y="117230"/>
                        <a:ext cx="7345111" cy="203981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4244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6E4C23F4-FC19-4BBA-9E04-13BF38B7FC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38515" y="2070714"/>
            <a:ext cx="7833609" cy="348160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DB52FD6-4B98-4025-834C-51286FF9E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309" y="2932895"/>
            <a:ext cx="7887383" cy="99221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6E2A8E-DE48-4F6F-93B8-13A1872AF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6167" y="2016682"/>
            <a:ext cx="185574" cy="36253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b="1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LOAN</a:t>
            </a:r>
          </a:p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＝</a:t>
            </a:r>
            <a:r>
              <a:rPr kumimoji="1" lang="en-US" altLang="ja-JP" b="1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INCOME</a:t>
            </a:r>
          </a:p>
          <a:p>
            <a:pPr marL="0" indent="0">
              <a:buNone/>
            </a:pPr>
            <a:endParaRPr kumimoji="1" lang="en-US" altLang="ja-JP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6E455D3-4ADC-40F4-B6D8-025F22AD0E57}"/>
              </a:ext>
            </a:extLst>
          </p:cNvPr>
          <p:cNvSpPr/>
          <p:nvPr/>
        </p:nvSpPr>
        <p:spPr>
          <a:xfrm>
            <a:off x="7387937" y="2932895"/>
            <a:ext cx="888422" cy="1431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100" dirty="0">
                <a:solidFill>
                  <a:srgbClr val="FF0000"/>
                </a:solidFill>
                <a:latin typeface="Arial Black" panose="020B0A04020102020204" pitchFamily="34" charset="0"/>
              </a:rPr>
              <a:t>Maturity</a:t>
            </a:r>
            <a:endParaRPr kumimoji="1" lang="ja-JP" altLang="en-US" sz="21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2086763-DC66-4D1E-8CCC-F0DB02216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99" y="1131094"/>
            <a:ext cx="8949128" cy="1105550"/>
          </a:xfrm>
        </p:spPr>
        <p:txBody>
          <a:bodyPr>
            <a:noAutofit/>
          </a:bodyPr>
          <a:lstStyle/>
          <a:p>
            <a:pPr algn="ctr"/>
            <a:r>
              <a:rPr lang="en-US" altLang="ja-JP" sz="4050" dirty="0">
                <a:solidFill>
                  <a:srgbClr val="7030A0"/>
                </a:solidFill>
                <a:latin typeface="Arial Black" panose="020B0A04020102020204" pitchFamily="34" charset="0"/>
              </a:rPr>
              <a:t>Loan/Income Ratio of Japan</a:t>
            </a:r>
            <a:endParaRPr lang="ja-JP" altLang="en-US" sz="405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1E81B05-5A56-4AD4-A36A-A01A9377E959}"/>
              </a:ext>
            </a:extLst>
          </p:cNvPr>
          <p:cNvSpPr/>
          <p:nvPr/>
        </p:nvSpPr>
        <p:spPr>
          <a:xfrm>
            <a:off x="6353909" y="5001417"/>
            <a:ext cx="2161784" cy="5509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>
                <a:solidFill>
                  <a:srgbClr val="FF0000"/>
                </a:solidFill>
              </a:rPr>
              <a:t>Interest Rate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D61CF1D-95B6-4089-BF3B-D462BFD1A543}"/>
              </a:ext>
            </a:extLst>
          </p:cNvPr>
          <p:cNvSpPr/>
          <p:nvPr/>
        </p:nvSpPr>
        <p:spPr>
          <a:xfrm>
            <a:off x="199292" y="5955324"/>
            <a:ext cx="7678615" cy="5509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FF0000"/>
                </a:solidFill>
              </a:rPr>
              <a:t>ＭＰＣ</a:t>
            </a:r>
            <a:r>
              <a:rPr kumimoji="1" lang="en-US" altLang="ja-JP" sz="3600" b="1" dirty="0">
                <a:solidFill>
                  <a:srgbClr val="FF0000"/>
                </a:solidFill>
              </a:rPr>
              <a:t>=0.70,  Income Growth=1.6%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1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CB878A7-C498-49FD-A1FB-0B3424A8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61EA2-B82C-4C4A-A9F1-2E593D61FF5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8A7477-D0CE-4052-A5A3-E0ECD9613F57}"/>
              </a:ext>
            </a:extLst>
          </p:cNvPr>
          <p:cNvSpPr/>
          <p:nvPr/>
        </p:nvSpPr>
        <p:spPr>
          <a:xfrm>
            <a:off x="90616" y="52566"/>
            <a:ext cx="90533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a. Ceiling on borrowing ratio</a:t>
            </a:r>
            <a:r>
              <a:rPr lang="en-US" altLang="ja-JP" sz="3600" b="1" dirty="0"/>
              <a:t>: L/Y=1/3 </a:t>
            </a:r>
          </a:p>
          <a:p>
            <a:pPr marL="457200" indent="-457200">
              <a:buAutoNum type="alphaLcPeriod" startAt="2"/>
            </a:pPr>
            <a:r>
              <a:rPr lang="en-US" altLang="ja-JP" sz="3600" b="1" dirty="0">
                <a:solidFill>
                  <a:srgbClr val="FF0000"/>
                </a:solidFill>
              </a:rPr>
              <a:t>Interest rate ceiling</a:t>
            </a:r>
            <a:r>
              <a:rPr lang="en-US" altLang="ja-JP" sz="3600" b="1" dirty="0"/>
              <a:t>: 20% </a:t>
            </a:r>
          </a:p>
          <a:p>
            <a:pPr marL="457200" indent="-457200">
              <a:buAutoNum type="alphaLcPeriod" startAt="2"/>
            </a:pPr>
            <a:r>
              <a:rPr lang="en-US" altLang="ja-JP" sz="3600" b="1" dirty="0">
                <a:solidFill>
                  <a:srgbClr val="FF0000"/>
                </a:solidFill>
              </a:rPr>
              <a:t>Borrowers’ information</a:t>
            </a:r>
            <a:r>
              <a:rPr lang="en-US" altLang="ja-JP" sz="3600" b="1" dirty="0"/>
              <a:t>: The law required all individual borrowing within a household to be aggregated to obtain the total household borrowing</a:t>
            </a:r>
          </a:p>
          <a:p>
            <a:pPr marL="457200" indent="-457200">
              <a:buAutoNum type="alphaLcPeriod" startAt="4"/>
            </a:pPr>
            <a:r>
              <a:rPr lang="en-US" altLang="ja-JP" sz="3600" b="1" dirty="0">
                <a:solidFill>
                  <a:srgbClr val="FF0000"/>
                </a:solidFill>
              </a:rPr>
              <a:t>Self-regulatory association of money lenders</a:t>
            </a:r>
            <a:r>
              <a:rPr lang="en-US" altLang="ja-JP" sz="3600" b="1" dirty="0"/>
              <a:t>: A self-regulatory association of moneylenders </a:t>
            </a:r>
          </a:p>
          <a:p>
            <a:pPr marL="457200" indent="-457200">
              <a:buAutoNum type="alphaLcPeriod" startAt="4"/>
            </a:pPr>
            <a:r>
              <a:rPr lang="en-US" altLang="ja-JP" sz="3600" b="1" dirty="0">
                <a:solidFill>
                  <a:srgbClr val="FF0000"/>
                </a:solidFill>
              </a:rPr>
              <a:t>Consumer care hotline:</a:t>
            </a:r>
            <a:r>
              <a:rPr lang="en-US" altLang="ja-JP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4824180"/>
      </p:ext>
    </p:extLst>
  </p:cSld>
  <p:clrMapOvr>
    <a:masterClrMapping/>
  </p:clrMapOvr>
</p:sld>
</file>

<file path=ppt/theme/theme1.xml><?xml version="1.0" encoding="utf-8"?>
<a:theme xmlns:a="http://schemas.openxmlformats.org/drawingml/2006/main" name="ADBI_PPT_Template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&amp;P Ratings Services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101600">
          <a:solidFill>
            <a:schemeClr val="accent1"/>
          </a:solidFill>
          <a:miter lim="800000"/>
        </a:ln>
        <a:effectLst/>
      </a:spPr>
      <a:bodyPr rot="0" spcFirstLastPara="0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600"/>
          </a:spcBef>
          <a:defRPr sz="2400" b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88900">
          <a:solidFill>
            <a:schemeClr val="accent5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ln cap="flat">
          <a:noFill/>
          <a:miter lim="800000"/>
        </a:ln>
      </a:spPr>
      <a:bodyPr vert="horz" wrap="square" lIns="91440" tIns="45720" rIns="91440" bIns="457200" rtlCol="0">
        <a:noAutofit/>
      </a:bodyPr>
      <a:lstStyle>
        <a:defPPr>
          <a:defRPr sz="2400" b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ADBI_PPT_Template_2016</Template>
  <TotalTime>0</TotalTime>
  <Words>607</Words>
  <Application>Microsoft Office PowerPoint</Application>
  <PresentationFormat>画面に合わせる (4:3)</PresentationFormat>
  <Paragraphs>115</Paragraphs>
  <Slides>15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Ideal Sans Light</vt:lpstr>
      <vt:lpstr>Aharoni</vt:lpstr>
      <vt:lpstr>Arial</vt:lpstr>
      <vt:lpstr>Arial Black</vt:lpstr>
      <vt:lpstr>Calibri</vt:lpstr>
      <vt:lpstr>Cambria Math</vt:lpstr>
      <vt:lpstr>ADBI_PPT_Template_2016</vt:lpstr>
      <vt:lpstr>Equation</vt:lpstr>
      <vt:lpstr>Modelling Household Debt OverhangConditions  </vt:lpstr>
      <vt:lpstr>Lessons from Japan</vt:lpstr>
      <vt:lpstr>Household debt level in South Korea and US</vt:lpstr>
      <vt:lpstr>Advanced and emerging  market economies</vt:lpstr>
      <vt:lpstr>PowerPoint プレゼンテーション</vt:lpstr>
      <vt:lpstr>Theoretical Model</vt:lpstr>
      <vt:lpstr>PowerPoint プレゼンテーション</vt:lpstr>
      <vt:lpstr>Loan/Income Ratio of Japan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2016-05-16T08:56:47Z</dcterms:created>
  <dcterms:modified xsi:type="dcterms:W3CDTF">2022-08-11T01:42:58Z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35457208-0f55-4a39-bd3a-c3fe07e4fdc8</vt:lpwstr>
  </property>
  <property fmtid="{D5CDD505-2E9C-101B-9397-08002B2CF9AE}" pid="3" name="Classification">
    <vt:lpwstr>Internal</vt:lpwstr>
  </property>
</Properties>
</file>