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990" r:id="rId2"/>
    <p:sldId id="2030" r:id="rId3"/>
    <p:sldId id="566" r:id="rId4"/>
    <p:sldId id="2018" r:id="rId5"/>
    <p:sldId id="2020" r:id="rId6"/>
    <p:sldId id="569" r:id="rId7"/>
    <p:sldId id="2019" r:id="rId8"/>
    <p:sldId id="574" r:id="rId9"/>
    <p:sldId id="579" r:id="rId10"/>
    <p:sldId id="1867" r:id="rId11"/>
    <p:sldId id="258" r:id="rId12"/>
    <p:sldId id="2033" r:id="rId13"/>
    <p:sldId id="1976" r:id="rId14"/>
    <p:sldId id="1987" r:id="rId15"/>
    <p:sldId id="1989" r:id="rId16"/>
    <p:sldId id="261" r:id="rId17"/>
    <p:sldId id="1873" r:id="rId18"/>
    <p:sldId id="2034" r:id="rId19"/>
    <p:sldId id="2035" r:id="rId20"/>
    <p:sldId id="1993" r:id="rId21"/>
    <p:sldId id="1983" r:id="rId22"/>
    <p:sldId id="2021" r:id="rId23"/>
    <p:sldId id="1881" r:id="rId24"/>
    <p:sldId id="1980" r:id="rId25"/>
    <p:sldId id="2036" r:id="rId26"/>
    <p:sldId id="2029" r:id="rId27"/>
    <p:sldId id="263" r:id="rId28"/>
    <p:sldId id="2028" r:id="rId29"/>
    <p:sldId id="257" r:id="rId30"/>
    <p:sldId id="259" r:id="rId31"/>
    <p:sldId id="2022" r:id="rId32"/>
    <p:sldId id="2026" r:id="rId33"/>
    <p:sldId id="2023" r:id="rId34"/>
    <p:sldId id="2024"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6"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142939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72685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5993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217888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153785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9971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225135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28691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177987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396083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F90408-6C6B-4632-97ED-47FFE59BCF06}" type="datetimeFigureOut">
              <a:rPr kumimoji="1" lang="ja-JP" altLang="en-US" smtClean="0"/>
              <a:t>2022/8/11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294358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90408-6C6B-4632-97ED-47FFE59BCF06}" type="datetimeFigureOut">
              <a:rPr kumimoji="1" lang="ja-JP" altLang="en-US" smtClean="0"/>
              <a:t>2022/8/11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4C4E4-7F75-46BC-B3DB-BE5571ED9A60}" type="slidenum">
              <a:rPr kumimoji="1" lang="ja-JP" altLang="en-US" smtClean="0"/>
              <a:t>‹#›</a:t>
            </a:fld>
            <a:endParaRPr kumimoji="1" lang="ja-JP" altLang="en-US"/>
          </a:p>
        </p:txBody>
      </p:sp>
    </p:spTree>
    <p:extLst>
      <p:ext uri="{BB962C8B-B14F-4D97-AF65-F5344CB8AC3E}">
        <p14:creationId xmlns:p14="http://schemas.microsoft.com/office/powerpoint/2010/main" val="360300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oshino@econ.keio.ac.j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27BC9-525D-451B-A0A3-EBC5F4B84AC6}"/>
              </a:ext>
            </a:extLst>
          </p:cNvPr>
          <p:cNvSpPr>
            <a:spLocks noGrp="1"/>
          </p:cNvSpPr>
          <p:nvPr>
            <p:ph type="title"/>
          </p:nvPr>
        </p:nvSpPr>
        <p:spPr>
          <a:xfrm>
            <a:off x="48127" y="1732919"/>
            <a:ext cx="12143873" cy="1117600"/>
          </a:xfrm>
        </p:spPr>
        <p:txBody>
          <a:bodyPr>
            <a:noAutofit/>
          </a:bodyPr>
          <a:lstStyle/>
          <a:p>
            <a:pPr marL="0" indent="0" algn="ctr">
              <a:buNone/>
            </a:pPr>
            <a:r>
              <a:rPr lang="en-US" altLang="ja-JP" sz="3200" b="1" dirty="0">
                <a:solidFill>
                  <a:srgbClr val="7030A0"/>
                </a:solidFill>
                <a:latin typeface="Century Gothic" panose="020B0502020202020204" pitchFamily="34" charset="0"/>
              </a:rPr>
              <a:t>Singapore Economic Review Conference</a:t>
            </a:r>
            <a:br>
              <a:rPr lang="en-US" altLang="ja-JP" sz="3200" b="1" dirty="0">
                <a:solidFill>
                  <a:srgbClr val="7030A0"/>
                </a:solidFill>
                <a:latin typeface="Century Gothic" panose="020B0502020202020204" pitchFamily="34" charset="0"/>
              </a:rPr>
            </a:br>
            <a:r>
              <a:rPr lang="en-US" altLang="ja-JP" sz="3200" b="1" dirty="0">
                <a:solidFill>
                  <a:srgbClr val="7030A0"/>
                </a:solidFill>
                <a:latin typeface="Century Gothic" panose="020B0502020202020204" pitchFamily="34" charset="0"/>
              </a:rPr>
              <a:t>August, 2022,</a:t>
            </a:r>
            <a:br>
              <a:rPr lang="en-US" altLang="ja-JP" sz="3200" b="1" dirty="0">
                <a:solidFill>
                  <a:srgbClr val="7030A0"/>
                </a:solidFill>
                <a:latin typeface="Century Gothic" panose="020B0502020202020204" pitchFamily="34" charset="0"/>
              </a:rPr>
            </a:br>
            <a:br>
              <a:rPr lang="en-US" altLang="ja-JP" sz="4800" b="1" dirty="0">
                <a:latin typeface="Century Gothic" panose="020B0502020202020204" pitchFamily="34" charset="0"/>
              </a:rPr>
            </a:br>
            <a:r>
              <a:rPr lang="en-US" altLang="ja-JP" sz="4800" b="1" dirty="0">
                <a:latin typeface="Century Gothic" panose="020B0502020202020204" pitchFamily="34" charset="0"/>
              </a:rPr>
              <a:t>The way to induce private financing </a:t>
            </a:r>
            <a:br>
              <a:rPr lang="en-US" altLang="ja-JP" sz="4800" b="1" dirty="0">
                <a:latin typeface="Century Gothic" panose="020B0502020202020204" pitchFamily="34" charset="0"/>
              </a:rPr>
            </a:br>
            <a:r>
              <a:rPr lang="en-US" altLang="ja-JP" sz="4800" b="1" dirty="0">
                <a:latin typeface="Century Gothic" panose="020B0502020202020204" pitchFamily="34" charset="0"/>
              </a:rPr>
              <a:t>into Green Investments </a:t>
            </a:r>
            <a:r>
              <a:rPr kumimoji="1" lang="en-US" altLang="ja-JP" sz="4800" b="1" dirty="0">
                <a:latin typeface="Century Gothic" panose="020B0502020202020204" pitchFamily="34" charset="0"/>
                <a:ea typeface="+mn-ea"/>
              </a:rPr>
              <a:t>and Green Bond</a:t>
            </a:r>
            <a:br>
              <a:rPr kumimoji="1" lang="en-US" altLang="ja-JP" sz="4800" b="1" dirty="0">
                <a:latin typeface="+mn-ea"/>
                <a:ea typeface="+mn-ea"/>
              </a:rPr>
            </a:br>
            <a:endParaRPr kumimoji="1" lang="ja-JP" altLang="en-US" sz="4800" b="1" dirty="0">
              <a:latin typeface="+mn-ea"/>
              <a:ea typeface="+mn-ea"/>
            </a:endParaRPr>
          </a:p>
        </p:txBody>
      </p:sp>
      <p:sp>
        <p:nvSpPr>
          <p:cNvPr id="3" name="コンテンツ プレースホルダー 2">
            <a:extLst>
              <a:ext uri="{FF2B5EF4-FFF2-40B4-BE49-F238E27FC236}">
                <a16:creationId xmlns:a16="http://schemas.microsoft.com/office/drawing/2014/main" id="{34410192-8B16-4559-BBF7-03EF5338BAEC}"/>
              </a:ext>
            </a:extLst>
          </p:cNvPr>
          <p:cNvSpPr>
            <a:spLocks noGrp="1"/>
          </p:cNvSpPr>
          <p:nvPr>
            <p:ph idx="1"/>
          </p:nvPr>
        </p:nvSpPr>
        <p:spPr>
          <a:xfrm>
            <a:off x="48126" y="3622332"/>
            <a:ext cx="12095747" cy="3176635"/>
          </a:xfrm>
        </p:spPr>
        <p:txBody>
          <a:bodyPr>
            <a:normAutofit/>
          </a:bodyPr>
          <a:lstStyle/>
          <a:p>
            <a:pPr marL="0" indent="0" algn="ctr">
              <a:buNone/>
            </a:pPr>
            <a:r>
              <a:rPr lang="en-US" altLang="ja-JP" sz="4400" b="1" dirty="0">
                <a:solidFill>
                  <a:srgbClr val="FF0000"/>
                </a:solidFill>
                <a:latin typeface="Century Gothic" panose="020B0502020202020204" pitchFamily="34" charset="0"/>
                <a:hlinkClick r:id="rId2">
                  <a:extLst>
                    <a:ext uri="{A12FA001-AC4F-418D-AE19-62706E023703}">
                      <ahyp:hlinkClr xmlns:ahyp="http://schemas.microsoft.com/office/drawing/2018/hyperlinkcolor" val="tx"/>
                    </a:ext>
                  </a:extLst>
                </a:hlinkClick>
              </a:rPr>
              <a:t>YOSHINO </a:t>
            </a:r>
            <a:r>
              <a:rPr lang="en-US" altLang="ja-JP" sz="4400" b="1" dirty="0" err="1">
                <a:solidFill>
                  <a:srgbClr val="FF0000"/>
                </a:solidFill>
                <a:latin typeface="Century Gothic" panose="020B0502020202020204" pitchFamily="34" charset="0"/>
                <a:hlinkClick r:id="rId2">
                  <a:extLst>
                    <a:ext uri="{A12FA001-AC4F-418D-AE19-62706E023703}">
                      <ahyp:hlinkClr xmlns:ahyp="http://schemas.microsoft.com/office/drawing/2018/hyperlinkcolor" val="tx"/>
                    </a:ext>
                  </a:extLst>
                </a:hlinkClick>
              </a:rPr>
              <a:t>Naoyuki</a:t>
            </a:r>
            <a:endParaRPr lang="en-US" altLang="ja-JP" sz="4400" b="1" dirty="0">
              <a:solidFill>
                <a:srgbClr val="FF0000"/>
              </a:solidFill>
              <a:latin typeface="Century Gothic" panose="020B0502020202020204" pitchFamily="34" charset="0"/>
              <a:hlinkClick r:id="rId2">
                <a:extLst>
                  <a:ext uri="{A12FA001-AC4F-418D-AE19-62706E023703}">
                    <ahyp:hlinkClr xmlns:ahyp="http://schemas.microsoft.com/office/drawing/2018/hyperlinkcolor" val="tx"/>
                  </a:ext>
                </a:extLst>
              </a:hlinkClick>
            </a:endParaRPr>
          </a:p>
          <a:p>
            <a:pPr marL="0" indent="0" algn="ctr">
              <a:buNone/>
            </a:pPr>
            <a:r>
              <a:rPr kumimoji="1" lang="en-US" altLang="ja-JP" sz="3200" b="1" dirty="0">
                <a:solidFill>
                  <a:srgbClr val="7030A0"/>
                </a:solidFill>
                <a:latin typeface="Century Gothic" panose="020B0502020202020204" pitchFamily="34" charset="0"/>
                <a:hlinkClick r:id="rId2">
                  <a:extLst>
                    <a:ext uri="{A12FA001-AC4F-418D-AE19-62706E023703}">
                      <ahyp:hlinkClr xmlns:ahyp="http://schemas.microsoft.com/office/drawing/2018/hyperlinkcolor" val="tx"/>
                    </a:ext>
                  </a:extLst>
                </a:hlinkClick>
              </a:rPr>
              <a:t>Professor Emeritus,  Keio University, Japan</a:t>
            </a:r>
          </a:p>
          <a:p>
            <a:pPr marL="0" indent="0" algn="ctr">
              <a:buNone/>
            </a:pPr>
            <a:r>
              <a:rPr kumimoji="1" lang="en-US" altLang="ja-JP" sz="3200" b="1" dirty="0">
                <a:latin typeface="Century Gothic" panose="020B0502020202020204" pitchFamily="34" charset="0"/>
                <a:hlinkClick r:id="rId2">
                  <a:extLst>
                    <a:ext uri="{A12FA001-AC4F-418D-AE19-62706E023703}">
                      <ahyp:hlinkClr xmlns:ahyp="http://schemas.microsoft.com/office/drawing/2018/hyperlinkcolor" val="tx"/>
                    </a:ext>
                  </a:extLst>
                </a:hlinkClick>
              </a:rPr>
              <a:t>Director, Financial Research Center, </a:t>
            </a:r>
          </a:p>
          <a:p>
            <a:pPr marL="0" indent="0" algn="ctr">
              <a:buNone/>
            </a:pPr>
            <a:r>
              <a:rPr lang="en-US" altLang="ja-JP" sz="3200" b="1" dirty="0">
                <a:latin typeface="Century Gothic" panose="020B0502020202020204" pitchFamily="34" charset="0"/>
                <a:hlinkClick r:id="rId2">
                  <a:extLst>
                    <a:ext uri="{A12FA001-AC4F-418D-AE19-62706E023703}">
                      <ahyp:hlinkClr xmlns:ahyp="http://schemas.microsoft.com/office/drawing/2018/hyperlinkcolor" val="tx"/>
                    </a:ext>
                  </a:extLst>
                </a:hlinkClick>
              </a:rPr>
              <a:t>Financial </a:t>
            </a:r>
            <a:r>
              <a:rPr kumimoji="1" lang="en-US" altLang="ja-JP" sz="3200" b="1" dirty="0">
                <a:latin typeface="Century Gothic" panose="020B0502020202020204" pitchFamily="34" charset="0"/>
                <a:hlinkClick r:id="rId2">
                  <a:extLst>
                    <a:ext uri="{A12FA001-AC4F-418D-AE19-62706E023703}">
                      <ahyp:hlinkClr xmlns:ahyp="http://schemas.microsoft.com/office/drawing/2018/hyperlinkcolor" val="tx"/>
                    </a:ext>
                  </a:extLst>
                </a:hlinkClick>
              </a:rPr>
              <a:t>Services Agency (FSA), Government of Japan</a:t>
            </a:r>
          </a:p>
          <a:p>
            <a:pPr marL="0" indent="0" algn="ctr">
              <a:buNone/>
            </a:pPr>
            <a:r>
              <a:rPr kumimoji="1" lang="en-US" altLang="ja-JP" sz="3200" b="1" dirty="0">
                <a:latin typeface="+mn-ea"/>
                <a:hlinkClick r:id="rId2"/>
              </a:rPr>
              <a:t>yoshino@econ.keio.ac.jp</a:t>
            </a:r>
            <a:endParaRPr kumimoji="1" lang="en-US" altLang="ja-JP" sz="3200" b="1" dirty="0">
              <a:latin typeface="+mn-ea"/>
            </a:endParaRPr>
          </a:p>
          <a:p>
            <a:pPr marL="0" indent="0" algn="ctr">
              <a:buNone/>
            </a:pPr>
            <a:endParaRPr lang="en-US" altLang="ja-JP" sz="3200" b="1" dirty="0">
              <a:latin typeface="+mn-ea"/>
            </a:endParaRPr>
          </a:p>
        </p:txBody>
      </p:sp>
      <p:sp>
        <p:nvSpPr>
          <p:cNvPr id="4" name="スライド番号プレースホルダー 3">
            <a:extLst>
              <a:ext uri="{FF2B5EF4-FFF2-40B4-BE49-F238E27FC236}">
                <a16:creationId xmlns:a16="http://schemas.microsoft.com/office/drawing/2014/main" id="{6758C2B4-73AE-415D-8E1D-76FE04D7969B}"/>
              </a:ext>
            </a:extLst>
          </p:cNvPr>
          <p:cNvSpPr>
            <a:spLocks noGrp="1"/>
          </p:cNvSpPr>
          <p:nvPr>
            <p:ph type="sldNum" sz="quarter" idx="12"/>
          </p:nvPr>
        </p:nvSpPr>
        <p:spPr/>
        <p:txBody>
          <a:bodyPr/>
          <a:lstStyle/>
          <a:p>
            <a:fld id="{8DF9E24F-992D-4BDA-8BCC-28F2528AB388}" type="slidenum">
              <a:rPr kumimoji="1" lang="ja-JP" altLang="en-US" smtClean="0"/>
              <a:t>1</a:t>
            </a:fld>
            <a:endParaRPr kumimoji="1" lang="ja-JP" altLang="en-US"/>
          </a:p>
        </p:txBody>
      </p:sp>
    </p:spTree>
    <p:extLst>
      <p:ext uri="{BB962C8B-B14F-4D97-AF65-F5344CB8AC3E}">
        <p14:creationId xmlns:p14="http://schemas.microsoft.com/office/powerpoint/2010/main" val="23272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F00AB-FE69-4268-8E47-200CBC1D5DB8}"/>
              </a:ext>
            </a:extLst>
          </p:cNvPr>
          <p:cNvSpPr>
            <a:spLocks noGrp="1"/>
          </p:cNvSpPr>
          <p:nvPr>
            <p:ph type="title"/>
          </p:nvPr>
        </p:nvSpPr>
        <p:spPr>
          <a:xfrm>
            <a:off x="228599" y="0"/>
            <a:ext cx="10885715" cy="1325563"/>
          </a:xfrm>
        </p:spPr>
        <p:txBody>
          <a:bodyPr>
            <a:normAutofit/>
          </a:bodyPr>
          <a:lstStyle/>
          <a:p>
            <a:pPr algn="ctr"/>
            <a:r>
              <a:rPr kumimoji="1" lang="en-US" altLang="ja-JP" sz="3600" b="1" dirty="0">
                <a:solidFill>
                  <a:srgbClr val="FF0000"/>
                </a:solidFill>
                <a:latin typeface="Aharoni" panose="02010803020104030203" pitchFamily="2" charset="-79"/>
                <a:cs typeface="Aharoni" panose="02010803020104030203" pitchFamily="2" charset="-79"/>
              </a:rPr>
              <a:t>Current ESG investment: distort asset allocation</a:t>
            </a:r>
            <a:endParaRPr kumimoji="1" lang="ja-JP" altLang="en-US" sz="3600" b="1" dirty="0">
              <a:solidFill>
                <a:srgbClr val="FF0000"/>
              </a:solidFill>
              <a:latin typeface="Aharoni" panose="02010803020104030203" pitchFamily="2" charset="-79"/>
              <a:cs typeface="Aharoni" panose="02010803020104030203" pitchFamily="2" charset="-79"/>
            </a:endParaRPr>
          </a:p>
        </p:txBody>
      </p:sp>
      <p:sp>
        <p:nvSpPr>
          <p:cNvPr id="3" name="コンテンツ プレースホルダー 2">
            <a:extLst>
              <a:ext uri="{FF2B5EF4-FFF2-40B4-BE49-F238E27FC236}">
                <a16:creationId xmlns:a16="http://schemas.microsoft.com/office/drawing/2014/main" id="{1CA137DE-31DD-4C70-872E-A83F72585E2A}"/>
              </a:ext>
            </a:extLst>
          </p:cNvPr>
          <p:cNvSpPr>
            <a:spLocks noGrp="1"/>
          </p:cNvSpPr>
          <p:nvPr>
            <p:ph idx="1"/>
          </p:nvPr>
        </p:nvSpPr>
        <p:spPr>
          <a:xfrm>
            <a:off x="438151" y="1077117"/>
            <a:ext cx="11525250" cy="5609433"/>
          </a:xfrm>
        </p:spPr>
        <p:txBody>
          <a:bodyPr>
            <a:normAutofit/>
          </a:bodyPr>
          <a:lstStyle/>
          <a:p>
            <a:pPr marL="0" indent="0">
              <a:buNone/>
            </a:pPr>
            <a:r>
              <a:rPr lang="en-US" altLang="ja-JP" sz="3600" b="1" dirty="0">
                <a:latin typeface="Aharoni" panose="02010803020104030203" pitchFamily="2" charset="-79"/>
                <a:cs typeface="Aharoni" panose="02010803020104030203" pitchFamily="2" charset="-79"/>
              </a:rPr>
              <a:t>1, Traditional asset allocation : </a:t>
            </a:r>
          </a:p>
          <a:p>
            <a:pPr marL="0" indent="0">
              <a:buNone/>
            </a:pPr>
            <a:r>
              <a:rPr lang="en-US" altLang="ja-JP" sz="3600" b="1" dirty="0">
                <a:latin typeface="Aharoni" panose="02010803020104030203" pitchFamily="2" charset="-79"/>
                <a:cs typeface="Aharoni" panose="02010803020104030203" pitchFamily="2" charset="-79"/>
              </a:rPr>
              <a:t>           </a:t>
            </a:r>
            <a:r>
              <a:rPr lang="en-US" altLang="ja-JP" sz="3600" b="1" dirty="0">
                <a:solidFill>
                  <a:srgbClr val="7030A0"/>
                </a:solidFill>
                <a:latin typeface="Aharoni" panose="02010803020104030203" pitchFamily="2" charset="-79"/>
                <a:cs typeface="Aharoni" panose="02010803020104030203" pitchFamily="2" charset="-79"/>
              </a:rPr>
              <a:t>two parameter approach</a:t>
            </a:r>
            <a:r>
              <a:rPr lang="en-US" altLang="ja-JP" sz="3600" b="1" dirty="0">
                <a:latin typeface="Aharoni" panose="02010803020104030203" pitchFamily="2" charset="-79"/>
                <a:cs typeface="Aharoni" panose="02010803020104030203" pitchFamily="2" charset="-79"/>
              </a:rPr>
              <a:t>  </a:t>
            </a:r>
          </a:p>
          <a:p>
            <a:pPr marL="0" indent="0">
              <a:buNone/>
            </a:pPr>
            <a:r>
              <a:rPr lang="en-US" altLang="ja-JP" sz="3600" b="1" dirty="0">
                <a:highlight>
                  <a:srgbClr val="FFFF00"/>
                </a:highlight>
                <a:latin typeface="Aharoni" panose="02010803020104030203" pitchFamily="2" charset="-79"/>
                <a:cs typeface="Aharoni" panose="02010803020104030203" pitchFamily="2" charset="-79"/>
              </a:rPr>
              <a:t>     </a:t>
            </a:r>
            <a:r>
              <a:rPr lang="en-US" altLang="ja-JP" sz="3600" b="1" dirty="0">
                <a:solidFill>
                  <a:srgbClr val="FF0000"/>
                </a:solidFill>
                <a:highlight>
                  <a:srgbClr val="FFFF00"/>
                </a:highlight>
                <a:latin typeface="Aharoni" panose="02010803020104030203" pitchFamily="2" charset="-79"/>
                <a:cs typeface="Aharoni" panose="02010803020104030203" pitchFamily="2" charset="-79"/>
              </a:rPr>
              <a:t>(</a:t>
            </a:r>
            <a:r>
              <a:rPr lang="en-US" altLang="ja-JP" sz="3600" b="1" dirty="0" err="1">
                <a:solidFill>
                  <a:srgbClr val="FF0000"/>
                </a:solidFill>
                <a:highlight>
                  <a:srgbClr val="FFFF00"/>
                </a:highlight>
                <a:latin typeface="Aharoni" panose="02010803020104030203" pitchFamily="2" charset="-79"/>
                <a:cs typeface="Aharoni" panose="02010803020104030203" pitchFamily="2" charset="-79"/>
              </a:rPr>
              <a:t>i</a:t>
            </a:r>
            <a:r>
              <a:rPr lang="en-US" altLang="ja-JP" sz="3600" b="1" dirty="0">
                <a:solidFill>
                  <a:srgbClr val="FF0000"/>
                </a:solidFill>
                <a:highlight>
                  <a:srgbClr val="FFFF00"/>
                </a:highlight>
                <a:latin typeface="Aharoni" panose="02010803020104030203" pitchFamily="2" charset="-79"/>
                <a:cs typeface="Aharoni" panose="02010803020104030203" pitchFamily="2" charset="-79"/>
              </a:rPr>
              <a:t>) Rate of return</a:t>
            </a:r>
            <a:r>
              <a:rPr lang="ja-JP" altLang="en-US" sz="3600" b="1" dirty="0">
                <a:solidFill>
                  <a:srgbClr val="FF0000"/>
                </a:solidFill>
                <a:highlight>
                  <a:srgbClr val="FFFF00"/>
                </a:highlight>
                <a:latin typeface="Aharoni" panose="02010803020104030203" pitchFamily="2" charset="-79"/>
                <a:cs typeface="Aharoni" panose="02010803020104030203" pitchFamily="2" charset="-79"/>
              </a:rPr>
              <a:t> </a:t>
            </a:r>
            <a:r>
              <a:rPr lang="en-US" altLang="ja-JP" sz="3600" b="1" dirty="0">
                <a:solidFill>
                  <a:srgbClr val="FF0000"/>
                </a:solidFill>
                <a:highlight>
                  <a:srgbClr val="FFFF00"/>
                </a:highlight>
                <a:latin typeface="Aharoni" panose="02010803020104030203" pitchFamily="2" charset="-79"/>
                <a:cs typeface="Aharoni" panose="02010803020104030203" pitchFamily="2" charset="-79"/>
              </a:rPr>
              <a:t>(R), </a:t>
            </a:r>
            <a:r>
              <a:rPr lang="ja-JP" altLang="en-US" sz="3600" b="1" dirty="0">
                <a:solidFill>
                  <a:srgbClr val="FF0000"/>
                </a:solidFill>
                <a:highlight>
                  <a:srgbClr val="FFFF00"/>
                </a:highlight>
                <a:latin typeface="Aharoni" panose="02010803020104030203" pitchFamily="2" charset="-79"/>
                <a:cs typeface="Aharoni" panose="02010803020104030203" pitchFamily="2" charset="-79"/>
              </a:rPr>
              <a:t>　　</a:t>
            </a:r>
            <a:r>
              <a:rPr lang="en-US" altLang="ja-JP" sz="3600" b="1" dirty="0">
                <a:solidFill>
                  <a:srgbClr val="FF0000"/>
                </a:solidFill>
                <a:highlight>
                  <a:srgbClr val="FFFF00"/>
                </a:highlight>
                <a:latin typeface="Aharoni" panose="02010803020104030203" pitchFamily="2" charset="-79"/>
                <a:cs typeface="Aharoni" panose="02010803020104030203" pitchFamily="2" charset="-79"/>
              </a:rPr>
              <a:t> (ii) Risks (σ</a:t>
            </a:r>
            <a:r>
              <a:rPr lang="en-US" altLang="ja-JP" sz="3600" b="1" baseline="30000" dirty="0">
                <a:solidFill>
                  <a:srgbClr val="FF0000"/>
                </a:solidFill>
                <a:highlight>
                  <a:srgbClr val="FFFF00"/>
                </a:highlight>
                <a:latin typeface="Aharoni" panose="02010803020104030203" pitchFamily="2" charset="-79"/>
                <a:cs typeface="Aharoni" panose="02010803020104030203" pitchFamily="2" charset="-79"/>
              </a:rPr>
              <a:t>2</a:t>
            </a:r>
            <a:r>
              <a:rPr lang="en-US" altLang="ja-JP" sz="3600" b="1" dirty="0">
                <a:solidFill>
                  <a:srgbClr val="FF0000"/>
                </a:solidFill>
                <a:highlight>
                  <a:srgbClr val="FFFF00"/>
                </a:highlight>
                <a:latin typeface="Aharoni" panose="02010803020104030203" pitchFamily="2" charset="-79"/>
                <a:cs typeface="Aharoni" panose="02010803020104030203" pitchFamily="2" charset="-79"/>
              </a:rPr>
              <a:t>)</a:t>
            </a:r>
            <a:endParaRPr lang="en-US" altLang="ja-JP" sz="3600" b="1" baseline="30000" dirty="0">
              <a:solidFill>
                <a:srgbClr val="FF0000"/>
              </a:solidFill>
              <a:highlight>
                <a:srgbClr val="FFFF00"/>
              </a:highlight>
              <a:latin typeface="Aharoni" panose="02010803020104030203" pitchFamily="2" charset="-79"/>
              <a:cs typeface="Aharoni" panose="02010803020104030203" pitchFamily="2" charset="-79"/>
            </a:endParaRPr>
          </a:p>
          <a:p>
            <a:pPr marL="0" indent="0">
              <a:buNone/>
            </a:pPr>
            <a:r>
              <a:rPr kumimoji="1" lang="en-US" altLang="ja-JP" sz="3600" b="1" dirty="0">
                <a:latin typeface="Aharoni" panose="02010803020104030203" pitchFamily="2" charset="-79"/>
                <a:cs typeface="Aharoni" panose="02010803020104030203" pitchFamily="2" charset="-79"/>
              </a:rPr>
              <a:t>2, </a:t>
            </a:r>
            <a:r>
              <a:rPr lang="en-US" altLang="ja-JP" sz="3600" b="1" dirty="0">
                <a:latin typeface="Aharoni" panose="02010803020104030203" pitchFamily="2" charset="-79"/>
                <a:cs typeface="Aharoni" panose="02010803020104030203" pitchFamily="2" charset="-79"/>
              </a:rPr>
              <a:t>ESG </a:t>
            </a:r>
            <a:r>
              <a:rPr kumimoji="1" lang="en-US" altLang="ja-JP" sz="3600" b="1" dirty="0">
                <a:latin typeface="Aharoni" panose="02010803020104030203" pitchFamily="2" charset="-79"/>
                <a:cs typeface="Aharoni" panose="02010803020104030203" pitchFamily="2" charset="-79"/>
              </a:rPr>
              <a:t>component is added for the asset allocation</a:t>
            </a:r>
          </a:p>
          <a:p>
            <a:pPr marL="0" indent="0">
              <a:buNone/>
            </a:pPr>
            <a:r>
              <a:rPr lang="en-US" altLang="ja-JP" sz="3600" b="1" dirty="0">
                <a:latin typeface="Aharoni" panose="02010803020104030203" pitchFamily="2" charset="-79"/>
                <a:cs typeface="Aharoni" panose="02010803020104030203" pitchFamily="2" charset="-79"/>
              </a:rPr>
              <a:t>     </a:t>
            </a:r>
            <a:r>
              <a:rPr lang="en-US" altLang="ja-JP" sz="3600" b="1" dirty="0">
                <a:solidFill>
                  <a:srgbClr val="FF0000"/>
                </a:solidFill>
                <a:highlight>
                  <a:srgbClr val="FFFF00"/>
                </a:highlight>
                <a:latin typeface="Aharoni" panose="02010803020104030203" pitchFamily="2" charset="-79"/>
                <a:cs typeface="Aharoni" panose="02010803020104030203" pitchFamily="2" charset="-79"/>
              </a:rPr>
              <a:t>(iii)  ESG  </a:t>
            </a:r>
            <a:r>
              <a:rPr lang="en-US" altLang="ja-JP" sz="3600" b="1" dirty="0">
                <a:solidFill>
                  <a:srgbClr val="7030A0"/>
                </a:solidFill>
                <a:highlight>
                  <a:srgbClr val="FFFF00"/>
                </a:highlight>
                <a:latin typeface="Aharoni" panose="02010803020104030203" pitchFamily="2" charset="-79"/>
                <a:cs typeface="Aharoni" panose="02010803020104030203" pitchFamily="2" charset="-79"/>
              </a:rPr>
              <a:t>multi-factor model</a:t>
            </a:r>
          </a:p>
          <a:p>
            <a:pPr marL="0" indent="0">
              <a:buNone/>
            </a:pPr>
            <a:r>
              <a:rPr lang="en-US" altLang="ja-JP" sz="3600" b="1" dirty="0">
                <a:latin typeface="Aharoni" panose="02010803020104030203" pitchFamily="2" charset="-79"/>
                <a:cs typeface="Aharoni" panose="02010803020104030203" pitchFamily="2" charset="-79"/>
              </a:rPr>
              <a:t>3, ESG criteria is different from one rating agency to another</a:t>
            </a:r>
          </a:p>
          <a:p>
            <a:pPr marL="0" indent="0">
              <a:buNone/>
            </a:pPr>
            <a:r>
              <a:rPr lang="en-US" altLang="ja-JP" sz="3600" b="1" dirty="0">
                <a:latin typeface="Aharoni" panose="02010803020104030203" pitchFamily="2" charset="-79"/>
                <a:cs typeface="Aharoni" panose="02010803020104030203" pitchFamily="2" charset="-79"/>
              </a:rPr>
              <a:t>4, Each Investor changes its’ asset allocation based on specific criteria of ESG given by rating agency</a:t>
            </a:r>
            <a:endParaRPr kumimoji="1" lang="ja-JP" altLang="en-US" sz="3600" b="1" dirty="0">
              <a:latin typeface="Aharoni" panose="02010803020104030203" pitchFamily="2" charset="-79"/>
              <a:cs typeface="Aharoni" panose="02010803020104030203" pitchFamily="2" charset="-79"/>
            </a:endParaRPr>
          </a:p>
        </p:txBody>
      </p:sp>
      <p:sp>
        <p:nvSpPr>
          <p:cNvPr id="4" name="スライド番号プレースホルダー 3">
            <a:extLst>
              <a:ext uri="{FF2B5EF4-FFF2-40B4-BE49-F238E27FC236}">
                <a16:creationId xmlns:a16="http://schemas.microsoft.com/office/drawing/2014/main" id="{C0B6B703-D208-45DE-80A8-0535B7C871E4}"/>
              </a:ext>
            </a:extLst>
          </p:cNvPr>
          <p:cNvSpPr>
            <a:spLocks noGrp="1"/>
          </p:cNvSpPr>
          <p:nvPr>
            <p:ph type="sldNum" sz="quarter" idx="12"/>
          </p:nvPr>
        </p:nvSpPr>
        <p:spPr/>
        <p:txBody>
          <a:bodyPr/>
          <a:lstStyle/>
          <a:p>
            <a:fld id="{8DF9E24F-992D-4BDA-8BCC-28F2528AB388}" type="slidenum">
              <a:rPr kumimoji="1" lang="ja-JP" altLang="en-US" smtClean="0"/>
              <a:t>10</a:t>
            </a:fld>
            <a:endParaRPr kumimoji="1" lang="ja-JP" altLang="en-US"/>
          </a:p>
        </p:txBody>
      </p:sp>
    </p:spTree>
    <p:extLst>
      <p:ext uri="{BB962C8B-B14F-4D97-AF65-F5344CB8AC3E}">
        <p14:creationId xmlns:p14="http://schemas.microsoft.com/office/powerpoint/2010/main" val="134466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p:cNvCxnSpPr/>
          <p:nvPr/>
        </p:nvCxnSpPr>
        <p:spPr>
          <a:xfrm flipH="1" flipV="1">
            <a:off x="4615943" y="672801"/>
            <a:ext cx="9242" cy="44182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4625185" y="3292888"/>
            <a:ext cx="5285700" cy="179817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596755" y="5096620"/>
            <a:ext cx="4033916" cy="114837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円弧 13"/>
          <p:cNvSpPr/>
          <p:nvPr/>
        </p:nvSpPr>
        <p:spPr>
          <a:xfrm rot="7108466">
            <a:off x="957128" y="-6724323"/>
            <a:ext cx="8860069" cy="8996435"/>
          </a:xfrm>
          <a:prstGeom prst="arc">
            <a:avLst>
              <a:gd name="adj1" fmla="val 16971088"/>
              <a:gd name="adj2" fmla="val 19789504"/>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rgbClr val="FF0000"/>
              </a:solidFill>
            </a:endParaRPr>
          </a:p>
        </p:txBody>
      </p:sp>
      <p:sp>
        <p:nvSpPr>
          <p:cNvPr id="16" name="円弧 15"/>
          <p:cNvSpPr/>
          <p:nvPr/>
        </p:nvSpPr>
        <p:spPr>
          <a:xfrm rot="15978531">
            <a:off x="5703926" y="1676946"/>
            <a:ext cx="6950212" cy="6058838"/>
          </a:xfrm>
          <a:prstGeom prst="arc">
            <a:avLst>
              <a:gd name="adj1" fmla="val 17909484"/>
              <a:gd name="adj2" fmla="val 2142650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弧 16"/>
          <p:cNvSpPr/>
          <p:nvPr/>
        </p:nvSpPr>
        <p:spPr>
          <a:xfrm rot="18439247">
            <a:off x="5646970" y="4712359"/>
            <a:ext cx="4617639" cy="4873246"/>
          </a:xfrm>
          <a:prstGeom prst="arc">
            <a:avLst>
              <a:gd name="adj1" fmla="val 16886444"/>
              <a:gd name="adj2" fmla="val 2073760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p:cNvSpPr/>
          <p:nvPr/>
        </p:nvSpPr>
        <p:spPr>
          <a:xfrm rot="6178430">
            <a:off x="1689133" y="-4812377"/>
            <a:ext cx="7396060" cy="11615583"/>
          </a:xfrm>
          <a:prstGeom prst="arc">
            <a:avLst>
              <a:gd name="adj1" fmla="val 17386682"/>
              <a:gd name="adj2" fmla="val 2044281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20" name="直線コネクタ 19"/>
          <p:cNvCxnSpPr/>
          <p:nvPr/>
        </p:nvCxnSpPr>
        <p:spPr>
          <a:xfrm flipV="1">
            <a:off x="4625377" y="1198723"/>
            <a:ext cx="4201449" cy="109259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4596755" y="3326202"/>
            <a:ext cx="1789492" cy="570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flipV="1">
            <a:off x="7753338" y="1526321"/>
            <a:ext cx="1" cy="3268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flipV="1">
            <a:off x="8809300" y="1346640"/>
            <a:ext cx="4577" cy="35969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楕円 31"/>
          <p:cNvSpPr/>
          <p:nvPr/>
        </p:nvSpPr>
        <p:spPr>
          <a:xfrm>
            <a:off x="6269962" y="3292888"/>
            <a:ext cx="147917" cy="1479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8726662" y="4914848"/>
            <a:ext cx="147917" cy="1479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8708752" y="1169970"/>
            <a:ext cx="147917" cy="1479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p:cNvSpPr/>
          <p:nvPr/>
        </p:nvSpPr>
        <p:spPr>
          <a:xfrm>
            <a:off x="7354584" y="4711239"/>
            <a:ext cx="147917" cy="1479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a:off x="7681885" y="1530781"/>
            <a:ext cx="147917" cy="1479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6257710" y="5214870"/>
            <a:ext cx="147917" cy="1479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7692167" y="4741956"/>
            <a:ext cx="147917" cy="1479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9" name="テキスト ボックス 38"/>
              <p:cNvSpPr txBox="1"/>
              <p:nvPr/>
            </p:nvSpPr>
            <p:spPr>
              <a:xfrm>
                <a:off x="3420356" y="2143125"/>
                <a:ext cx="110884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rPr>
                          </m:ctrlPr>
                        </m:sSubPr>
                        <m:e>
                          <m:r>
                            <a:rPr lang="en-US" altLang="ja-JP" sz="2800" b="1" i="1">
                              <a:latin typeface="Cambria Math" panose="02040503050406030204" pitchFamily="18" charset="0"/>
                            </a:rPr>
                            <m:t>𝑬𝑺𝑮</m:t>
                          </m:r>
                        </m:e>
                        <m:sub>
                          <m:r>
                            <a:rPr lang="en-US" altLang="ja-JP" sz="2800" b="1" i="1">
                              <a:latin typeface="Cambria Math" panose="02040503050406030204" pitchFamily="18" charset="0"/>
                            </a:rPr>
                            <m:t>𝑩</m:t>
                          </m:r>
                        </m:sub>
                      </m:sSub>
                    </m:oMath>
                  </m:oMathPara>
                </a14:m>
                <a:endParaRPr kumimoji="1" lang="ja-JP" altLang="en-US" sz="2800" b="1" dirty="0">
                  <a:latin typeface="Cambria Math" panose="020405030504060302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3420356" y="2143125"/>
                <a:ext cx="1108841" cy="43088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3518935" y="3712689"/>
                <a:ext cx="101711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rPr>
                          </m:ctrlPr>
                        </m:sSubPr>
                        <m:e>
                          <m:r>
                            <a:rPr lang="en-US" altLang="ja-JP" sz="2800" b="1" i="1">
                              <a:latin typeface="Cambria Math" panose="02040503050406030204" pitchFamily="18" charset="0"/>
                            </a:rPr>
                            <m:t>𝑬𝑺𝑮</m:t>
                          </m:r>
                        </m:e>
                        <m:sub>
                          <m:r>
                            <a:rPr kumimoji="1" lang="en-US" altLang="ja-JP" sz="2800" b="1" i="1" smtClean="0">
                              <a:latin typeface="Cambria Math" panose="02040503050406030204" pitchFamily="18" charset="0"/>
                            </a:rPr>
                            <m:t>𝑨</m:t>
                          </m:r>
                        </m:sub>
                      </m:sSub>
                    </m:oMath>
                  </m:oMathPara>
                </a14:m>
                <a:endParaRPr kumimoji="1" lang="ja-JP" altLang="en-US" sz="2800" b="1" dirty="0">
                  <a:latin typeface="Cambria Math" panose="020405030504060302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3518935" y="3712689"/>
                <a:ext cx="1017118" cy="430887"/>
              </a:xfrm>
              <a:prstGeom prst="rect">
                <a:avLst/>
              </a:prstGeom>
              <a:blipFill>
                <a:blip r:embed="rId3"/>
                <a:stretch>
                  <a:fillRect/>
                </a:stretch>
              </a:blipFill>
            </p:spPr>
            <p:txBody>
              <a:bodyPr/>
              <a:lstStyle/>
              <a:p>
                <a:r>
                  <a:rPr lang="ja-JP" altLang="en-US">
                    <a:noFill/>
                  </a:rPr>
                  <a:t> </a:t>
                </a:r>
              </a:p>
            </p:txBody>
          </p:sp>
        </mc:Fallback>
      </mc:AlternateContent>
      <p:sp>
        <p:nvSpPr>
          <p:cNvPr id="41" name="テキスト ボックス 40"/>
          <p:cNvSpPr txBox="1"/>
          <p:nvPr/>
        </p:nvSpPr>
        <p:spPr>
          <a:xfrm>
            <a:off x="3192651" y="147022"/>
            <a:ext cx="2977204" cy="1261884"/>
          </a:xfrm>
          <a:prstGeom prst="rect">
            <a:avLst/>
          </a:prstGeom>
          <a:noFill/>
        </p:spPr>
        <p:txBody>
          <a:bodyPr wrap="square" rtlCol="0">
            <a:spAutoFit/>
          </a:bodyPr>
          <a:lstStyle/>
          <a:p>
            <a:r>
              <a:rPr kumimoji="1" lang="en-US" altLang="ja-JP" sz="3600" b="1" dirty="0">
                <a:solidFill>
                  <a:srgbClr val="C00000"/>
                </a:solidFill>
                <a:latin typeface="Cambria Math" panose="02040503050406030204" pitchFamily="18" charset="0"/>
                <a:ea typeface="Cambria Math" panose="02040503050406030204" pitchFamily="18" charset="0"/>
              </a:rPr>
              <a:t>ESG</a:t>
            </a:r>
            <a:r>
              <a:rPr lang="ja-JP" altLang="en-US" sz="3600" b="1" dirty="0">
                <a:solidFill>
                  <a:srgbClr val="C00000"/>
                </a:solidFill>
                <a:latin typeface="Cambria Math" panose="02040503050406030204" pitchFamily="18" charset="0"/>
                <a:ea typeface="Cambria Math" panose="02040503050406030204" pitchFamily="18" charset="0"/>
              </a:rPr>
              <a:t> </a:t>
            </a:r>
            <a:r>
              <a:rPr lang="en-US" altLang="ja-JP" sz="3600" b="1" dirty="0">
                <a:solidFill>
                  <a:srgbClr val="C00000"/>
                </a:solidFill>
                <a:latin typeface="Cambria Math" panose="02040503050406030204" pitchFamily="18" charset="0"/>
                <a:ea typeface="Cambria Math" panose="02040503050406030204" pitchFamily="18" charset="0"/>
              </a:rPr>
              <a:t>score</a:t>
            </a:r>
          </a:p>
          <a:p>
            <a:r>
              <a:rPr kumimoji="1" lang="en-US" altLang="ja-JP" sz="4000" b="1" dirty="0">
                <a:solidFill>
                  <a:srgbClr val="00B050"/>
                </a:solidFill>
                <a:latin typeface="Cambria Math" panose="02040503050406030204" pitchFamily="18" charset="0"/>
                <a:ea typeface="Cambria Math" panose="02040503050406030204" pitchFamily="18" charset="0"/>
              </a:rPr>
              <a:t>Green score</a:t>
            </a:r>
            <a:endParaRPr kumimoji="1" lang="ja-JP" altLang="en-US" sz="4000" b="1" dirty="0">
              <a:solidFill>
                <a:srgbClr val="00B050"/>
              </a:solidFill>
              <a:latin typeface="Cambria Math" panose="02040503050406030204" pitchFamily="18" charset="0"/>
            </a:endParaRPr>
          </a:p>
        </p:txBody>
      </p:sp>
      <p:sp>
        <p:nvSpPr>
          <p:cNvPr id="42" name="テキスト ボックス 41"/>
          <p:cNvSpPr txBox="1"/>
          <p:nvPr/>
        </p:nvSpPr>
        <p:spPr>
          <a:xfrm>
            <a:off x="5902333" y="3382081"/>
            <a:ext cx="503294" cy="584775"/>
          </a:xfrm>
          <a:prstGeom prst="rect">
            <a:avLst/>
          </a:prstGeom>
          <a:noFill/>
        </p:spPr>
        <p:txBody>
          <a:bodyPr wrap="square" rtlCol="0">
            <a:spAutoFit/>
          </a:bodyPr>
          <a:lstStyle/>
          <a:p>
            <a:r>
              <a:rPr lang="en-US" altLang="ja-JP" sz="3200" dirty="0">
                <a:latin typeface="Cambria Math" panose="02040503050406030204" pitchFamily="18" charset="0"/>
                <a:ea typeface="Cambria Math" panose="02040503050406030204" pitchFamily="18" charset="0"/>
              </a:rPr>
              <a:t>A</a:t>
            </a:r>
            <a:endParaRPr kumimoji="1" lang="ja-JP" altLang="en-US" sz="3200" dirty="0">
              <a:latin typeface="Cambria Math" panose="02040503050406030204" pitchFamily="18" charset="0"/>
            </a:endParaRPr>
          </a:p>
        </p:txBody>
      </p:sp>
      <p:sp>
        <p:nvSpPr>
          <p:cNvPr id="43" name="テキスト ボックス 42"/>
          <p:cNvSpPr txBox="1"/>
          <p:nvPr/>
        </p:nvSpPr>
        <p:spPr>
          <a:xfrm>
            <a:off x="5849870" y="4921105"/>
            <a:ext cx="503294" cy="584775"/>
          </a:xfrm>
          <a:prstGeom prst="rect">
            <a:avLst/>
          </a:prstGeom>
          <a:noFill/>
        </p:spPr>
        <p:txBody>
          <a:bodyPr wrap="square" rtlCol="0">
            <a:spAutoFit/>
          </a:bodyPr>
          <a:lstStyle/>
          <a:p>
            <a:r>
              <a:rPr lang="en-US" altLang="ja-JP" sz="3200" dirty="0">
                <a:latin typeface="Cambria Math" panose="02040503050406030204" pitchFamily="18" charset="0"/>
                <a:ea typeface="Cambria Math" panose="02040503050406030204" pitchFamily="18" charset="0"/>
              </a:rPr>
              <a:t>A</a:t>
            </a:r>
            <a:endParaRPr kumimoji="1" lang="ja-JP" altLang="en-US" sz="3200" dirty="0">
              <a:latin typeface="Cambria Math" panose="02040503050406030204" pitchFamily="18" charset="0"/>
            </a:endParaRPr>
          </a:p>
        </p:txBody>
      </p:sp>
      <p:sp>
        <p:nvSpPr>
          <p:cNvPr id="44" name="テキスト ボックス 43"/>
          <p:cNvSpPr txBox="1"/>
          <p:nvPr/>
        </p:nvSpPr>
        <p:spPr>
          <a:xfrm>
            <a:off x="10009463" y="2797306"/>
            <a:ext cx="1539313" cy="584775"/>
          </a:xfrm>
          <a:prstGeom prst="rect">
            <a:avLst/>
          </a:prstGeom>
          <a:noFill/>
        </p:spPr>
        <p:txBody>
          <a:bodyPr wrap="square" rtlCol="0">
            <a:spAutoFit/>
          </a:bodyPr>
          <a:lstStyle/>
          <a:p>
            <a:r>
              <a:rPr lang="en-US" altLang="ja-JP" sz="3200" dirty="0">
                <a:latin typeface="Cambria Math" panose="02040503050406030204" pitchFamily="18" charset="0"/>
                <a:ea typeface="Cambria Math" panose="02040503050406030204" pitchFamily="18" charset="0"/>
              </a:rPr>
              <a:t>Return</a:t>
            </a:r>
            <a:endParaRPr kumimoji="1" lang="ja-JP" altLang="en-US" sz="3200" dirty="0">
              <a:latin typeface="Cambria Math" panose="02040503050406030204" pitchFamily="18" charset="0"/>
            </a:endParaRPr>
          </a:p>
        </p:txBody>
      </p:sp>
      <p:sp>
        <p:nvSpPr>
          <p:cNvPr id="45" name="テキスト ボックス 44"/>
          <p:cNvSpPr txBox="1"/>
          <p:nvPr/>
        </p:nvSpPr>
        <p:spPr>
          <a:xfrm>
            <a:off x="8841565" y="929177"/>
            <a:ext cx="447870" cy="584775"/>
          </a:xfrm>
          <a:prstGeom prst="rect">
            <a:avLst/>
          </a:prstGeom>
          <a:noFill/>
        </p:spPr>
        <p:txBody>
          <a:bodyPr wrap="square" rtlCol="0">
            <a:spAutoFit/>
          </a:bodyPr>
          <a:lstStyle/>
          <a:p>
            <a:r>
              <a:rPr lang="en-US" altLang="ja-JP" sz="3200" dirty="0">
                <a:latin typeface="Cambria Math" panose="02040503050406030204" pitchFamily="18" charset="0"/>
                <a:ea typeface="Cambria Math" panose="02040503050406030204" pitchFamily="18" charset="0"/>
              </a:rPr>
              <a:t>B</a:t>
            </a:r>
            <a:endParaRPr kumimoji="1" lang="ja-JP" altLang="en-US" sz="3200" dirty="0">
              <a:latin typeface="Cambria Math" panose="02040503050406030204" pitchFamily="18" charset="0"/>
            </a:endParaRPr>
          </a:p>
        </p:txBody>
      </p:sp>
      <p:sp>
        <p:nvSpPr>
          <p:cNvPr id="46" name="テキスト ボックス 45"/>
          <p:cNvSpPr txBox="1"/>
          <p:nvPr/>
        </p:nvSpPr>
        <p:spPr>
          <a:xfrm>
            <a:off x="8883299" y="4763756"/>
            <a:ext cx="503294" cy="584775"/>
          </a:xfrm>
          <a:prstGeom prst="rect">
            <a:avLst/>
          </a:prstGeom>
          <a:noFill/>
        </p:spPr>
        <p:txBody>
          <a:bodyPr wrap="square" rtlCol="0">
            <a:spAutoFit/>
          </a:bodyPr>
          <a:lstStyle/>
          <a:p>
            <a:r>
              <a:rPr lang="en-US" altLang="ja-JP" sz="3200" dirty="0">
                <a:latin typeface="Cambria Math" panose="02040503050406030204" pitchFamily="18" charset="0"/>
                <a:ea typeface="Cambria Math" panose="02040503050406030204" pitchFamily="18" charset="0"/>
              </a:rPr>
              <a:t>B</a:t>
            </a:r>
            <a:endParaRPr kumimoji="1" lang="ja-JP" altLang="en-US" sz="3200" dirty="0">
              <a:latin typeface="Cambria Math" panose="02040503050406030204" pitchFamily="18" charset="0"/>
            </a:endParaRPr>
          </a:p>
        </p:txBody>
      </p:sp>
      <p:sp>
        <p:nvSpPr>
          <p:cNvPr id="47" name="テキスト ボックス 46"/>
          <p:cNvSpPr txBox="1"/>
          <p:nvPr/>
        </p:nvSpPr>
        <p:spPr>
          <a:xfrm>
            <a:off x="7502309" y="966822"/>
            <a:ext cx="589422" cy="646331"/>
          </a:xfrm>
          <a:prstGeom prst="rect">
            <a:avLst/>
          </a:prstGeom>
          <a:noFill/>
        </p:spPr>
        <p:txBody>
          <a:bodyPr wrap="square" rtlCol="0">
            <a:spAutoFit/>
          </a:bodyPr>
          <a:lstStyle/>
          <a:p>
            <a:r>
              <a:rPr lang="en-US" altLang="ja-JP" sz="3600" b="1" dirty="0">
                <a:solidFill>
                  <a:srgbClr val="FF0000"/>
                </a:solidFill>
                <a:latin typeface="Cambria Math" panose="02040503050406030204" pitchFamily="18" charset="0"/>
                <a:ea typeface="Cambria Math" panose="02040503050406030204" pitchFamily="18" charset="0"/>
              </a:rPr>
              <a:t>f</a:t>
            </a:r>
            <a:endParaRPr kumimoji="1" lang="ja-JP" altLang="en-US" sz="3600" b="1" dirty="0">
              <a:solidFill>
                <a:srgbClr val="FF0000"/>
              </a:solidFill>
              <a:latin typeface="Cambria Math" panose="02040503050406030204" pitchFamily="18" charset="0"/>
            </a:endParaRPr>
          </a:p>
        </p:txBody>
      </p:sp>
      <p:sp>
        <p:nvSpPr>
          <p:cNvPr id="48" name="テキスト ボックス 47"/>
          <p:cNvSpPr txBox="1"/>
          <p:nvPr/>
        </p:nvSpPr>
        <p:spPr>
          <a:xfrm>
            <a:off x="7597129" y="4839145"/>
            <a:ext cx="503294" cy="646331"/>
          </a:xfrm>
          <a:prstGeom prst="rect">
            <a:avLst/>
          </a:prstGeom>
          <a:noFill/>
        </p:spPr>
        <p:txBody>
          <a:bodyPr wrap="square" rtlCol="0">
            <a:spAutoFit/>
          </a:bodyPr>
          <a:lstStyle/>
          <a:p>
            <a:r>
              <a:rPr lang="en-US" altLang="ja-JP" sz="3600" b="1" dirty="0">
                <a:solidFill>
                  <a:srgbClr val="FF0000"/>
                </a:solidFill>
                <a:latin typeface="Cambria Math" panose="02040503050406030204" pitchFamily="18" charset="0"/>
                <a:ea typeface="Cambria Math" panose="02040503050406030204" pitchFamily="18" charset="0"/>
              </a:rPr>
              <a:t>f</a:t>
            </a:r>
            <a:endParaRPr kumimoji="1" lang="ja-JP" altLang="en-US" sz="3600" b="1" dirty="0">
              <a:solidFill>
                <a:srgbClr val="FF0000"/>
              </a:solidFill>
              <a:latin typeface="Cambria Math" panose="02040503050406030204" pitchFamily="18" charset="0"/>
            </a:endParaRPr>
          </a:p>
        </p:txBody>
      </p:sp>
      <p:sp>
        <p:nvSpPr>
          <p:cNvPr id="49" name="テキスト ボックス 48"/>
          <p:cNvSpPr txBox="1"/>
          <p:nvPr/>
        </p:nvSpPr>
        <p:spPr>
          <a:xfrm>
            <a:off x="7216519" y="4209141"/>
            <a:ext cx="503294" cy="584775"/>
          </a:xfrm>
          <a:prstGeom prst="rect">
            <a:avLst/>
          </a:prstGeom>
          <a:noFill/>
        </p:spPr>
        <p:txBody>
          <a:bodyPr wrap="square" rtlCol="0">
            <a:spAutoFit/>
          </a:bodyPr>
          <a:lstStyle/>
          <a:p>
            <a:r>
              <a:rPr lang="en-US" altLang="ja-JP" sz="3200" dirty="0">
                <a:latin typeface="Cambria Math" panose="02040503050406030204" pitchFamily="18" charset="0"/>
                <a:ea typeface="Cambria Math" panose="02040503050406030204" pitchFamily="18" charset="0"/>
              </a:rPr>
              <a:t>e</a:t>
            </a:r>
            <a:endParaRPr kumimoji="1" lang="ja-JP" altLang="en-US" sz="3200" dirty="0">
              <a:latin typeface="Cambria Math" panose="02040503050406030204" pitchFamily="18" charset="0"/>
            </a:endParaRPr>
          </a:p>
        </p:txBody>
      </p:sp>
      <p:sp>
        <p:nvSpPr>
          <p:cNvPr id="51" name="正方形/長方形 50"/>
          <p:cNvSpPr/>
          <p:nvPr/>
        </p:nvSpPr>
        <p:spPr>
          <a:xfrm>
            <a:off x="8671229" y="5973400"/>
            <a:ext cx="2044395" cy="646331"/>
          </a:xfrm>
          <a:prstGeom prst="rect">
            <a:avLst/>
          </a:prstGeom>
        </p:spPr>
        <p:txBody>
          <a:bodyPr wrap="square">
            <a:spAutoFit/>
          </a:bodyPr>
          <a:lstStyle/>
          <a:p>
            <a:r>
              <a:rPr lang="en-US" altLang="ja-JP" sz="3600" dirty="0">
                <a:latin typeface="Cambria Math" panose="02040503050406030204" pitchFamily="18" charset="0"/>
                <a:ea typeface="Cambria Math" panose="02040503050406030204" pitchFamily="18" charset="0"/>
              </a:rPr>
              <a:t>σ: Risk</a:t>
            </a:r>
            <a:endParaRPr lang="ja-JP" altLang="en-US" sz="3600" dirty="0">
              <a:latin typeface="Cambria Math" panose="02040503050406030204" pitchFamily="18" charset="0"/>
            </a:endParaRPr>
          </a:p>
        </p:txBody>
      </p:sp>
      <p:cxnSp>
        <p:nvCxnSpPr>
          <p:cNvPr id="75" name="直線コネクタ 74"/>
          <p:cNvCxnSpPr>
            <a:stCxn id="17" idx="0"/>
          </p:cNvCxnSpPr>
          <p:nvPr/>
        </p:nvCxnSpPr>
        <p:spPr>
          <a:xfrm flipV="1">
            <a:off x="6353164" y="3320640"/>
            <a:ext cx="18035" cy="20001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D97A2DD-2AD6-4F24-B9F4-9F223B6799A5}"/>
              </a:ext>
            </a:extLst>
          </p:cNvPr>
          <p:cNvSpPr txBox="1"/>
          <p:nvPr/>
        </p:nvSpPr>
        <p:spPr>
          <a:xfrm>
            <a:off x="5145325" y="2143126"/>
            <a:ext cx="726149" cy="584775"/>
          </a:xfrm>
          <a:prstGeom prst="rect">
            <a:avLst/>
          </a:prstGeom>
          <a:noFill/>
        </p:spPr>
        <p:txBody>
          <a:bodyPr wrap="square" rtlCol="0">
            <a:spAutoFit/>
          </a:bodyPr>
          <a:lstStyle/>
          <a:p>
            <a:r>
              <a:rPr kumimoji="1" lang="en-US" altLang="ja-JP" sz="3200" b="1" dirty="0">
                <a:solidFill>
                  <a:srgbClr val="FF0000"/>
                </a:solidFill>
                <a:latin typeface="Cambria Math" panose="02040503050406030204" pitchFamily="18" charset="0"/>
                <a:ea typeface="Cambria Math" panose="02040503050406030204" pitchFamily="18" charset="0"/>
              </a:rPr>
              <a:t>U</a:t>
            </a:r>
            <a:endParaRPr kumimoji="1" lang="ja-JP" altLang="en-US" sz="3200" b="1" dirty="0">
              <a:solidFill>
                <a:srgbClr val="FF0000"/>
              </a:solidFill>
              <a:latin typeface="Cambria Math" panose="02040503050406030204" pitchFamily="18" charset="0"/>
            </a:endParaRPr>
          </a:p>
        </p:txBody>
      </p:sp>
      <p:sp>
        <p:nvSpPr>
          <p:cNvPr id="50" name="テキスト ボックス 49">
            <a:extLst>
              <a:ext uri="{FF2B5EF4-FFF2-40B4-BE49-F238E27FC236}">
                <a16:creationId xmlns:a16="http://schemas.microsoft.com/office/drawing/2014/main" id="{FD97A2DD-2AD6-4F24-B9F4-9F223B6799A5}"/>
              </a:ext>
            </a:extLst>
          </p:cNvPr>
          <p:cNvSpPr txBox="1"/>
          <p:nvPr/>
        </p:nvSpPr>
        <p:spPr>
          <a:xfrm>
            <a:off x="9932402" y="3577461"/>
            <a:ext cx="726149" cy="584775"/>
          </a:xfrm>
          <a:prstGeom prst="rect">
            <a:avLst/>
          </a:prstGeom>
          <a:noFill/>
        </p:spPr>
        <p:txBody>
          <a:bodyPr wrap="square" rtlCol="0">
            <a:spAutoFit/>
          </a:bodyPr>
          <a:lstStyle/>
          <a:p>
            <a:r>
              <a:rPr kumimoji="1" lang="en-US" altLang="ja-JP" sz="3200" b="1" dirty="0">
                <a:solidFill>
                  <a:srgbClr val="FF0000"/>
                </a:solidFill>
                <a:latin typeface="Cambria Math" panose="02040503050406030204" pitchFamily="18" charset="0"/>
                <a:ea typeface="Cambria Math" panose="02040503050406030204" pitchFamily="18" charset="0"/>
              </a:rPr>
              <a:t>U</a:t>
            </a:r>
            <a:endParaRPr kumimoji="1" lang="ja-JP" altLang="en-US" sz="3200" b="1" dirty="0">
              <a:solidFill>
                <a:srgbClr val="FF0000"/>
              </a:solidFill>
              <a:latin typeface="Cambria Math" panose="02040503050406030204" pitchFamily="18" charset="0"/>
            </a:endParaRPr>
          </a:p>
        </p:txBody>
      </p:sp>
      <p:sp>
        <p:nvSpPr>
          <p:cNvPr id="52" name="テキスト ボックス 51">
            <a:extLst>
              <a:ext uri="{FF2B5EF4-FFF2-40B4-BE49-F238E27FC236}">
                <a16:creationId xmlns:a16="http://schemas.microsoft.com/office/drawing/2014/main" id="{FD97A2DD-2AD6-4F24-B9F4-9F223B6799A5}"/>
              </a:ext>
            </a:extLst>
          </p:cNvPr>
          <p:cNvSpPr txBox="1"/>
          <p:nvPr/>
        </p:nvSpPr>
        <p:spPr>
          <a:xfrm>
            <a:off x="8769973" y="306290"/>
            <a:ext cx="726149" cy="584775"/>
          </a:xfrm>
          <a:prstGeom prst="rect">
            <a:avLst/>
          </a:prstGeom>
          <a:noFill/>
        </p:spPr>
        <p:txBody>
          <a:bodyPr wrap="square" rtlCol="0">
            <a:spAutoFit/>
          </a:bodyPr>
          <a:lstStyle/>
          <a:p>
            <a:r>
              <a:rPr kumimoji="1" lang="en-US" altLang="ja-JP" sz="3200" b="1" dirty="0">
                <a:solidFill>
                  <a:srgbClr val="FF0000"/>
                </a:solidFill>
                <a:latin typeface="Cambria Math" panose="02040503050406030204" pitchFamily="18" charset="0"/>
                <a:ea typeface="Cambria Math" panose="02040503050406030204" pitchFamily="18" charset="0"/>
              </a:rPr>
              <a:t>U</a:t>
            </a:r>
            <a:endParaRPr kumimoji="1" lang="ja-JP" altLang="en-US" sz="3200" b="1" dirty="0">
              <a:solidFill>
                <a:srgbClr val="FF0000"/>
              </a:solidFill>
              <a:latin typeface="Cambria Math" panose="02040503050406030204" pitchFamily="18" charset="0"/>
            </a:endParaRPr>
          </a:p>
        </p:txBody>
      </p:sp>
      <p:sp>
        <p:nvSpPr>
          <p:cNvPr id="53" name="テキスト ボックス 52">
            <a:extLst>
              <a:ext uri="{FF2B5EF4-FFF2-40B4-BE49-F238E27FC236}">
                <a16:creationId xmlns:a16="http://schemas.microsoft.com/office/drawing/2014/main" id="{FD97A2DD-2AD6-4F24-B9F4-9F223B6799A5}"/>
              </a:ext>
            </a:extLst>
          </p:cNvPr>
          <p:cNvSpPr txBox="1"/>
          <p:nvPr/>
        </p:nvSpPr>
        <p:spPr>
          <a:xfrm>
            <a:off x="5470344" y="4691020"/>
            <a:ext cx="726149" cy="584775"/>
          </a:xfrm>
          <a:prstGeom prst="rect">
            <a:avLst/>
          </a:prstGeom>
          <a:noFill/>
        </p:spPr>
        <p:txBody>
          <a:bodyPr wrap="square" rtlCol="0">
            <a:spAutoFit/>
          </a:bodyPr>
          <a:lstStyle/>
          <a:p>
            <a:r>
              <a:rPr kumimoji="1" lang="en-US" altLang="ja-JP" sz="3200" b="1" dirty="0">
                <a:solidFill>
                  <a:srgbClr val="FF0000"/>
                </a:solidFill>
                <a:latin typeface="Cambria Math" panose="02040503050406030204" pitchFamily="18" charset="0"/>
                <a:ea typeface="Cambria Math" panose="02040503050406030204" pitchFamily="18" charset="0"/>
              </a:rPr>
              <a:t>U</a:t>
            </a:r>
            <a:endParaRPr kumimoji="1" lang="ja-JP" altLang="en-US" sz="3200" b="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62859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A6BB5-1B10-1FA1-9C69-FA8E2238FE21}"/>
              </a:ext>
            </a:extLst>
          </p:cNvPr>
          <p:cNvSpPr>
            <a:spLocks noGrp="1"/>
          </p:cNvSpPr>
          <p:nvPr>
            <p:ph type="title"/>
          </p:nvPr>
        </p:nvSpPr>
        <p:spPr>
          <a:xfrm>
            <a:off x="1097208" y="173182"/>
            <a:ext cx="10382573" cy="1009058"/>
          </a:xfrm>
        </p:spPr>
        <p:txBody>
          <a:bodyPr/>
          <a:lstStyle/>
          <a:p>
            <a:pPr algn="ctr"/>
            <a:r>
              <a:rPr lang="en-US" altLang="ja-JP" b="1" dirty="0">
                <a:solidFill>
                  <a:srgbClr val="FF0000"/>
                </a:solidFill>
              </a:rPr>
              <a:t>Portfolio Allocation including ESG scores</a:t>
            </a:r>
            <a:endParaRPr kumimoji="1" lang="ja-JP" altLang="en-US" b="1" dirty="0">
              <a:solidFill>
                <a:srgbClr val="FF0000"/>
              </a:solidFill>
            </a:endParaRPr>
          </a:p>
        </p:txBody>
      </p:sp>
      <p:pic>
        <p:nvPicPr>
          <p:cNvPr id="5" name="コンテンツ プレースホルダー 4">
            <a:extLst>
              <a:ext uri="{FF2B5EF4-FFF2-40B4-BE49-F238E27FC236}">
                <a16:creationId xmlns:a16="http://schemas.microsoft.com/office/drawing/2014/main" id="{58D0B210-707E-10EF-EBC1-F3A7423A86C5}"/>
              </a:ext>
            </a:extLst>
          </p:cNvPr>
          <p:cNvPicPr>
            <a:picLocks noGrp="1" noChangeAspect="1"/>
          </p:cNvPicPr>
          <p:nvPr>
            <p:ph idx="1"/>
          </p:nvPr>
        </p:nvPicPr>
        <p:blipFill>
          <a:blip r:embed="rId2"/>
          <a:stretch>
            <a:fillRect/>
          </a:stretch>
        </p:blipFill>
        <p:spPr>
          <a:xfrm>
            <a:off x="1869842" y="928254"/>
            <a:ext cx="8740321" cy="5155769"/>
          </a:xfrm>
        </p:spPr>
      </p:pic>
      <p:pic>
        <p:nvPicPr>
          <p:cNvPr id="7" name="図 6">
            <a:extLst>
              <a:ext uri="{FF2B5EF4-FFF2-40B4-BE49-F238E27FC236}">
                <a16:creationId xmlns:a16="http://schemas.microsoft.com/office/drawing/2014/main" id="{66B98C33-2025-27AA-3EFB-6F8B31FD87BF}"/>
              </a:ext>
            </a:extLst>
          </p:cNvPr>
          <p:cNvPicPr>
            <a:picLocks noChangeAspect="1"/>
          </p:cNvPicPr>
          <p:nvPr/>
        </p:nvPicPr>
        <p:blipFill>
          <a:blip r:embed="rId3"/>
          <a:stretch>
            <a:fillRect/>
          </a:stretch>
        </p:blipFill>
        <p:spPr>
          <a:xfrm>
            <a:off x="1977969" y="4452382"/>
            <a:ext cx="9085655" cy="1545462"/>
          </a:xfrm>
          <a:prstGeom prst="rect">
            <a:avLst/>
          </a:prstGeom>
        </p:spPr>
      </p:pic>
      <p:sp>
        <p:nvSpPr>
          <p:cNvPr id="8" name="テキスト ボックス 7">
            <a:extLst>
              <a:ext uri="{FF2B5EF4-FFF2-40B4-BE49-F238E27FC236}">
                <a16:creationId xmlns:a16="http://schemas.microsoft.com/office/drawing/2014/main" id="{A3CCBF28-E2F9-0A72-4CCB-6ECFD920409A}"/>
              </a:ext>
            </a:extLst>
          </p:cNvPr>
          <p:cNvSpPr txBox="1"/>
          <p:nvPr/>
        </p:nvSpPr>
        <p:spPr>
          <a:xfrm>
            <a:off x="1977968" y="4015893"/>
            <a:ext cx="10061631" cy="400110"/>
          </a:xfrm>
          <a:prstGeom prst="rect">
            <a:avLst/>
          </a:prstGeom>
          <a:solidFill>
            <a:schemeClr val="bg1"/>
          </a:solidFill>
        </p:spPr>
        <p:txBody>
          <a:bodyPr wrap="square" rtlCol="0">
            <a:spAutoFit/>
          </a:bodyPr>
          <a:lstStyle/>
          <a:p>
            <a:r>
              <a:rPr kumimoji="1" lang="en-US" altLang="ja-JP" sz="2000" b="1" dirty="0">
                <a:solidFill>
                  <a:srgbClr val="C00000"/>
                </a:solidFill>
              </a:rPr>
              <a:t>Optimal Portfolio Allocation taking into consideration of ESG scores</a:t>
            </a:r>
            <a:endParaRPr kumimoji="1" lang="ja-JP" altLang="en-US" sz="2000" b="1" dirty="0">
              <a:solidFill>
                <a:srgbClr val="C00000"/>
              </a:solidFill>
            </a:endParaRPr>
          </a:p>
        </p:txBody>
      </p:sp>
    </p:spTree>
    <p:extLst>
      <p:ext uri="{BB962C8B-B14F-4D97-AF65-F5344CB8AC3E}">
        <p14:creationId xmlns:p14="http://schemas.microsoft.com/office/powerpoint/2010/main" val="414201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53C0B9-6D7C-4469-BB40-D1A0705ED2CD}"/>
              </a:ext>
            </a:extLst>
          </p:cNvPr>
          <p:cNvSpPr>
            <a:spLocks noGrp="1"/>
          </p:cNvSpPr>
          <p:nvPr>
            <p:ph type="sldNum" sz="quarter" idx="12"/>
          </p:nvPr>
        </p:nvSpPr>
        <p:spPr/>
        <p:txBody>
          <a:bodyPr/>
          <a:lstStyle/>
          <a:p>
            <a:fld id="{8DF9E24F-992D-4BDA-8BCC-28F2528AB388}"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83CCD5CD-544B-4604-9260-23ADA1CE46D2}"/>
              </a:ext>
            </a:extLst>
          </p:cNvPr>
          <p:cNvSpPr txBox="1"/>
          <p:nvPr/>
        </p:nvSpPr>
        <p:spPr>
          <a:xfrm>
            <a:off x="495759" y="253388"/>
            <a:ext cx="11457542" cy="6063198"/>
          </a:xfrm>
          <a:prstGeom prst="rect">
            <a:avLst/>
          </a:prstGeom>
          <a:noFill/>
        </p:spPr>
        <p:txBody>
          <a:bodyPr wrap="square">
            <a:spAutoFit/>
          </a:bodyPr>
          <a:lstStyle/>
          <a:p>
            <a:r>
              <a:rPr lang="en-US" altLang="ja-JP" sz="3200" b="1" dirty="0">
                <a:solidFill>
                  <a:srgbClr val="FF0000"/>
                </a:solidFill>
              </a:rPr>
              <a:t>The evaluation methodologies and criteria for </a:t>
            </a:r>
            <a:r>
              <a:rPr lang="en-US" altLang="ja-JP" sz="3600" b="1" dirty="0">
                <a:solidFill>
                  <a:srgbClr val="FF0000"/>
                </a:solidFill>
                <a:highlight>
                  <a:srgbClr val="FFFF00"/>
                </a:highlight>
              </a:rPr>
              <a:t>ESG </a:t>
            </a:r>
            <a:r>
              <a:rPr lang="en-US" altLang="ja-JP" sz="3200" b="1" dirty="0">
                <a:solidFill>
                  <a:srgbClr val="FF0000"/>
                </a:solidFill>
              </a:rPr>
              <a:t>scores vary from one evaluating organization to another. </a:t>
            </a:r>
            <a:r>
              <a:rPr lang="en-US" altLang="ja-JP" sz="3200" b="1" dirty="0"/>
              <a:t>For example, </a:t>
            </a:r>
            <a:r>
              <a:rPr lang="en-US" altLang="ja-JP" sz="3200" b="1" dirty="0">
                <a:solidFill>
                  <a:srgbClr val="C00000"/>
                </a:solidFill>
              </a:rPr>
              <a:t>(1) </a:t>
            </a:r>
            <a:r>
              <a:rPr lang="en-US" altLang="ja-JP" sz="3200" b="1" dirty="0"/>
              <a:t>some agency uses its own criteria to evaluate </a:t>
            </a:r>
            <a:r>
              <a:rPr lang="en-US" altLang="ja-JP" sz="3200" b="1" dirty="0">
                <a:solidFill>
                  <a:srgbClr val="7030A0"/>
                </a:solidFill>
                <a:highlight>
                  <a:srgbClr val="FFFF00"/>
                </a:highlight>
              </a:rPr>
              <a:t>a company's ESG efforts</a:t>
            </a:r>
            <a:r>
              <a:rPr lang="en-US" altLang="ja-JP" sz="3200" b="1" dirty="0"/>
              <a:t>, </a:t>
            </a:r>
            <a:r>
              <a:rPr lang="en-US" altLang="ja-JP" sz="3200" b="1" dirty="0">
                <a:solidFill>
                  <a:srgbClr val="C00000"/>
                </a:solidFill>
              </a:rPr>
              <a:t>(2)</a:t>
            </a:r>
            <a:r>
              <a:rPr lang="en-US" altLang="ja-JP" sz="3200" b="1" dirty="0"/>
              <a:t> some agency assign a score based on </a:t>
            </a:r>
            <a:r>
              <a:rPr lang="en-US" altLang="ja-JP" sz="3200" b="1" dirty="0">
                <a:solidFill>
                  <a:srgbClr val="7030A0"/>
                </a:solidFill>
                <a:highlight>
                  <a:srgbClr val="FFFF00"/>
                </a:highlight>
              </a:rPr>
              <a:t>the degree of disclosure</a:t>
            </a:r>
            <a:r>
              <a:rPr lang="en-US" altLang="ja-JP" sz="3200" b="1" dirty="0"/>
              <a:t>, </a:t>
            </a:r>
            <a:r>
              <a:rPr lang="en-US" altLang="ja-JP" sz="3200" b="1" dirty="0">
                <a:solidFill>
                  <a:srgbClr val="C00000"/>
                </a:solidFill>
              </a:rPr>
              <a:t>(3)</a:t>
            </a:r>
            <a:r>
              <a:rPr lang="en-US" altLang="ja-JP" sz="3200" b="1" dirty="0"/>
              <a:t> some agency uses a score based on whether or not the </a:t>
            </a:r>
            <a:r>
              <a:rPr lang="en-US" altLang="ja-JP" sz="3200" b="1" dirty="0">
                <a:solidFill>
                  <a:srgbClr val="7030A0"/>
                </a:solidFill>
                <a:highlight>
                  <a:srgbClr val="FFFF00"/>
                </a:highlight>
              </a:rPr>
              <a:t>company has an ESG policy</a:t>
            </a:r>
            <a:r>
              <a:rPr lang="en-US" altLang="ja-JP" sz="3200" b="1" dirty="0"/>
              <a:t>, </a:t>
            </a:r>
            <a:r>
              <a:rPr lang="en-US" altLang="ja-JP" sz="3200" b="1" dirty="0">
                <a:solidFill>
                  <a:srgbClr val="C00000"/>
                </a:solidFill>
              </a:rPr>
              <a:t>(4)</a:t>
            </a:r>
            <a:r>
              <a:rPr lang="en-US" altLang="ja-JP" sz="3200" b="1" dirty="0"/>
              <a:t> some agency uses a score based on actual ESG activities such as</a:t>
            </a:r>
            <a:r>
              <a:rPr lang="en-US" altLang="ja-JP" sz="3200" b="1" dirty="0">
                <a:solidFill>
                  <a:srgbClr val="7030A0"/>
                </a:solidFill>
              </a:rPr>
              <a:t> </a:t>
            </a:r>
            <a:r>
              <a:rPr lang="en-US" altLang="ja-JP" sz="3200" b="1" dirty="0">
                <a:solidFill>
                  <a:srgbClr val="7030A0"/>
                </a:solidFill>
                <a:highlight>
                  <a:srgbClr val="FFFF00"/>
                </a:highlight>
              </a:rPr>
              <a:t>carbon dioxide reduction </a:t>
            </a:r>
            <a:r>
              <a:rPr lang="en-US" altLang="ja-JP" sz="3200" b="1" dirty="0"/>
              <a:t>by judging from performance, and so on (Table 1). It also raises </a:t>
            </a:r>
            <a:r>
              <a:rPr lang="en-US" altLang="ja-JP" sz="3200" b="1" dirty="0">
                <a:solidFill>
                  <a:srgbClr val="FF0000"/>
                </a:solidFill>
              </a:rPr>
              <a:t>issues whether ESG scores actually reflect ESG activities</a:t>
            </a:r>
            <a:r>
              <a:rPr lang="en-US" altLang="ja-JP" sz="3200" b="1" dirty="0"/>
              <a:t> and outcomes by companies (</a:t>
            </a:r>
            <a:r>
              <a:rPr lang="en-US" altLang="ja-JP" sz="3200" b="1" dirty="0" err="1"/>
              <a:t>Chatterji</a:t>
            </a:r>
            <a:r>
              <a:rPr lang="en-US" altLang="ja-JP" sz="3200" b="1" dirty="0"/>
              <a:t> et al. 2009, </a:t>
            </a:r>
            <a:r>
              <a:rPr lang="en-US" altLang="ja-JP" sz="3200" b="1" dirty="0" err="1"/>
              <a:t>Drempetic</a:t>
            </a:r>
            <a:r>
              <a:rPr lang="en-US" altLang="ja-JP" sz="3200" b="1" dirty="0"/>
              <a:t> et al. 2019).</a:t>
            </a:r>
            <a:endParaRPr lang="ja-JP" altLang="en-US" sz="3200" b="1" dirty="0"/>
          </a:p>
        </p:txBody>
      </p:sp>
    </p:spTree>
    <p:extLst>
      <p:ext uri="{BB962C8B-B14F-4D97-AF65-F5344CB8AC3E}">
        <p14:creationId xmlns:p14="http://schemas.microsoft.com/office/powerpoint/2010/main" val="63499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9B8F10-665B-42E7-A80F-C329D1A815A7}"/>
              </a:ext>
            </a:extLst>
          </p:cNvPr>
          <p:cNvSpPr>
            <a:spLocks noGrp="1"/>
          </p:cNvSpPr>
          <p:nvPr>
            <p:ph type="sldNum" sz="quarter" idx="12"/>
          </p:nvPr>
        </p:nvSpPr>
        <p:spPr/>
        <p:txBody>
          <a:bodyPr/>
          <a:lstStyle/>
          <a:p>
            <a:fld id="{8DF9E24F-992D-4BDA-8BCC-28F2528AB388}" type="slidenum">
              <a:rPr kumimoji="1" lang="ja-JP" altLang="en-US" smtClean="0"/>
              <a:t>14</a:t>
            </a:fld>
            <a:endParaRPr kumimoji="1" lang="ja-JP" altLang="en-US"/>
          </a:p>
        </p:txBody>
      </p:sp>
      <p:pic>
        <p:nvPicPr>
          <p:cNvPr id="3" name="図 2"/>
          <p:cNvPicPr>
            <a:picLocks noChangeAspect="1"/>
          </p:cNvPicPr>
          <p:nvPr/>
        </p:nvPicPr>
        <p:blipFill>
          <a:blip r:embed="rId2"/>
          <a:stretch>
            <a:fillRect/>
          </a:stretch>
        </p:blipFill>
        <p:spPr>
          <a:xfrm>
            <a:off x="266700" y="188912"/>
            <a:ext cx="11645900" cy="6597225"/>
          </a:xfrm>
          <a:prstGeom prst="rect">
            <a:avLst/>
          </a:prstGeom>
        </p:spPr>
      </p:pic>
    </p:spTree>
    <p:extLst>
      <p:ext uri="{BB962C8B-B14F-4D97-AF65-F5344CB8AC3E}">
        <p14:creationId xmlns:p14="http://schemas.microsoft.com/office/powerpoint/2010/main" val="153483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DF9E24F-992D-4BDA-8BCC-28F2528AB388}" type="slidenum">
              <a:rPr kumimoji="1" lang="ja-JP" altLang="en-US" smtClean="0"/>
              <a:t>15</a:t>
            </a:fld>
            <a:endParaRPr kumimoji="1" lang="ja-JP" altLang="en-US"/>
          </a:p>
        </p:txBody>
      </p:sp>
      <p:sp>
        <p:nvSpPr>
          <p:cNvPr id="6" name="テキスト ボックス 5"/>
          <p:cNvSpPr txBox="1"/>
          <p:nvPr/>
        </p:nvSpPr>
        <p:spPr>
          <a:xfrm>
            <a:off x="376600" y="4203911"/>
            <a:ext cx="11137322" cy="2308324"/>
          </a:xfrm>
          <a:prstGeom prst="rect">
            <a:avLst/>
          </a:prstGeom>
          <a:noFill/>
        </p:spPr>
        <p:txBody>
          <a:bodyPr wrap="square" rtlCol="0">
            <a:spAutoFit/>
          </a:bodyPr>
          <a:lstStyle/>
          <a:p>
            <a:pPr marL="285750" indent="-285750">
              <a:buFont typeface="Wingdings" panose="05000000000000000000" pitchFamily="2" charset="2"/>
              <a:buChar char="n"/>
            </a:pPr>
            <a:r>
              <a:rPr lang="en-US" altLang="ja-JP" dirty="0"/>
              <a:t>The allocation of assets between A and B changes which ESG rating agencies’ ESG score is used for the portfolio allocation. </a:t>
            </a:r>
          </a:p>
          <a:p>
            <a:pPr marL="285750" indent="-285750">
              <a:buFont typeface="Wingdings" panose="05000000000000000000" pitchFamily="2" charset="2"/>
              <a:buChar char="n"/>
            </a:pPr>
            <a:r>
              <a:rPr lang="en-US" altLang="ja-JP" dirty="0"/>
              <a:t>The higher ESG score value is the higher α, and thus the higher the investment allocation. For example, since </a:t>
            </a:r>
            <a:r>
              <a:rPr lang="en-US" altLang="ja-JP" dirty="0" err="1"/>
              <a:t>Sustainalytics</a:t>
            </a:r>
            <a:r>
              <a:rPr lang="en-US" altLang="ja-JP" dirty="0"/>
              <a:t> is the highest ESG score for Company A, investors following this rating will have the highest allocation to Company A. </a:t>
            </a:r>
          </a:p>
          <a:p>
            <a:pPr marL="285750" indent="-285750">
              <a:buFont typeface="Wingdings" panose="05000000000000000000" pitchFamily="2" charset="2"/>
              <a:buChar char="n"/>
            </a:pPr>
            <a:r>
              <a:rPr lang="en-US" altLang="ja-JP" dirty="0"/>
              <a:t>On the other hand, the Bloomberg score is lower for Company A than for Company B, resulting in a smaller investment allocation. </a:t>
            </a:r>
          </a:p>
          <a:p>
            <a:pPr marL="285750" indent="-285750">
              <a:buFont typeface="Wingdings" panose="05000000000000000000" pitchFamily="2" charset="2"/>
              <a:buChar char="n"/>
            </a:pPr>
            <a:r>
              <a:rPr lang="en-US" altLang="ja-JP" dirty="0"/>
              <a:t>If we do not take into account the ESG score, the investment allocation to Company A is 0.57</a:t>
            </a:r>
            <a:endParaRPr kumimoji="1" lang="ja-JP" altLang="en-US" dirty="0"/>
          </a:p>
        </p:txBody>
      </p:sp>
      <p:pic>
        <p:nvPicPr>
          <p:cNvPr id="8" name="図 7"/>
          <p:cNvPicPr>
            <a:picLocks noChangeAspect="1"/>
          </p:cNvPicPr>
          <p:nvPr/>
        </p:nvPicPr>
        <p:blipFill>
          <a:blip r:embed="rId2"/>
          <a:stretch>
            <a:fillRect/>
          </a:stretch>
        </p:blipFill>
        <p:spPr>
          <a:xfrm>
            <a:off x="222151" y="154619"/>
            <a:ext cx="11747698" cy="3967642"/>
          </a:xfrm>
          <a:prstGeom prst="rect">
            <a:avLst/>
          </a:prstGeom>
        </p:spPr>
      </p:pic>
    </p:spTree>
    <p:extLst>
      <p:ext uri="{BB962C8B-B14F-4D97-AF65-F5344CB8AC3E}">
        <p14:creationId xmlns:p14="http://schemas.microsoft.com/office/powerpoint/2010/main" val="352736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p:cNvCxnSpPr/>
          <p:nvPr/>
        </p:nvCxnSpPr>
        <p:spPr>
          <a:xfrm flipH="1" flipV="1">
            <a:off x="4985957" y="1361852"/>
            <a:ext cx="6932" cy="331369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4992890" y="3326916"/>
            <a:ext cx="3964275" cy="134862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981500" y="4679002"/>
            <a:ext cx="3025437" cy="8612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円弧 13"/>
          <p:cNvSpPr/>
          <p:nvPr/>
        </p:nvSpPr>
        <p:spPr>
          <a:xfrm rot="7108466">
            <a:off x="2356146" y="-3800355"/>
            <a:ext cx="6645052" cy="6747326"/>
          </a:xfrm>
          <a:prstGeom prst="arc">
            <a:avLst>
              <a:gd name="adj1" fmla="val 16971088"/>
              <a:gd name="adj2" fmla="val 19789504"/>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solidFill>
                <a:srgbClr val="FF0000"/>
              </a:solidFill>
            </a:endParaRPr>
          </a:p>
        </p:txBody>
      </p:sp>
      <p:sp>
        <p:nvSpPr>
          <p:cNvPr id="16" name="円弧 15"/>
          <p:cNvSpPr/>
          <p:nvPr/>
        </p:nvSpPr>
        <p:spPr>
          <a:xfrm rot="15978531">
            <a:off x="5806575" y="2573788"/>
            <a:ext cx="5212659" cy="4544129"/>
          </a:xfrm>
          <a:prstGeom prst="arc">
            <a:avLst>
              <a:gd name="adj1" fmla="val 17909484"/>
              <a:gd name="adj2" fmla="val 2158310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7" name="円弧 16"/>
          <p:cNvSpPr/>
          <p:nvPr/>
        </p:nvSpPr>
        <p:spPr>
          <a:xfrm rot="18439247">
            <a:off x="5759229" y="4391520"/>
            <a:ext cx="3463229" cy="3654935"/>
          </a:xfrm>
          <a:prstGeom prst="arc">
            <a:avLst>
              <a:gd name="adj1" fmla="val 16886444"/>
              <a:gd name="adj2" fmla="val 2092947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8" name="円弧 17"/>
          <p:cNvSpPr/>
          <p:nvPr/>
        </p:nvSpPr>
        <p:spPr>
          <a:xfrm rot="6178430">
            <a:off x="2790851" y="-2752032"/>
            <a:ext cx="5547045" cy="8711687"/>
          </a:xfrm>
          <a:prstGeom prst="arc">
            <a:avLst>
              <a:gd name="adj1" fmla="val 17386682"/>
              <a:gd name="adj2" fmla="val 2044281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cxnSp>
        <p:nvCxnSpPr>
          <p:cNvPr id="20" name="直線コネクタ 19"/>
          <p:cNvCxnSpPr>
            <a:cxnSpLocks/>
          </p:cNvCxnSpPr>
          <p:nvPr/>
        </p:nvCxnSpPr>
        <p:spPr>
          <a:xfrm flipV="1">
            <a:off x="5025214" y="2182007"/>
            <a:ext cx="3206287" cy="83505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4983678" y="3351948"/>
            <a:ext cx="1342119" cy="427897"/>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36" idx="4"/>
          </p:cNvCxnSpPr>
          <p:nvPr/>
        </p:nvCxnSpPr>
        <p:spPr>
          <a:xfrm flipH="1" flipV="1">
            <a:off x="7339267" y="2558998"/>
            <a:ext cx="2" cy="198394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flipV="1">
            <a:off x="7697254" y="1466457"/>
            <a:ext cx="6086" cy="2924223"/>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3" name="楕円 32"/>
          <p:cNvSpPr/>
          <p:nvPr/>
        </p:nvSpPr>
        <p:spPr>
          <a:xfrm>
            <a:off x="8205933" y="4601268"/>
            <a:ext cx="110938" cy="110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楕円 33"/>
          <p:cNvSpPr/>
          <p:nvPr/>
        </p:nvSpPr>
        <p:spPr>
          <a:xfrm>
            <a:off x="8214327" y="2194711"/>
            <a:ext cx="110938" cy="110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5" name="楕円 34"/>
          <p:cNvSpPr/>
          <p:nvPr/>
        </p:nvSpPr>
        <p:spPr>
          <a:xfrm>
            <a:off x="7039938" y="4390680"/>
            <a:ext cx="110938" cy="110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楕円 35"/>
          <p:cNvSpPr/>
          <p:nvPr/>
        </p:nvSpPr>
        <p:spPr>
          <a:xfrm>
            <a:off x="7283798" y="2448060"/>
            <a:ext cx="110938" cy="1109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楕円 36"/>
          <p:cNvSpPr/>
          <p:nvPr/>
        </p:nvSpPr>
        <p:spPr>
          <a:xfrm>
            <a:off x="6217283" y="4768403"/>
            <a:ext cx="110938" cy="110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楕円 37"/>
          <p:cNvSpPr/>
          <p:nvPr/>
        </p:nvSpPr>
        <p:spPr>
          <a:xfrm>
            <a:off x="7293126" y="4413717"/>
            <a:ext cx="110938" cy="1109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テキスト ボックス 40"/>
          <p:cNvSpPr txBox="1"/>
          <p:nvPr/>
        </p:nvSpPr>
        <p:spPr>
          <a:xfrm>
            <a:off x="4009596" y="1049633"/>
            <a:ext cx="2184398" cy="507831"/>
          </a:xfrm>
          <a:prstGeom prst="rect">
            <a:avLst/>
          </a:prstGeom>
          <a:noFill/>
        </p:spPr>
        <p:txBody>
          <a:bodyPr wrap="square" rtlCol="0">
            <a:spAutoFit/>
          </a:bodyPr>
          <a:lstStyle/>
          <a:p>
            <a:r>
              <a:rPr lang="en-US" altLang="ja-JP" sz="2700" b="1" dirty="0">
                <a:solidFill>
                  <a:srgbClr val="FF0000"/>
                </a:solidFill>
                <a:latin typeface="Elephant Pro" panose="020B0604020202020204" pitchFamily="2" charset="0"/>
                <a:ea typeface="Cambria Math" panose="02040503050406030204" pitchFamily="18" charset="0"/>
              </a:rPr>
              <a:t>ESG Score</a:t>
            </a:r>
            <a:endParaRPr lang="ja-JP" altLang="en-US" sz="2700" b="1" dirty="0">
              <a:solidFill>
                <a:srgbClr val="FF0000"/>
              </a:solidFill>
              <a:latin typeface="Elephant Pro" panose="020B0604020202020204" pitchFamily="2" charset="0"/>
            </a:endParaRPr>
          </a:p>
        </p:txBody>
      </p:sp>
      <p:sp>
        <p:nvSpPr>
          <p:cNvPr id="42" name="テキスト ボックス 41"/>
          <p:cNvSpPr txBox="1"/>
          <p:nvPr/>
        </p:nvSpPr>
        <p:spPr>
          <a:xfrm>
            <a:off x="6323030" y="3629533"/>
            <a:ext cx="377471"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A</a:t>
            </a:r>
            <a:endParaRPr lang="ja-JP" altLang="en-US" sz="2400" dirty="0">
              <a:latin typeface="Cambria Math" panose="02040503050406030204" pitchFamily="18" charset="0"/>
            </a:endParaRPr>
          </a:p>
        </p:txBody>
      </p:sp>
      <p:sp>
        <p:nvSpPr>
          <p:cNvPr id="43" name="テキスト ボックス 42"/>
          <p:cNvSpPr txBox="1"/>
          <p:nvPr/>
        </p:nvSpPr>
        <p:spPr>
          <a:xfrm>
            <a:off x="5939393" y="4605241"/>
            <a:ext cx="377471"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A</a:t>
            </a:r>
            <a:endParaRPr lang="ja-JP" altLang="en-US" sz="2400" dirty="0">
              <a:latin typeface="Cambria Math" panose="02040503050406030204" pitchFamily="18" charset="0"/>
            </a:endParaRPr>
          </a:p>
        </p:txBody>
      </p:sp>
      <p:sp>
        <p:nvSpPr>
          <p:cNvPr id="44" name="テキスト ボックス 43"/>
          <p:cNvSpPr txBox="1"/>
          <p:nvPr/>
        </p:nvSpPr>
        <p:spPr>
          <a:xfrm>
            <a:off x="8962139" y="3043942"/>
            <a:ext cx="1538267"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R(Return)</a:t>
            </a:r>
            <a:endParaRPr lang="ja-JP" altLang="en-US" sz="2400" dirty="0">
              <a:latin typeface="Cambria Math" panose="02040503050406030204" pitchFamily="18" charset="0"/>
            </a:endParaRPr>
          </a:p>
        </p:txBody>
      </p:sp>
      <p:sp>
        <p:nvSpPr>
          <p:cNvPr id="45" name="テキスト ボックス 44"/>
          <p:cNvSpPr txBox="1"/>
          <p:nvPr/>
        </p:nvSpPr>
        <p:spPr>
          <a:xfrm>
            <a:off x="8320331" y="2030890"/>
            <a:ext cx="305659"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B</a:t>
            </a:r>
            <a:endParaRPr lang="ja-JP" altLang="en-US" sz="2400" dirty="0">
              <a:latin typeface="Cambria Math" panose="02040503050406030204" pitchFamily="18" charset="0"/>
            </a:endParaRPr>
          </a:p>
        </p:txBody>
      </p:sp>
      <p:sp>
        <p:nvSpPr>
          <p:cNvPr id="46" name="テキスト ボックス 45"/>
          <p:cNvSpPr txBox="1"/>
          <p:nvPr/>
        </p:nvSpPr>
        <p:spPr>
          <a:xfrm>
            <a:off x="8294156" y="4439242"/>
            <a:ext cx="377471"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B</a:t>
            </a:r>
            <a:endParaRPr lang="ja-JP" altLang="en-US" sz="2400" dirty="0">
              <a:latin typeface="Cambria Math" panose="02040503050406030204" pitchFamily="18" charset="0"/>
            </a:endParaRPr>
          </a:p>
        </p:txBody>
      </p:sp>
      <p:sp>
        <p:nvSpPr>
          <p:cNvPr id="47" name="テキスト ボックス 46"/>
          <p:cNvSpPr txBox="1"/>
          <p:nvPr/>
        </p:nvSpPr>
        <p:spPr>
          <a:xfrm>
            <a:off x="7174620" y="2020547"/>
            <a:ext cx="377471" cy="461665"/>
          </a:xfrm>
          <a:prstGeom prst="rect">
            <a:avLst/>
          </a:prstGeom>
          <a:noFill/>
        </p:spPr>
        <p:txBody>
          <a:bodyPr wrap="square" rtlCol="0">
            <a:spAutoFit/>
          </a:bodyPr>
          <a:lstStyle/>
          <a:p>
            <a:r>
              <a:rPr lang="en-US" altLang="ja-JP" sz="2400" dirty="0">
                <a:solidFill>
                  <a:srgbClr val="FF0000"/>
                </a:solidFill>
                <a:latin typeface="Cambria Math" panose="02040503050406030204" pitchFamily="18" charset="0"/>
                <a:ea typeface="Cambria Math" panose="02040503050406030204" pitchFamily="18" charset="0"/>
              </a:rPr>
              <a:t>f</a:t>
            </a:r>
            <a:endParaRPr lang="ja-JP" altLang="en-US" sz="2400" dirty="0">
              <a:solidFill>
                <a:srgbClr val="FF0000"/>
              </a:solidFill>
              <a:latin typeface="Cambria Math" panose="02040503050406030204" pitchFamily="18" charset="0"/>
            </a:endParaRPr>
          </a:p>
        </p:txBody>
      </p:sp>
      <p:sp>
        <p:nvSpPr>
          <p:cNvPr id="48" name="テキスト ボックス 47"/>
          <p:cNvSpPr txBox="1"/>
          <p:nvPr/>
        </p:nvSpPr>
        <p:spPr>
          <a:xfrm>
            <a:off x="7221848" y="4486610"/>
            <a:ext cx="377471" cy="461665"/>
          </a:xfrm>
          <a:prstGeom prst="rect">
            <a:avLst/>
          </a:prstGeom>
          <a:noFill/>
        </p:spPr>
        <p:txBody>
          <a:bodyPr wrap="square" rtlCol="0">
            <a:spAutoFit/>
          </a:bodyPr>
          <a:lstStyle/>
          <a:p>
            <a:r>
              <a:rPr lang="en-US" altLang="ja-JP" sz="2400" dirty="0">
                <a:solidFill>
                  <a:srgbClr val="FF0000"/>
                </a:solidFill>
                <a:latin typeface="Cambria Math" panose="02040503050406030204" pitchFamily="18" charset="0"/>
                <a:ea typeface="Cambria Math" panose="02040503050406030204" pitchFamily="18" charset="0"/>
              </a:rPr>
              <a:t>f</a:t>
            </a:r>
            <a:endParaRPr lang="ja-JP" altLang="en-US" sz="2400" dirty="0">
              <a:solidFill>
                <a:srgbClr val="FF0000"/>
              </a:solidFill>
              <a:latin typeface="Cambria Math" panose="02040503050406030204" pitchFamily="18" charset="0"/>
            </a:endParaRPr>
          </a:p>
        </p:txBody>
      </p:sp>
      <p:sp>
        <p:nvSpPr>
          <p:cNvPr id="49" name="テキスト ボックス 48"/>
          <p:cNvSpPr txBox="1"/>
          <p:nvPr/>
        </p:nvSpPr>
        <p:spPr>
          <a:xfrm>
            <a:off x="6936390" y="4014107"/>
            <a:ext cx="377471"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e</a:t>
            </a:r>
            <a:endParaRPr lang="ja-JP" altLang="en-US" sz="2400" dirty="0">
              <a:latin typeface="Cambria Math" panose="02040503050406030204" pitchFamily="18" charset="0"/>
            </a:endParaRPr>
          </a:p>
        </p:txBody>
      </p:sp>
      <p:sp>
        <p:nvSpPr>
          <p:cNvPr id="51" name="正方形/長方形 50"/>
          <p:cNvSpPr/>
          <p:nvPr/>
        </p:nvSpPr>
        <p:spPr>
          <a:xfrm>
            <a:off x="7970774" y="5306628"/>
            <a:ext cx="1313180" cy="507831"/>
          </a:xfrm>
          <a:prstGeom prst="rect">
            <a:avLst/>
          </a:prstGeom>
        </p:spPr>
        <p:txBody>
          <a:bodyPr wrap="none">
            <a:spAutoFit/>
          </a:bodyPr>
          <a:lstStyle/>
          <a:p>
            <a:r>
              <a:rPr lang="en-US" altLang="ja-JP" sz="2700" dirty="0">
                <a:latin typeface="Cambria Math" panose="02040503050406030204" pitchFamily="18" charset="0"/>
                <a:ea typeface="Cambria Math" panose="02040503050406030204" pitchFamily="18" charset="0"/>
              </a:rPr>
              <a:t>σ(Risk)</a:t>
            </a:r>
            <a:endParaRPr lang="ja-JP" altLang="en-US" sz="2700" dirty="0">
              <a:latin typeface="Cambria Math" panose="02040503050406030204" pitchFamily="18" charset="0"/>
            </a:endParaRPr>
          </a:p>
        </p:txBody>
      </p:sp>
      <p:cxnSp>
        <p:nvCxnSpPr>
          <p:cNvPr id="75" name="直線コネクタ 74"/>
          <p:cNvCxnSpPr/>
          <p:nvPr/>
        </p:nvCxnSpPr>
        <p:spPr>
          <a:xfrm flipV="1">
            <a:off x="6277796" y="3351948"/>
            <a:ext cx="8861" cy="146809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FD97A2DD-2AD6-4F24-B9F4-9F223B6799A5}"/>
              </a:ext>
            </a:extLst>
          </p:cNvPr>
          <p:cNvSpPr txBox="1"/>
          <p:nvPr/>
        </p:nvSpPr>
        <p:spPr>
          <a:xfrm>
            <a:off x="5511763" y="2829027"/>
            <a:ext cx="359769" cy="461665"/>
          </a:xfrm>
          <a:prstGeom prst="rect">
            <a:avLst/>
          </a:prstGeom>
          <a:noFill/>
          <a:ln>
            <a:noFill/>
          </a:ln>
        </p:spPr>
        <p:txBody>
          <a:bodyPr wrap="square" rtlCol="0">
            <a:spAutoFit/>
          </a:bodyPr>
          <a:lstStyle/>
          <a:p>
            <a:r>
              <a:rPr lang="en-US" altLang="ja-JP" sz="2400" b="1" dirty="0">
                <a:solidFill>
                  <a:srgbClr val="FF0000"/>
                </a:solidFill>
                <a:latin typeface="Cambria Math" panose="02040503050406030204" pitchFamily="18" charset="0"/>
                <a:ea typeface="Cambria Math" panose="02040503050406030204" pitchFamily="18" charset="0"/>
              </a:rPr>
              <a:t>U</a:t>
            </a:r>
            <a:endParaRPr lang="ja-JP" altLang="en-US" sz="2400" b="1" dirty="0">
              <a:solidFill>
                <a:srgbClr val="FF0000"/>
              </a:solidFill>
              <a:latin typeface="Cambria Math" panose="02040503050406030204" pitchFamily="18" charset="0"/>
            </a:endParaRPr>
          </a:p>
        </p:txBody>
      </p:sp>
      <p:sp>
        <p:nvSpPr>
          <p:cNvPr id="52" name="テキスト ボックス 51">
            <a:extLst>
              <a:ext uri="{FF2B5EF4-FFF2-40B4-BE49-F238E27FC236}">
                <a16:creationId xmlns:a16="http://schemas.microsoft.com/office/drawing/2014/main" id="{FD97A2DD-2AD6-4F24-B9F4-9F223B6799A5}"/>
              </a:ext>
            </a:extLst>
          </p:cNvPr>
          <p:cNvSpPr txBox="1"/>
          <p:nvPr/>
        </p:nvSpPr>
        <p:spPr>
          <a:xfrm>
            <a:off x="7989095" y="1450311"/>
            <a:ext cx="544612" cy="461665"/>
          </a:xfrm>
          <a:prstGeom prst="rect">
            <a:avLst/>
          </a:prstGeom>
          <a:noFill/>
          <a:ln>
            <a:noFill/>
          </a:ln>
        </p:spPr>
        <p:txBody>
          <a:bodyPr wrap="square" rtlCol="0">
            <a:spAutoFit/>
          </a:bodyPr>
          <a:lstStyle/>
          <a:p>
            <a:r>
              <a:rPr lang="en-US" altLang="ja-JP" sz="2400" b="1" dirty="0">
                <a:solidFill>
                  <a:srgbClr val="FF0000"/>
                </a:solidFill>
                <a:latin typeface="Cambria Math" panose="02040503050406030204" pitchFamily="18" charset="0"/>
                <a:ea typeface="Cambria Math" panose="02040503050406030204" pitchFamily="18" charset="0"/>
              </a:rPr>
              <a:t>U</a:t>
            </a:r>
            <a:endParaRPr lang="ja-JP" altLang="en-US" sz="2400" b="1" dirty="0">
              <a:solidFill>
                <a:srgbClr val="FF0000"/>
              </a:solidFill>
              <a:latin typeface="Cambria Math" panose="02040503050406030204" pitchFamily="18" charset="0"/>
            </a:endParaRPr>
          </a:p>
        </p:txBody>
      </p:sp>
      <p:sp>
        <p:nvSpPr>
          <p:cNvPr id="53" name="テキスト ボックス 52">
            <a:extLst>
              <a:ext uri="{FF2B5EF4-FFF2-40B4-BE49-F238E27FC236}">
                <a16:creationId xmlns:a16="http://schemas.microsoft.com/office/drawing/2014/main" id="{FD97A2DD-2AD6-4F24-B9F4-9F223B6799A5}"/>
              </a:ext>
            </a:extLst>
          </p:cNvPr>
          <p:cNvSpPr txBox="1"/>
          <p:nvPr/>
        </p:nvSpPr>
        <p:spPr>
          <a:xfrm>
            <a:off x="8955446" y="3534305"/>
            <a:ext cx="544612" cy="461665"/>
          </a:xfrm>
          <a:prstGeom prst="rect">
            <a:avLst/>
          </a:prstGeom>
          <a:noFill/>
        </p:spPr>
        <p:txBody>
          <a:bodyPr wrap="square" rtlCol="0">
            <a:spAutoFit/>
          </a:bodyPr>
          <a:lstStyle/>
          <a:p>
            <a:r>
              <a:rPr lang="en-US" altLang="ja-JP" sz="2400" b="1" dirty="0">
                <a:latin typeface="Cambria Math" panose="02040503050406030204" pitchFamily="18" charset="0"/>
                <a:ea typeface="Cambria Math" panose="02040503050406030204" pitchFamily="18" charset="0"/>
              </a:rPr>
              <a:t>U</a:t>
            </a:r>
            <a:endParaRPr lang="ja-JP" altLang="en-US" sz="2400" b="1" dirty="0">
              <a:latin typeface="Cambria Math" panose="02040503050406030204" pitchFamily="18" charset="0"/>
            </a:endParaRPr>
          </a:p>
        </p:txBody>
      </p:sp>
      <p:sp>
        <p:nvSpPr>
          <p:cNvPr id="54" name="テキスト ボックス 53">
            <a:extLst>
              <a:ext uri="{FF2B5EF4-FFF2-40B4-BE49-F238E27FC236}">
                <a16:creationId xmlns:a16="http://schemas.microsoft.com/office/drawing/2014/main" id="{FD97A2DD-2AD6-4F24-B9F4-9F223B6799A5}"/>
              </a:ext>
            </a:extLst>
          </p:cNvPr>
          <p:cNvSpPr txBox="1"/>
          <p:nvPr/>
        </p:nvSpPr>
        <p:spPr>
          <a:xfrm>
            <a:off x="5599071" y="4356788"/>
            <a:ext cx="544612" cy="461665"/>
          </a:xfrm>
          <a:prstGeom prst="rect">
            <a:avLst/>
          </a:prstGeom>
          <a:noFill/>
        </p:spPr>
        <p:txBody>
          <a:bodyPr wrap="square" rtlCol="0">
            <a:spAutoFit/>
          </a:bodyPr>
          <a:lstStyle/>
          <a:p>
            <a:r>
              <a:rPr lang="en-US" altLang="ja-JP" sz="2400" b="1" dirty="0">
                <a:latin typeface="Cambria Math" panose="02040503050406030204" pitchFamily="18" charset="0"/>
                <a:ea typeface="Cambria Math" panose="02040503050406030204" pitchFamily="18" charset="0"/>
              </a:rPr>
              <a:t>U</a:t>
            </a:r>
            <a:endParaRPr lang="ja-JP" altLang="en-US" sz="2400" b="1" dirty="0">
              <a:latin typeface="Cambria Math" panose="02040503050406030204" pitchFamily="18" charset="0"/>
            </a:endParaRPr>
          </a:p>
        </p:txBody>
      </p:sp>
      <p:sp>
        <p:nvSpPr>
          <p:cNvPr id="55" name="楕円 54"/>
          <p:cNvSpPr/>
          <p:nvPr/>
        </p:nvSpPr>
        <p:spPr>
          <a:xfrm>
            <a:off x="7634734" y="1416913"/>
            <a:ext cx="110938" cy="1109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6" name="楕円 55"/>
          <p:cNvSpPr/>
          <p:nvPr/>
        </p:nvSpPr>
        <p:spPr>
          <a:xfrm>
            <a:off x="7640920" y="4432627"/>
            <a:ext cx="110938" cy="1109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円弧 56"/>
          <p:cNvSpPr/>
          <p:nvPr/>
        </p:nvSpPr>
        <p:spPr>
          <a:xfrm rot="6178430">
            <a:off x="2817333" y="-2696035"/>
            <a:ext cx="5547045" cy="8711687"/>
          </a:xfrm>
          <a:prstGeom prst="arc">
            <a:avLst>
              <a:gd name="adj1" fmla="val 17386682"/>
              <a:gd name="adj2" fmla="val 2044281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58" name="円弧 57"/>
          <p:cNvSpPr/>
          <p:nvPr/>
        </p:nvSpPr>
        <p:spPr>
          <a:xfrm rot="6178430">
            <a:off x="2905151" y="-2637732"/>
            <a:ext cx="5547045" cy="8711687"/>
          </a:xfrm>
          <a:prstGeom prst="arc">
            <a:avLst>
              <a:gd name="adj1" fmla="val 17386682"/>
              <a:gd name="adj2" fmla="val 204428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59" name="テキスト ボックス 58"/>
          <p:cNvSpPr txBox="1"/>
          <p:nvPr/>
        </p:nvSpPr>
        <p:spPr>
          <a:xfrm>
            <a:off x="7540576" y="4451806"/>
            <a:ext cx="377471" cy="461665"/>
          </a:xfrm>
          <a:prstGeom prst="rect">
            <a:avLst/>
          </a:prstGeom>
          <a:noFill/>
        </p:spPr>
        <p:txBody>
          <a:bodyPr wrap="square" rtlCol="0">
            <a:spAutoFit/>
          </a:bodyPr>
          <a:lstStyle/>
          <a:p>
            <a:r>
              <a:rPr lang="en-US" altLang="ja-JP" sz="2400" dirty="0">
                <a:solidFill>
                  <a:srgbClr val="00B050"/>
                </a:solidFill>
                <a:latin typeface="Cambria Math" panose="02040503050406030204" pitchFamily="18" charset="0"/>
                <a:ea typeface="Cambria Math" panose="02040503050406030204" pitchFamily="18" charset="0"/>
              </a:rPr>
              <a:t>g</a:t>
            </a:r>
            <a:endParaRPr lang="ja-JP" altLang="en-US" sz="2400" dirty="0">
              <a:solidFill>
                <a:srgbClr val="00B050"/>
              </a:solidFill>
              <a:latin typeface="Cambria Math" panose="02040503050406030204" pitchFamily="18" charset="0"/>
            </a:endParaRPr>
          </a:p>
        </p:txBody>
      </p:sp>
      <p:cxnSp>
        <p:nvCxnSpPr>
          <p:cNvPr id="60" name="直線コネクタ 59"/>
          <p:cNvCxnSpPr/>
          <p:nvPr/>
        </p:nvCxnSpPr>
        <p:spPr>
          <a:xfrm flipV="1">
            <a:off x="8261677" y="1259414"/>
            <a:ext cx="2303" cy="33383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4983679" y="3828518"/>
            <a:ext cx="1307281" cy="4164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楕円 61"/>
          <p:cNvSpPr/>
          <p:nvPr/>
        </p:nvSpPr>
        <p:spPr>
          <a:xfrm>
            <a:off x="6231576" y="3306944"/>
            <a:ext cx="110938" cy="1109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テキスト ボックス 62"/>
          <p:cNvSpPr txBox="1"/>
          <p:nvPr/>
        </p:nvSpPr>
        <p:spPr>
          <a:xfrm>
            <a:off x="5901708" y="3085615"/>
            <a:ext cx="377471" cy="461665"/>
          </a:xfrm>
          <a:prstGeom prst="rect">
            <a:avLst/>
          </a:prstGeom>
          <a:noFill/>
        </p:spPr>
        <p:txBody>
          <a:bodyPr wrap="square" rtlCol="0">
            <a:spAutoFit/>
          </a:bodyPr>
          <a:lstStyle/>
          <a:p>
            <a:r>
              <a:rPr lang="en-US" altLang="ja-JP" sz="2400" dirty="0">
                <a:solidFill>
                  <a:srgbClr val="00B050"/>
                </a:solidFill>
                <a:latin typeface="Cambria Math" panose="02040503050406030204" pitchFamily="18" charset="0"/>
                <a:ea typeface="Cambria Math" panose="02040503050406030204" pitchFamily="18" charset="0"/>
              </a:rPr>
              <a:t>C</a:t>
            </a:r>
            <a:endParaRPr lang="ja-JP" altLang="en-US" sz="2400" dirty="0">
              <a:solidFill>
                <a:srgbClr val="00B050"/>
              </a:solidFill>
              <a:latin typeface="Cambria Math" panose="02040503050406030204" pitchFamily="18" charset="0"/>
            </a:endParaRPr>
          </a:p>
        </p:txBody>
      </p:sp>
      <p:sp>
        <p:nvSpPr>
          <p:cNvPr id="64" name="テキスト ボックス 63"/>
          <p:cNvSpPr txBox="1"/>
          <p:nvPr/>
        </p:nvSpPr>
        <p:spPr>
          <a:xfrm>
            <a:off x="7514605" y="922993"/>
            <a:ext cx="377471" cy="461665"/>
          </a:xfrm>
          <a:prstGeom prst="rect">
            <a:avLst/>
          </a:prstGeom>
          <a:noFill/>
        </p:spPr>
        <p:txBody>
          <a:bodyPr wrap="square" rtlCol="0">
            <a:spAutoFit/>
          </a:bodyPr>
          <a:lstStyle/>
          <a:p>
            <a:r>
              <a:rPr lang="en-US" altLang="ja-JP" sz="2400" dirty="0">
                <a:solidFill>
                  <a:srgbClr val="00B050"/>
                </a:solidFill>
                <a:latin typeface="Cambria Math" panose="02040503050406030204" pitchFamily="18" charset="0"/>
                <a:ea typeface="Cambria Math" panose="02040503050406030204" pitchFamily="18" charset="0"/>
              </a:rPr>
              <a:t>g</a:t>
            </a:r>
            <a:endParaRPr lang="ja-JP" altLang="en-US" sz="2400" dirty="0">
              <a:solidFill>
                <a:srgbClr val="00B050"/>
              </a:solidFill>
              <a:latin typeface="Cambria Math" panose="02040503050406030204" pitchFamily="18" charset="0"/>
            </a:endParaRPr>
          </a:p>
        </p:txBody>
      </p:sp>
      <p:sp>
        <p:nvSpPr>
          <p:cNvPr id="7" name="円弧 6"/>
          <p:cNvSpPr/>
          <p:nvPr/>
        </p:nvSpPr>
        <p:spPr>
          <a:xfrm rot="16620509">
            <a:off x="6557476" y="932339"/>
            <a:ext cx="4997282" cy="5550250"/>
          </a:xfrm>
          <a:prstGeom prst="arc">
            <a:avLst>
              <a:gd name="adj1" fmla="val 16091762"/>
              <a:gd name="adj2" fmla="val 2013747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7" name="楕円 66"/>
          <p:cNvSpPr/>
          <p:nvPr/>
        </p:nvSpPr>
        <p:spPr>
          <a:xfrm>
            <a:off x="8205933" y="1234488"/>
            <a:ext cx="110938" cy="1109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楕円 31"/>
          <p:cNvSpPr/>
          <p:nvPr/>
        </p:nvSpPr>
        <p:spPr>
          <a:xfrm>
            <a:off x="6246352" y="3777333"/>
            <a:ext cx="110938" cy="110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8" name="円弧 67"/>
          <p:cNvSpPr/>
          <p:nvPr/>
        </p:nvSpPr>
        <p:spPr>
          <a:xfrm rot="4872412">
            <a:off x="4005882" y="-2777964"/>
            <a:ext cx="3837530" cy="5665916"/>
          </a:xfrm>
          <a:prstGeom prst="arc">
            <a:avLst>
              <a:gd name="adj1" fmla="val 17900346"/>
              <a:gd name="adj2" fmla="val 356091"/>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pic>
        <p:nvPicPr>
          <p:cNvPr id="2" name="図 1">
            <a:extLst>
              <a:ext uri="{FF2B5EF4-FFF2-40B4-BE49-F238E27FC236}">
                <a16:creationId xmlns:a16="http://schemas.microsoft.com/office/drawing/2014/main" id="{C1F82471-1262-49A2-9FB6-3857F7B3850F}"/>
              </a:ext>
            </a:extLst>
          </p:cNvPr>
          <p:cNvPicPr>
            <a:picLocks noChangeAspect="1"/>
          </p:cNvPicPr>
          <p:nvPr/>
        </p:nvPicPr>
        <p:blipFill>
          <a:blip r:embed="rId2"/>
          <a:stretch>
            <a:fillRect/>
          </a:stretch>
        </p:blipFill>
        <p:spPr>
          <a:xfrm>
            <a:off x="4953732" y="1227970"/>
            <a:ext cx="3338422" cy="889925"/>
          </a:xfrm>
          <a:prstGeom prst="rect">
            <a:avLst/>
          </a:prstGeom>
        </p:spPr>
      </p:pic>
      <p:sp>
        <p:nvSpPr>
          <p:cNvPr id="65" name="テキスト ボックス 64">
            <a:extLst>
              <a:ext uri="{FF2B5EF4-FFF2-40B4-BE49-F238E27FC236}">
                <a16:creationId xmlns:a16="http://schemas.microsoft.com/office/drawing/2014/main" id="{4AF10868-146F-490D-AA59-E6152752B43A}"/>
              </a:ext>
            </a:extLst>
          </p:cNvPr>
          <p:cNvSpPr txBox="1"/>
          <p:nvPr/>
        </p:nvSpPr>
        <p:spPr>
          <a:xfrm>
            <a:off x="8312852" y="1083880"/>
            <a:ext cx="454265" cy="461665"/>
          </a:xfrm>
          <a:prstGeom prst="rect">
            <a:avLst/>
          </a:prstGeom>
          <a:noFill/>
        </p:spPr>
        <p:txBody>
          <a:bodyPr wrap="square" rtlCol="0">
            <a:spAutoFit/>
          </a:bodyPr>
          <a:lstStyle/>
          <a:p>
            <a:r>
              <a:rPr lang="en-US" altLang="ja-JP" sz="2400" dirty="0">
                <a:solidFill>
                  <a:srgbClr val="00B050"/>
                </a:solidFill>
                <a:latin typeface="Cambria Math" panose="02040503050406030204" pitchFamily="18" charset="0"/>
              </a:rPr>
              <a:t>D</a:t>
            </a:r>
            <a:endParaRPr lang="ja-JP" altLang="en-US" sz="2400" dirty="0">
              <a:solidFill>
                <a:srgbClr val="00B05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92146CBD-1EC9-4A0D-BB08-3A8203EB7653}"/>
                  </a:ext>
                </a:extLst>
              </p:cNvPr>
              <p:cNvSpPr txBox="1"/>
              <p:nvPr/>
            </p:nvSpPr>
            <p:spPr>
              <a:xfrm>
                <a:off x="4207403" y="1932171"/>
                <a:ext cx="6585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𝑬𝑺𝑮</m:t>
                          </m:r>
                        </m:e>
                        <m:sub>
                          <m:r>
                            <a:rPr lang="en-US" altLang="ja-JP" b="1" i="1">
                              <a:latin typeface="Cambria Math" panose="02040503050406030204" pitchFamily="18" charset="0"/>
                            </a:rPr>
                            <m:t>𝑫</m:t>
                          </m:r>
                        </m:sub>
                      </m:sSub>
                    </m:oMath>
                  </m:oMathPara>
                </a14:m>
                <a:endParaRPr lang="ja-JP" altLang="en-US" b="1" dirty="0"/>
              </a:p>
            </p:txBody>
          </p:sp>
        </mc:Choice>
        <mc:Fallback xmlns="">
          <p:sp>
            <p:nvSpPr>
              <p:cNvPr id="66" name="テキスト ボックス 65">
                <a:extLst>
                  <a:ext uri="{FF2B5EF4-FFF2-40B4-BE49-F238E27FC236}">
                    <a16:creationId xmlns:a16="http://schemas.microsoft.com/office/drawing/2014/main" id="{92146CBD-1EC9-4A0D-BB08-3A8203EB7653}"/>
                  </a:ext>
                </a:extLst>
              </p:cNvPr>
              <p:cNvSpPr txBox="1">
                <a:spLocks noRot="1" noChangeAspect="1" noMove="1" noResize="1" noEditPoints="1" noAdjustHandles="1" noChangeArrowheads="1" noChangeShapeType="1" noTextEdit="1"/>
              </p:cNvSpPr>
              <p:nvPr/>
            </p:nvSpPr>
            <p:spPr>
              <a:xfrm>
                <a:off x="4207403" y="1932171"/>
                <a:ext cx="658512" cy="369332"/>
              </a:xfrm>
              <a:prstGeom prst="rect">
                <a:avLst/>
              </a:prstGeom>
              <a:blipFill>
                <a:blip r:embed="rId3"/>
                <a:stretch>
                  <a:fillRect r="-92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52E09158-1A0A-4352-9808-FBFF79935083}"/>
                  </a:ext>
                </a:extLst>
              </p:cNvPr>
              <p:cNvSpPr txBox="1"/>
              <p:nvPr/>
            </p:nvSpPr>
            <p:spPr>
              <a:xfrm>
                <a:off x="4073732" y="2808002"/>
                <a:ext cx="8985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𝑬𝑺𝑮</m:t>
                          </m:r>
                        </m:e>
                        <m:sub>
                          <m:r>
                            <a:rPr lang="en-US" altLang="ja-JP" b="1" i="1">
                              <a:latin typeface="Cambria Math" panose="02040503050406030204" pitchFamily="18" charset="0"/>
                            </a:rPr>
                            <m:t>𝑩</m:t>
                          </m:r>
                        </m:sub>
                      </m:sSub>
                    </m:oMath>
                  </m:oMathPara>
                </a14:m>
                <a:endParaRPr lang="ja-JP" altLang="en-US" b="1" dirty="0"/>
              </a:p>
            </p:txBody>
          </p:sp>
        </mc:Choice>
        <mc:Fallback xmlns="">
          <p:sp>
            <p:nvSpPr>
              <p:cNvPr id="69" name="テキスト ボックス 68">
                <a:extLst>
                  <a:ext uri="{FF2B5EF4-FFF2-40B4-BE49-F238E27FC236}">
                    <a16:creationId xmlns:a16="http://schemas.microsoft.com/office/drawing/2014/main" id="{52E09158-1A0A-4352-9808-FBFF79935083}"/>
                  </a:ext>
                </a:extLst>
              </p:cNvPr>
              <p:cNvSpPr txBox="1">
                <a:spLocks noRot="1" noChangeAspect="1" noMove="1" noResize="1" noEditPoints="1" noAdjustHandles="1" noChangeArrowheads="1" noChangeShapeType="1" noTextEdit="1"/>
              </p:cNvSpPr>
              <p:nvPr/>
            </p:nvSpPr>
            <p:spPr>
              <a:xfrm>
                <a:off x="4073732" y="2808002"/>
                <a:ext cx="898539"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A76B38F0-47DD-43DB-A1D0-D1F4AD5ACB19}"/>
                  </a:ext>
                </a:extLst>
              </p:cNvPr>
              <p:cNvSpPr txBox="1"/>
              <p:nvPr/>
            </p:nvSpPr>
            <p:spPr>
              <a:xfrm>
                <a:off x="4159705" y="3543782"/>
                <a:ext cx="8985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𝑬𝑺𝑮</m:t>
                          </m:r>
                        </m:e>
                        <m:sub>
                          <m:r>
                            <a:rPr lang="en-US" altLang="ja-JP" b="1" i="1">
                              <a:latin typeface="Cambria Math" panose="02040503050406030204" pitchFamily="18" charset="0"/>
                            </a:rPr>
                            <m:t>𝑪</m:t>
                          </m:r>
                        </m:sub>
                      </m:sSub>
                    </m:oMath>
                  </m:oMathPara>
                </a14:m>
                <a:endParaRPr lang="ja-JP" altLang="en-US" b="1" dirty="0"/>
              </a:p>
            </p:txBody>
          </p:sp>
        </mc:Choice>
        <mc:Fallback xmlns="">
          <p:sp>
            <p:nvSpPr>
              <p:cNvPr id="70" name="テキスト ボックス 69">
                <a:extLst>
                  <a:ext uri="{FF2B5EF4-FFF2-40B4-BE49-F238E27FC236}">
                    <a16:creationId xmlns:a16="http://schemas.microsoft.com/office/drawing/2014/main" id="{A76B38F0-47DD-43DB-A1D0-D1F4AD5ACB19}"/>
                  </a:ext>
                </a:extLst>
              </p:cNvPr>
              <p:cNvSpPr txBox="1">
                <a:spLocks noRot="1" noChangeAspect="1" noMove="1" noResize="1" noEditPoints="1" noAdjustHandles="1" noChangeArrowheads="1" noChangeShapeType="1" noTextEdit="1"/>
              </p:cNvSpPr>
              <p:nvPr/>
            </p:nvSpPr>
            <p:spPr>
              <a:xfrm>
                <a:off x="4159705" y="3543782"/>
                <a:ext cx="898539"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8BE5B7D5-1063-4D61-9D52-6B010CAB9404}"/>
                  </a:ext>
                </a:extLst>
              </p:cNvPr>
              <p:cNvSpPr txBox="1"/>
              <p:nvPr/>
            </p:nvSpPr>
            <p:spPr>
              <a:xfrm>
                <a:off x="4159705" y="4030082"/>
                <a:ext cx="8985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𝑬𝑺𝑮</m:t>
                          </m:r>
                        </m:e>
                        <m:sub>
                          <m:r>
                            <a:rPr lang="en-US" altLang="ja-JP" b="1" i="1">
                              <a:latin typeface="Cambria Math" panose="02040503050406030204" pitchFamily="18" charset="0"/>
                            </a:rPr>
                            <m:t>𝑨</m:t>
                          </m:r>
                        </m:sub>
                      </m:sSub>
                    </m:oMath>
                  </m:oMathPara>
                </a14:m>
                <a:endParaRPr lang="ja-JP" altLang="en-US" b="1" dirty="0"/>
              </a:p>
            </p:txBody>
          </p:sp>
        </mc:Choice>
        <mc:Fallback xmlns="">
          <p:sp>
            <p:nvSpPr>
              <p:cNvPr id="71" name="テキスト ボックス 70">
                <a:extLst>
                  <a:ext uri="{FF2B5EF4-FFF2-40B4-BE49-F238E27FC236}">
                    <a16:creationId xmlns:a16="http://schemas.microsoft.com/office/drawing/2014/main" id="{8BE5B7D5-1063-4D61-9D52-6B010CAB9404}"/>
                  </a:ext>
                </a:extLst>
              </p:cNvPr>
              <p:cNvSpPr txBox="1">
                <a:spLocks noRot="1" noChangeAspect="1" noMove="1" noResize="1" noEditPoints="1" noAdjustHandles="1" noChangeArrowheads="1" noChangeShapeType="1" noTextEdit="1"/>
              </p:cNvSpPr>
              <p:nvPr/>
            </p:nvSpPr>
            <p:spPr>
              <a:xfrm>
                <a:off x="4159705" y="4030082"/>
                <a:ext cx="898539" cy="369332"/>
              </a:xfrm>
              <a:prstGeom prst="rect">
                <a:avLst/>
              </a:prstGeom>
              <a:blipFill>
                <a:blip r:embed="rId6"/>
                <a:stretch>
                  <a:fillRect/>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1C8F9142-DC49-4DC8-8B8B-7B7DFE1AC711}"/>
              </a:ext>
            </a:extLst>
          </p:cNvPr>
          <p:cNvPicPr>
            <a:picLocks noChangeAspect="1"/>
          </p:cNvPicPr>
          <p:nvPr/>
        </p:nvPicPr>
        <p:blipFill>
          <a:blip r:embed="rId7"/>
          <a:stretch>
            <a:fillRect/>
          </a:stretch>
        </p:blipFill>
        <p:spPr>
          <a:xfrm>
            <a:off x="2198019" y="5543131"/>
            <a:ext cx="5468586" cy="1127858"/>
          </a:xfrm>
          <a:prstGeom prst="rect">
            <a:avLst/>
          </a:prstGeom>
        </p:spPr>
      </p:pic>
      <p:sp>
        <p:nvSpPr>
          <p:cNvPr id="72" name="テキスト ボックス 71">
            <a:extLst>
              <a:ext uri="{FF2B5EF4-FFF2-40B4-BE49-F238E27FC236}">
                <a16:creationId xmlns:a16="http://schemas.microsoft.com/office/drawing/2014/main" id="{C6D14C5A-7F12-43E0-8FEB-32ACD4B04F29}"/>
              </a:ext>
            </a:extLst>
          </p:cNvPr>
          <p:cNvSpPr txBox="1"/>
          <p:nvPr/>
        </p:nvSpPr>
        <p:spPr>
          <a:xfrm>
            <a:off x="1946946" y="320584"/>
            <a:ext cx="3921266" cy="553998"/>
          </a:xfrm>
          <a:prstGeom prst="rect">
            <a:avLst/>
          </a:prstGeom>
          <a:noFill/>
        </p:spPr>
        <p:txBody>
          <a:bodyPr wrap="none" rtlCol="0">
            <a:spAutoFit/>
          </a:bodyPr>
          <a:lstStyle/>
          <a:p>
            <a:r>
              <a:rPr lang="en-US" altLang="ja-JP" sz="3000" b="1" dirty="0">
                <a:solidFill>
                  <a:srgbClr val="C00000"/>
                </a:solidFill>
              </a:rPr>
              <a:t>U=R-βσ</a:t>
            </a:r>
            <a:r>
              <a:rPr lang="ja-JP" altLang="en-US" sz="3000" b="1" baseline="30000" dirty="0">
                <a:solidFill>
                  <a:srgbClr val="C00000"/>
                </a:solidFill>
              </a:rPr>
              <a:t>２</a:t>
            </a:r>
            <a:r>
              <a:rPr lang="en-US" altLang="ja-JP" sz="3000" b="1" dirty="0">
                <a:solidFill>
                  <a:srgbClr val="C00000"/>
                </a:solidFill>
              </a:rPr>
              <a:t>+γ(</a:t>
            </a:r>
            <a:r>
              <a:rPr lang="en-US" altLang="ja-JP" sz="3000" b="1" dirty="0">
                <a:solidFill>
                  <a:srgbClr val="7030A0"/>
                </a:solidFill>
              </a:rPr>
              <a:t>ESG</a:t>
            </a:r>
            <a:r>
              <a:rPr lang="en-US" altLang="ja-JP" sz="3000" b="1" dirty="0">
                <a:solidFill>
                  <a:srgbClr val="C00000"/>
                </a:solidFill>
              </a:rPr>
              <a:t>)</a:t>
            </a:r>
            <a:endParaRPr lang="ja-JP" altLang="en-US" sz="3000" b="1" baseline="30000" dirty="0">
              <a:solidFill>
                <a:srgbClr val="C00000"/>
              </a:solidFill>
            </a:endParaRPr>
          </a:p>
        </p:txBody>
      </p:sp>
      <p:sp>
        <p:nvSpPr>
          <p:cNvPr id="73" name="左中かっこ 72">
            <a:extLst>
              <a:ext uri="{FF2B5EF4-FFF2-40B4-BE49-F238E27FC236}">
                <a16:creationId xmlns:a16="http://schemas.microsoft.com/office/drawing/2014/main" id="{8D4B5384-7AF2-427F-BBD0-9F08C1069D4B}"/>
              </a:ext>
            </a:extLst>
          </p:cNvPr>
          <p:cNvSpPr/>
          <p:nvPr/>
        </p:nvSpPr>
        <p:spPr>
          <a:xfrm rot="5400000">
            <a:off x="6372292" y="5046700"/>
            <a:ext cx="72025" cy="1263269"/>
          </a:xfrm>
          <a:prstGeom prst="leftBrace">
            <a:avLst/>
          </a:prstGeom>
          <a:ln w="44450">
            <a:solidFill>
              <a:srgbClr val="FF0000"/>
            </a:solidFill>
          </a:ln>
          <a:effectLst>
            <a:outerShdw blurRad="50800" dist="50800" dir="5400000" algn="ctr" rotWithShape="0">
              <a:srgbClr val="FFC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100" b="1" dirty="0">
              <a:solidFill>
                <a:srgbClr val="C00000"/>
              </a:solidFill>
            </a:endParaRPr>
          </a:p>
        </p:txBody>
      </p:sp>
      <p:sp>
        <p:nvSpPr>
          <p:cNvPr id="5" name="テキスト ボックス 4">
            <a:extLst>
              <a:ext uri="{FF2B5EF4-FFF2-40B4-BE49-F238E27FC236}">
                <a16:creationId xmlns:a16="http://schemas.microsoft.com/office/drawing/2014/main" id="{04B4A928-A569-44B8-A490-94FF2D8DAD75}"/>
              </a:ext>
            </a:extLst>
          </p:cNvPr>
          <p:cNvSpPr txBox="1"/>
          <p:nvPr/>
        </p:nvSpPr>
        <p:spPr>
          <a:xfrm>
            <a:off x="1129050" y="2492554"/>
            <a:ext cx="3110557" cy="1754326"/>
          </a:xfrm>
          <a:prstGeom prst="rect">
            <a:avLst/>
          </a:prstGeom>
          <a:noFill/>
        </p:spPr>
        <p:txBody>
          <a:bodyPr wrap="square" rtlCol="0">
            <a:spAutoFit/>
          </a:bodyPr>
          <a:lstStyle/>
          <a:p>
            <a:r>
              <a:rPr lang="en-US" altLang="ja-JP" sz="3600" b="1" dirty="0">
                <a:solidFill>
                  <a:srgbClr val="7030A0"/>
                </a:solidFill>
              </a:rPr>
              <a:t>SDG</a:t>
            </a:r>
          </a:p>
          <a:p>
            <a:r>
              <a:rPr lang="en-US" altLang="ja-JP" sz="3600" b="1" dirty="0">
                <a:solidFill>
                  <a:srgbClr val="7030A0"/>
                </a:solidFill>
              </a:rPr>
              <a:t>ESG</a:t>
            </a:r>
          </a:p>
          <a:p>
            <a:r>
              <a:rPr lang="en-US" altLang="ja-JP" sz="3600" b="1" dirty="0">
                <a:solidFill>
                  <a:srgbClr val="7030A0"/>
                </a:solidFill>
              </a:rPr>
              <a:t>Greenness</a:t>
            </a:r>
            <a:endParaRPr lang="ja-JP" altLang="en-US" sz="3600" b="1" dirty="0">
              <a:solidFill>
                <a:srgbClr val="7030A0"/>
              </a:solidFill>
            </a:endParaRPr>
          </a:p>
        </p:txBody>
      </p:sp>
      <p:sp>
        <p:nvSpPr>
          <p:cNvPr id="6" name="スライド番号プレースホルダー 5">
            <a:extLst>
              <a:ext uri="{FF2B5EF4-FFF2-40B4-BE49-F238E27FC236}">
                <a16:creationId xmlns:a16="http://schemas.microsoft.com/office/drawing/2014/main" id="{93D60865-2463-4594-9AEB-F43E1BAE0836}"/>
              </a:ext>
            </a:extLst>
          </p:cNvPr>
          <p:cNvSpPr>
            <a:spLocks noGrp="1"/>
          </p:cNvSpPr>
          <p:nvPr>
            <p:ph type="sldNum" sz="quarter" idx="12"/>
          </p:nvPr>
        </p:nvSpPr>
        <p:spPr/>
        <p:txBody>
          <a:bodyPr/>
          <a:lstStyle/>
          <a:p>
            <a:fld id="{FBA61EA2-B82C-4C4A-A9F1-2E593D61FF51}" type="slidenum">
              <a:rPr lang="en-US" smtClean="0"/>
              <a:pPr/>
              <a:t>16</a:t>
            </a:fld>
            <a:endParaRPr lang="en-US" dirty="0"/>
          </a:p>
        </p:txBody>
      </p:sp>
    </p:spTree>
    <p:extLst>
      <p:ext uri="{BB962C8B-B14F-4D97-AF65-F5344CB8AC3E}">
        <p14:creationId xmlns:p14="http://schemas.microsoft.com/office/powerpoint/2010/main" val="332908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9845B-C89F-43A2-BA1A-14EC8B42B7B1}"/>
              </a:ext>
            </a:extLst>
          </p:cNvPr>
          <p:cNvSpPr>
            <a:spLocks noGrp="1"/>
          </p:cNvSpPr>
          <p:nvPr>
            <p:ph type="title"/>
          </p:nvPr>
        </p:nvSpPr>
        <p:spPr/>
        <p:txBody>
          <a:bodyPr/>
          <a:lstStyle/>
          <a:p>
            <a:pPr algn="ctr"/>
            <a:r>
              <a:rPr kumimoji="1" lang="en-US" altLang="ja-JP" b="1" dirty="0">
                <a:solidFill>
                  <a:srgbClr val="FF0000"/>
                </a:solidFill>
                <a:latin typeface="Aharoni" panose="02010803020104030203" pitchFamily="2" charset="-79"/>
                <a:cs typeface="Aharoni" panose="02010803020104030203" pitchFamily="2" charset="-79"/>
              </a:rPr>
              <a:t>Optimal portfolio allocation can be achieved by taxing waste products</a:t>
            </a:r>
            <a:endParaRPr kumimoji="1" lang="ja-JP" altLang="en-US" b="1" dirty="0">
              <a:solidFill>
                <a:srgbClr val="FF0000"/>
              </a:solidFill>
              <a:latin typeface="Aharoni" panose="02010803020104030203" pitchFamily="2" charset="-79"/>
              <a:cs typeface="Aharoni" panose="02010803020104030203" pitchFamily="2" charset="-79"/>
            </a:endParaRPr>
          </a:p>
        </p:txBody>
      </p:sp>
      <p:sp>
        <p:nvSpPr>
          <p:cNvPr id="3" name="コンテンツ プレースホルダー 2">
            <a:extLst>
              <a:ext uri="{FF2B5EF4-FFF2-40B4-BE49-F238E27FC236}">
                <a16:creationId xmlns:a16="http://schemas.microsoft.com/office/drawing/2014/main" id="{4EDB0C34-B49E-4680-8EA1-8F3FC6820F9D}"/>
              </a:ext>
            </a:extLst>
          </p:cNvPr>
          <p:cNvSpPr>
            <a:spLocks noGrp="1"/>
          </p:cNvSpPr>
          <p:nvPr>
            <p:ph idx="1"/>
          </p:nvPr>
        </p:nvSpPr>
        <p:spPr>
          <a:xfrm>
            <a:off x="838199" y="1825625"/>
            <a:ext cx="11060431" cy="4667250"/>
          </a:xfrm>
        </p:spPr>
        <p:txBody>
          <a:bodyPr>
            <a:normAutofit/>
          </a:bodyPr>
          <a:lstStyle/>
          <a:p>
            <a:pPr marL="0" indent="0">
              <a:buNone/>
            </a:pPr>
            <a:r>
              <a:rPr kumimoji="1" lang="en-US" altLang="ja-JP" sz="4000" b="1" dirty="0"/>
              <a:t>1, By taxing wastes such as CO2, NOX, Plastics etc. by identical international tax rate, the investors can only look for “after tax rate of return” and “risks” as they were conventionally focused on.</a:t>
            </a:r>
          </a:p>
          <a:p>
            <a:pPr marL="0" indent="0">
              <a:buNone/>
            </a:pPr>
            <a:r>
              <a:rPr lang="en-US" altLang="ja-JP" sz="4000" b="1" dirty="0"/>
              <a:t>2, Firm level - International taxation will lead to optimal asset allocation and achieve sustainable growth</a:t>
            </a:r>
            <a:endParaRPr kumimoji="1" lang="ja-JP" altLang="en-US" sz="4000" b="1" dirty="0"/>
          </a:p>
        </p:txBody>
      </p:sp>
      <p:sp>
        <p:nvSpPr>
          <p:cNvPr id="4" name="スライド番号プレースホルダー 3">
            <a:extLst>
              <a:ext uri="{FF2B5EF4-FFF2-40B4-BE49-F238E27FC236}">
                <a16:creationId xmlns:a16="http://schemas.microsoft.com/office/drawing/2014/main" id="{8F99FC17-F8DC-4770-A85C-B90FDFD7ADA7}"/>
              </a:ext>
            </a:extLst>
          </p:cNvPr>
          <p:cNvSpPr>
            <a:spLocks noGrp="1"/>
          </p:cNvSpPr>
          <p:nvPr>
            <p:ph type="sldNum" sz="quarter" idx="12"/>
          </p:nvPr>
        </p:nvSpPr>
        <p:spPr/>
        <p:txBody>
          <a:bodyPr/>
          <a:lstStyle/>
          <a:p>
            <a:fld id="{8DF9E24F-992D-4BDA-8BCC-28F2528AB388}" type="slidenum">
              <a:rPr kumimoji="1" lang="ja-JP" altLang="en-US" smtClean="0"/>
              <a:t>17</a:t>
            </a:fld>
            <a:endParaRPr kumimoji="1" lang="ja-JP" altLang="en-US"/>
          </a:p>
        </p:txBody>
      </p:sp>
    </p:spTree>
    <p:extLst>
      <p:ext uri="{BB962C8B-B14F-4D97-AF65-F5344CB8AC3E}">
        <p14:creationId xmlns:p14="http://schemas.microsoft.com/office/powerpoint/2010/main" val="5961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428F0E-9D57-4A2A-B57B-110873B40FD3}"/>
              </a:ext>
            </a:extLst>
          </p:cNvPr>
          <p:cNvPicPr>
            <a:picLocks noChangeAspect="1"/>
          </p:cNvPicPr>
          <p:nvPr/>
        </p:nvPicPr>
        <p:blipFill>
          <a:blip r:embed="rId2"/>
          <a:stretch>
            <a:fillRect/>
          </a:stretch>
        </p:blipFill>
        <p:spPr>
          <a:xfrm>
            <a:off x="4119208" y="-67160"/>
            <a:ext cx="7053246" cy="6858000"/>
          </a:xfrm>
          <a:prstGeom prst="rect">
            <a:avLst/>
          </a:prstGeom>
        </p:spPr>
      </p:pic>
      <p:sp>
        <p:nvSpPr>
          <p:cNvPr id="4" name="テキスト ボックス 3">
            <a:extLst>
              <a:ext uri="{FF2B5EF4-FFF2-40B4-BE49-F238E27FC236}">
                <a16:creationId xmlns:a16="http://schemas.microsoft.com/office/drawing/2014/main" id="{5E2AEEC5-F1DB-8CFB-99FC-B943EDDDDB43}"/>
              </a:ext>
            </a:extLst>
          </p:cNvPr>
          <p:cNvSpPr txBox="1"/>
          <p:nvPr/>
        </p:nvSpPr>
        <p:spPr>
          <a:xfrm>
            <a:off x="273802" y="1885627"/>
            <a:ext cx="3845406" cy="954107"/>
          </a:xfrm>
          <a:prstGeom prst="rect">
            <a:avLst/>
          </a:prstGeom>
          <a:noFill/>
        </p:spPr>
        <p:txBody>
          <a:bodyPr wrap="square" rtlCol="0">
            <a:spAutoFit/>
          </a:bodyPr>
          <a:lstStyle/>
          <a:p>
            <a:r>
              <a:rPr kumimoji="1" lang="en-US" altLang="ja-JP" sz="2800" b="1" dirty="0">
                <a:solidFill>
                  <a:srgbClr val="C00000"/>
                </a:solidFill>
              </a:rPr>
              <a:t>Greenness Adjusted</a:t>
            </a:r>
          </a:p>
          <a:p>
            <a:r>
              <a:rPr lang="en-US" altLang="ja-JP" sz="2800" b="1" dirty="0">
                <a:solidFill>
                  <a:srgbClr val="C00000"/>
                </a:solidFill>
              </a:rPr>
              <a:t>GHG Taxation</a:t>
            </a:r>
            <a:endParaRPr kumimoji="1" lang="ja-JP" altLang="en-US" sz="2800" b="1" dirty="0">
              <a:solidFill>
                <a:srgbClr val="C00000"/>
              </a:solidFill>
            </a:endParaRPr>
          </a:p>
        </p:txBody>
      </p:sp>
    </p:spTree>
    <p:extLst>
      <p:ext uri="{BB962C8B-B14F-4D97-AF65-F5344CB8AC3E}">
        <p14:creationId xmlns:p14="http://schemas.microsoft.com/office/powerpoint/2010/main" val="347982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C4A1C52-B10F-7708-3852-A8260819B93B}"/>
              </a:ext>
            </a:extLst>
          </p:cNvPr>
          <p:cNvPicPr>
            <a:picLocks noChangeAspect="1"/>
          </p:cNvPicPr>
          <p:nvPr/>
        </p:nvPicPr>
        <p:blipFill>
          <a:blip r:embed="rId2"/>
          <a:stretch>
            <a:fillRect/>
          </a:stretch>
        </p:blipFill>
        <p:spPr>
          <a:xfrm>
            <a:off x="2743200" y="172181"/>
            <a:ext cx="9448800" cy="5121780"/>
          </a:xfrm>
          <a:prstGeom prst="rect">
            <a:avLst/>
          </a:prstGeom>
        </p:spPr>
      </p:pic>
      <p:pic>
        <p:nvPicPr>
          <p:cNvPr id="4" name="図 3">
            <a:extLst>
              <a:ext uri="{FF2B5EF4-FFF2-40B4-BE49-F238E27FC236}">
                <a16:creationId xmlns:a16="http://schemas.microsoft.com/office/drawing/2014/main" id="{818D5F69-8E4C-B65C-9ED3-FD527409CE76}"/>
              </a:ext>
            </a:extLst>
          </p:cNvPr>
          <p:cNvPicPr>
            <a:picLocks noChangeAspect="1"/>
          </p:cNvPicPr>
          <p:nvPr/>
        </p:nvPicPr>
        <p:blipFill>
          <a:blip r:embed="rId3"/>
          <a:stretch>
            <a:fillRect/>
          </a:stretch>
        </p:blipFill>
        <p:spPr>
          <a:xfrm>
            <a:off x="4762677" y="5230569"/>
            <a:ext cx="4846740" cy="1304657"/>
          </a:xfrm>
          <a:prstGeom prst="rect">
            <a:avLst/>
          </a:prstGeom>
        </p:spPr>
      </p:pic>
      <p:pic>
        <p:nvPicPr>
          <p:cNvPr id="6" name="図 5">
            <a:extLst>
              <a:ext uri="{FF2B5EF4-FFF2-40B4-BE49-F238E27FC236}">
                <a16:creationId xmlns:a16="http://schemas.microsoft.com/office/drawing/2014/main" id="{3B7471C8-BFF4-445A-1B1C-6F091F04D88A}"/>
              </a:ext>
            </a:extLst>
          </p:cNvPr>
          <p:cNvPicPr>
            <a:picLocks noChangeAspect="1"/>
          </p:cNvPicPr>
          <p:nvPr/>
        </p:nvPicPr>
        <p:blipFill>
          <a:blip r:embed="rId4"/>
          <a:stretch>
            <a:fillRect/>
          </a:stretch>
        </p:blipFill>
        <p:spPr>
          <a:xfrm>
            <a:off x="1653153" y="107088"/>
            <a:ext cx="3228087" cy="777376"/>
          </a:xfrm>
          <a:prstGeom prst="rect">
            <a:avLst/>
          </a:prstGeom>
        </p:spPr>
      </p:pic>
      <p:sp>
        <p:nvSpPr>
          <p:cNvPr id="7" name="テキスト ボックス 6">
            <a:extLst>
              <a:ext uri="{FF2B5EF4-FFF2-40B4-BE49-F238E27FC236}">
                <a16:creationId xmlns:a16="http://schemas.microsoft.com/office/drawing/2014/main" id="{D0B3CCBB-0D80-FD70-762F-65DC3DFDF190}"/>
              </a:ext>
            </a:extLst>
          </p:cNvPr>
          <p:cNvSpPr txBox="1"/>
          <p:nvPr/>
        </p:nvSpPr>
        <p:spPr>
          <a:xfrm>
            <a:off x="222143" y="635431"/>
            <a:ext cx="2159430" cy="1938992"/>
          </a:xfrm>
          <a:prstGeom prst="rect">
            <a:avLst/>
          </a:prstGeom>
          <a:noFill/>
        </p:spPr>
        <p:txBody>
          <a:bodyPr wrap="square" rtlCol="0">
            <a:spAutoFit/>
          </a:bodyPr>
          <a:lstStyle/>
          <a:p>
            <a:r>
              <a:rPr lang="en-US" altLang="ja-JP" sz="2400" b="1" dirty="0">
                <a:solidFill>
                  <a:srgbClr val="C00000"/>
                </a:solidFill>
              </a:rPr>
              <a:t>Portfolio</a:t>
            </a:r>
          </a:p>
          <a:p>
            <a:r>
              <a:rPr kumimoji="1" lang="en-US" altLang="ja-JP" sz="2400" b="1" dirty="0">
                <a:solidFill>
                  <a:srgbClr val="C00000"/>
                </a:solidFill>
              </a:rPr>
              <a:t>Optim</a:t>
            </a:r>
            <a:r>
              <a:rPr lang="en-US" altLang="ja-JP" sz="2400" b="1" dirty="0">
                <a:solidFill>
                  <a:srgbClr val="C00000"/>
                </a:solidFill>
              </a:rPr>
              <a:t>ization</a:t>
            </a:r>
          </a:p>
          <a:p>
            <a:r>
              <a:rPr kumimoji="1" lang="en-US" altLang="ja-JP" sz="2400" b="1" dirty="0">
                <a:solidFill>
                  <a:srgbClr val="C00000"/>
                </a:solidFill>
              </a:rPr>
              <a:t>taking into account of GHG Tax</a:t>
            </a:r>
            <a:endParaRPr kumimoji="1" lang="ja-JP" altLang="en-US" sz="2400" b="1" dirty="0">
              <a:solidFill>
                <a:srgbClr val="C00000"/>
              </a:solidFill>
            </a:endParaRPr>
          </a:p>
        </p:txBody>
      </p:sp>
      <p:pic>
        <p:nvPicPr>
          <p:cNvPr id="9" name="図 8">
            <a:extLst>
              <a:ext uri="{FF2B5EF4-FFF2-40B4-BE49-F238E27FC236}">
                <a16:creationId xmlns:a16="http://schemas.microsoft.com/office/drawing/2014/main" id="{DB6C6455-D1CC-0DC2-DC24-2D256E5262EF}"/>
              </a:ext>
            </a:extLst>
          </p:cNvPr>
          <p:cNvPicPr>
            <a:picLocks noChangeAspect="1"/>
          </p:cNvPicPr>
          <p:nvPr/>
        </p:nvPicPr>
        <p:blipFill>
          <a:blip r:embed="rId5"/>
          <a:stretch>
            <a:fillRect/>
          </a:stretch>
        </p:blipFill>
        <p:spPr>
          <a:xfrm>
            <a:off x="361627" y="2769651"/>
            <a:ext cx="3519422" cy="3981261"/>
          </a:xfrm>
          <a:prstGeom prst="rect">
            <a:avLst/>
          </a:prstGeom>
        </p:spPr>
      </p:pic>
    </p:spTree>
    <p:extLst>
      <p:ext uri="{BB962C8B-B14F-4D97-AF65-F5344CB8AC3E}">
        <p14:creationId xmlns:p14="http://schemas.microsoft.com/office/powerpoint/2010/main" val="330947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B8128-7053-7D03-224B-7D6042E49240}"/>
              </a:ext>
            </a:extLst>
          </p:cNvPr>
          <p:cNvSpPr>
            <a:spLocks noGrp="1"/>
          </p:cNvSpPr>
          <p:nvPr>
            <p:ph type="title"/>
          </p:nvPr>
        </p:nvSpPr>
        <p:spPr/>
        <p:txBody>
          <a:bodyPr/>
          <a:lstStyle/>
          <a:p>
            <a:pPr algn="ctr"/>
            <a:r>
              <a:rPr kumimoji="1" lang="en-US" altLang="ja-JP" b="1" dirty="0">
                <a:latin typeface="Century Gothic" panose="020B0502020202020204" pitchFamily="34" charset="0"/>
              </a:rPr>
              <a:t>Outline</a:t>
            </a:r>
            <a:endParaRPr kumimoji="1" lang="ja-JP" altLang="en-US" b="1" dirty="0">
              <a:latin typeface="Century Gothic" panose="020B0502020202020204" pitchFamily="34" charset="0"/>
            </a:endParaRPr>
          </a:p>
        </p:txBody>
      </p:sp>
      <p:sp>
        <p:nvSpPr>
          <p:cNvPr id="3" name="コンテンツ プレースホルダー 2">
            <a:extLst>
              <a:ext uri="{FF2B5EF4-FFF2-40B4-BE49-F238E27FC236}">
                <a16:creationId xmlns:a16="http://schemas.microsoft.com/office/drawing/2014/main" id="{6C95F8EA-DD1C-F1DC-86AF-3C20FD63A5B1}"/>
              </a:ext>
            </a:extLst>
          </p:cNvPr>
          <p:cNvSpPr>
            <a:spLocks noGrp="1"/>
          </p:cNvSpPr>
          <p:nvPr>
            <p:ph idx="1"/>
          </p:nvPr>
        </p:nvSpPr>
        <p:spPr>
          <a:xfrm>
            <a:off x="175647" y="1620062"/>
            <a:ext cx="12016353" cy="4351338"/>
          </a:xfrm>
        </p:spPr>
        <p:txBody>
          <a:bodyPr>
            <a:noAutofit/>
          </a:bodyPr>
          <a:lstStyle/>
          <a:p>
            <a:pPr marL="0" indent="0">
              <a:buNone/>
            </a:pPr>
            <a:r>
              <a:rPr lang="en-US" altLang="ja-JP" sz="3200" b="1" dirty="0">
                <a:latin typeface="Century Gothic" panose="020B0502020202020204" pitchFamily="34" charset="0"/>
              </a:rPr>
              <a:t>1, Green Projects and the way to increase the rate of return</a:t>
            </a:r>
          </a:p>
          <a:p>
            <a:pPr marL="0" indent="0">
              <a:buNone/>
            </a:pPr>
            <a:r>
              <a:rPr lang="en-US" altLang="ja-JP" sz="3200" b="1" dirty="0">
                <a:latin typeface="Century Gothic" panose="020B0502020202020204" pitchFamily="34" charset="0"/>
              </a:rPr>
              <a:t>2, Community based Crowd Funding</a:t>
            </a:r>
          </a:p>
          <a:p>
            <a:pPr marL="0" indent="0">
              <a:buNone/>
            </a:pPr>
            <a:r>
              <a:rPr lang="en-US" altLang="ja-JP" sz="3200" b="1" dirty="0">
                <a:latin typeface="Century Gothic" panose="020B0502020202020204" pitchFamily="34" charset="0"/>
              </a:rPr>
              <a:t>3, ESG Investment and Optimal Portfolio</a:t>
            </a:r>
          </a:p>
          <a:p>
            <a:pPr marL="0" indent="0">
              <a:buNone/>
            </a:pPr>
            <a:r>
              <a:rPr kumimoji="1" lang="en-US" altLang="ja-JP" sz="3200" b="1" dirty="0">
                <a:latin typeface="Century Gothic" panose="020B0502020202020204" pitchFamily="34" charset="0"/>
              </a:rPr>
              <a:t>4, Green bond</a:t>
            </a:r>
          </a:p>
          <a:p>
            <a:pPr marL="0" indent="0">
              <a:buNone/>
            </a:pPr>
            <a:r>
              <a:rPr lang="en-US" altLang="ja-JP" sz="3200" b="1" dirty="0">
                <a:latin typeface="Century Gothic" panose="020B0502020202020204" pitchFamily="34" charset="0"/>
              </a:rPr>
              <a:t>5, GHG Tax</a:t>
            </a:r>
          </a:p>
          <a:p>
            <a:pPr marL="0" indent="0">
              <a:buNone/>
            </a:pPr>
            <a:r>
              <a:rPr kumimoji="1" lang="en-US" altLang="ja-JP" sz="3200" b="1" dirty="0">
                <a:latin typeface="Century Gothic" panose="020B0502020202020204" pitchFamily="34" charset="0"/>
              </a:rPr>
              <a:t>6, Green Central Bank</a:t>
            </a:r>
          </a:p>
          <a:p>
            <a:pPr marL="0" indent="0">
              <a:buNone/>
            </a:pPr>
            <a:r>
              <a:rPr lang="en-US" altLang="ja-JP" sz="3200" b="1" dirty="0">
                <a:latin typeface="Century Gothic" panose="020B0502020202020204" pitchFamily="34" charset="0"/>
              </a:rPr>
              <a:t>7, SMEs’ efforts to reduce GHG emission</a:t>
            </a:r>
            <a:endParaRPr kumimoji="1" lang="ja-JP" altLang="en-US" sz="3200" b="1" dirty="0">
              <a:latin typeface="Century Gothic" panose="020B0502020202020204" pitchFamily="34" charset="0"/>
            </a:endParaRPr>
          </a:p>
        </p:txBody>
      </p:sp>
    </p:spTree>
    <p:extLst>
      <p:ext uri="{BB962C8B-B14F-4D97-AF65-F5344CB8AC3E}">
        <p14:creationId xmlns:p14="http://schemas.microsoft.com/office/powerpoint/2010/main" val="375847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9DFEB47-C735-45B6-AA6C-3A51699F59EE}"/>
              </a:ext>
            </a:extLst>
          </p:cNvPr>
          <p:cNvSpPr>
            <a:spLocks noGrp="1"/>
          </p:cNvSpPr>
          <p:nvPr>
            <p:ph type="sldNum" sz="quarter" idx="12"/>
          </p:nvPr>
        </p:nvSpPr>
        <p:spPr/>
        <p:txBody>
          <a:bodyPr/>
          <a:lstStyle/>
          <a:p>
            <a:fld id="{8DF9E24F-992D-4BDA-8BCC-28F2528AB388}" type="slidenum">
              <a:rPr kumimoji="1" lang="ja-JP" altLang="en-US" smtClean="0"/>
              <a:t>20</a:t>
            </a:fld>
            <a:endParaRPr kumimoji="1" lang="ja-JP" altLang="en-US"/>
          </a:p>
        </p:txBody>
      </p:sp>
      <p:pic>
        <p:nvPicPr>
          <p:cNvPr id="3" name="図 2">
            <a:extLst>
              <a:ext uri="{FF2B5EF4-FFF2-40B4-BE49-F238E27FC236}">
                <a16:creationId xmlns:a16="http://schemas.microsoft.com/office/drawing/2014/main" id="{EA011A5E-7546-4F34-B3FC-8F3EE3182960}"/>
              </a:ext>
            </a:extLst>
          </p:cNvPr>
          <p:cNvPicPr>
            <a:picLocks noChangeAspect="1"/>
          </p:cNvPicPr>
          <p:nvPr/>
        </p:nvPicPr>
        <p:blipFill>
          <a:blip r:embed="rId2"/>
          <a:stretch>
            <a:fillRect/>
          </a:stretch>
        </p:blipFill>
        <p:spPr>
          <a:xfrm>
            <a:off x="1920978" y="948600"/>
            <a:ext cx="8664440" cy="5772875"/>
          </a:xfrm>
          <a:prstGeom prst="rect">
            <a:avLst/>
          </a:prstGeom>
        </p:spPr>
      </p:pic>
      <p:sp>
        <p:nvSpPr>
          <p:cNvPr id="4" name="テキスト ボックス 3">
            <a:extLst>
              <a:ext uri="{FF2B5EF4-FFF2-40B4-BE49-F238E27FC236}">
                <a16:creationId xmlns:a16="http://schemas.microsoft.com/office/drawing/2014/main" id="{184F3859-AF02-40E5-BA25-165FB98BDB08}"/>
              </a:ext>
            </a:extLst>
          </p:cNvPr>
          <p:cNvSpPr txBox="1"/>
          <p:nvPr/>
        </p:nvSpPr>
        <p:spPr>
          <a:xfrm>
            <a:off x="383177" y="383177"/>
            <a:ext cx="10285188" cy="523220"/>
          </a:xfrm>
          <a:prstGeom prst="rect">
            <a:avLst/>
          </a:prstGeom>
          <a:noFill/>
        </p:spPr>
        <p:txBody>
          <a:bodyPr wrap="none" rtlCol="0">
            <a:spAutoFit/>
          </a:bodyPr>
          <a:lstStyle/>
          <a:p>
            <a:r>
              <a:rPr kumimoji="1" lang="en-US" altLang="ja-JP" sz="2800" b="1" dirty="0">
                <a:solidFill>
                  <a:srgbClr val="FF0000"/>
                </a:solidFill>
              </a:rPr>
              <a:t>Satellite photo can measure the amount of CO2 exposure</a:t>
            </a:r>
            <a:endParaRPr kumimoji="1" lang="ja-JP" altLang="en-US" sz="2800" b="1" dirty="0">
              <a:solidFill>
                <a:srgbClr val="FF0000"/>
              </a:solidFill>
            </a:endParaRPr>
          </a:p>
        </p:txBody>
      </p:sp>
    </p:spTree>
    <p:extLst>
      <p:ext uri="{BB962C8B-B14F-4D97-AF65-F5344CB8AC3E}">
        <p14:creationId xmlns:p14="http://schemas.microsoft.com/office/powerpoint/2010/main" val="119310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675924-9E45-40F8-8D66-A1F0DB5B5B5C}"/>
              </a:ext>
            </a:extLst>
          </p:cNvPr>
          <p:cNvSpPr>
            <a:spLocks noGrp="1"/>
          </p:cNvSpPr>
          <p:nvPr>
            <p:ph type="sldNum" sz="quarter" idx="12"/>
          </p:nvPr>
        </p:nvSpPr>
        <p:spPr/>
        <p:txBody>
          <a:bodyPr/>
          <a:lstStyle/>
          <a:p>
            <a:fld id="{8DF9E24F-992D-4BDA-8BCC-28F2528AB388}" type="slidenum">
              <a:rPr kumimoji="1" lang="ja-JP" altLang="en-US" smtClean="0"/>
              <a:t>21</a:t>
            </a:fld>
            <a:endParaRPr kumimoji="1" lang="ja-JP" altLang="en-US"/>
          </a:p>
        </p:txBody>
      </p:sp>
      <p:sp>
        <p:nvSpPr>
          <p:cNvPr id="5" name="テキスト ボックス 4">
            <a:extLst>
              <a:ext uri="{FF2B5EF4-FFF2-40B4-BE49-F238E27FC236}">
                <a16:creationId xmlns:a16="http://schemas.microsoft.com/office/drawing/2014/main" id="{AAB766CC-5D1F-48A9-BDB3-F491A4247A6A}"/>
              </a:ext>
            </a:extLst>
          </p:cNvPr>
          <p:cNvSpPr txBox="1"/>
          <p:nvPr/>
        </p:nvSpPr>
        <p:spPr>
          <a:xfrm>
            <a:off x="1261203" y="305705"/>
            <a:ext cx="10367268" cy="584775"/>
          </a:xfrm>
          <a:prstGeom prst="rect">
            <a:avLst/>
          </a:prstGeom>
          <a:noFill/>
        </p:spPr>
        <p:txBody>
          <a:bodyPr wrap="square" rtlCol="0">
            <a:spAutoFit/>
          </a:bodyPr>
          <a:lstStyle/>
          <a:p>
            <a:r>
              <a:rPr kumimoji="1" lang="en-US" altLang="ja-JP" sz="3200" b="1" dirty="0">
                <a:solidFill>
                  <a:srgbClr val="FF0000"/>
                </a:solidFill>
              </a:rPr>
              <a:t>ESG Investment and Stock Price</a:t>
            </a:r>
            <a:endParaRPr kumimoji="1" lang="ja-JP" altLang="en-US" sz="3200" b="1" dirty="0">
              <a:solidFill>
                <a:srgbClr val="FF0000"/>
              </a:solidFill>
            </a:endParaRPr>
          </a:p>
        </p:txBody>
      </p:sp>
      <p:pic>
        <p:nvPicPr>
          <p:cNvPr id="6" name="図 5">
            <a:extLst>
              <a:ext uri="{FF2B5EF4-FFF2-40B4-BE49-F238E27FC236}">
                <a16:creationId xmlns:a16="http://schemas.microsoft.com/office/drawing/2014/main" id="{AAE6B9CC-360D-480B-AFBD-6415A69FFD8E}"/>
              </a:ext>
            </a:extLst>
          </p:cNvPr>
          <p:cNvPicPr>
            <a:picLocks noChangeAspect="1"/>
          </p:cNvPicPr>
          <p:nvPr/>
        </p:nvPicPr>
        <p:blipFill>
          <a:blip r:embed="rId2"/>
          <a:stretch>
            <a:fillRect/>
          </a:stretch>
        </p:blipFill>
        <p:spPr>
          <a:xfrm>
            <a:off x="904008" y="890480"/>
            <a:ext cx="10624496" cy="5194633"/>
          </a:xfrm>
          <a:prstGeom prst="rect">
            <a:avLst/>
          </a:prstGeom>
        </p:spPr>
      </p:pic>
    </p:spTree>
    <p:extLst>
      <p:ext uri="{BB962C8B-B14F-4D97-AF65-F5344CB8AC3E}">
        <p14:creationId xmlns:p14="http://schemas.microsoft.com/office/powerpoint/2010/main" val="284491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9D211906-A006-40C8-8F7E-CB0FFE3D9FC5}"/>
              </a:ext>
            </a:extLst>
          </p:cNvPr>
          <p:cNvGraphicFramePr>
            <a:graphicFrameLocks noGrp="1"/>
          </p:cNvGraphicFramePr>
          <p:nvPr>
            <p:ph idx="1"/>
          </p:nvPr>
        </p:nvGraphicFramePr>
        <p:xfrm>
          <a:off x="3228975" y="2251016"/>
          <a:ext cx="6263957" cy="4548029"/>
        </p:xfrm>
        <a:graphic>
          <a:graphicData uri="http://schemas.openxmlformats.org/drawingml/2006/table">
            <a:tbl>
              <a:tblPr firstRow="1" firstCol="1" bandRow="1"/>
              <a:tblGrid>
                <a:gridCol w="2302507">
                  <a:extLst>
                    <a:ext uri="{9D8B030D-6E8A-4147-A177-3AD203B41FA5}">
                      <a16:colId xmlns:a16="http://schemas.microsoft.com/office/drawing/2014/main" val="273223906"/>
                    </a:ext>
                  </a:extLst>
                </a:gridCol>
                <a:gridCol w="576847">
                  <a:extLst>
                    <a:ext uri="{9D8B030D-6E8A-4147-A177-3AD203B41FA5}">
                      <a16:colId xmlns:a16="http://schemas.microsoft.com/office/drawing/2014/main" val="3456989210"/>
                    </a:ext>
                  </a:extLst>
                </a:gridCol>
                <a:gridCol w="3384603">
                  <a:extLst>
                    <a:ext uri="{9D8B030D-6E8A-4147-A177-3AD203B41FA5}">
                      <a16:colId xmlns:a16="http://schemas.microsoft.com/office/drawing/2014/main" val="2923217946"/>
                    </a:ext>
                  </a:extLst>
                </a:gridCol>
              </a:tblGrid>
              <a:tr h="487986">
                <a:tc>
                  <a:txBody>
                    <a:bodyPr/>
                    <a:lstStyle/>
                    <a:p>
                      <a:pPr algn="just"/>
                      <a:r>
                        <a:rPr lang="en-US" sz="950" b="1"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R T I C L E    I N F O</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6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950" b="1"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n-US" sz="750" b="1"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 S T R A C T</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6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29197"/>
                  </a:ext>
                </a:extLst>
              </a:tr>
              <a:tr h="4060043">
                <a:tc>
                  <a:txBody>
                    <a:bodyPr/>
                    <a:lstStyle/>
                    <a:p>
                      <a:pPr algn="just"/>
                      <a:r>
                        <a:rPr lang="en-US" sz="9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Keywords: </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Utility function</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Greenness</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Investors’ sensitivity </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Portfolio allocation</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95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950" b="1"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study estimates the utility function, including the rate of return, riskiness, greenness, and mood across selected countries. We incorporate mood as investors’ sensitivity or momentum towards environmental issues. This study assumes that higher sensitivity of environmental issues compels the firms to follow green measures. We report that the proportion of investment is higher if the firms account for greenness measures. This study compares the results of five Asian economies and reports that Japanese and South Korean firms are following the greenness measures. However, the firms locating in developing countries are far behind in implementing greenness measures. Our regression results also suggest that greenness and mood x greenness positively influence stock returns.</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55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ja-JP"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475444"/>
                  </a:ext>
                </a:extLst>
              </a:tr>
            </a:tbl>
          </a:graphicData>
        </a:graphic>
      </p:graphicFrame>
      <p:sp>
        <p:nvSpPr>
          <p:cNvPr id="4" name="スライド番号プレースホルダー 3">
            <a:extLst>
              <a:ext uri="{FF2B5EF4-FFF2-40B4-BE49-F238E27FC236}">
                <a16:creationId xmlns:a16="http://schemas.microsoft.com/office/drawing/2014/main" id="{7AABC996-C397-4FFA-9B9F-5AB4C7BC232A}"/>
              </a:ext>
            </a:extLst>
          </p:cNvPr>
          <p:cNvSpPr>
            <a:spLocks noGrp="1"/>
          </p:cNvSpPr>
          <p:nvPr>
            <p:ph type="sldNum" sz="quarter" idx="12"/>
          </p:nvPr>
        </p:nvSpPr>
        <p:spPr/>
        <p:txBody>
          <a:bodyPr/>
          <a:lstStyle/>
          <a:p>
            <a:fld id="{8DF9E24F-992D-4BDA-8BCC-28F2528AB388}" type="slidenum">
              <a:rPr kumimoji="1" lang="ja-JP" altLang="en-US" smtClean="0"/>
              <a:t>22</a:t>
            </a:fld>
            <a:endParaRPr kumimoji="1" lang="ja-JP" altLang="en-US"/>
          </a:p>
        </p:txBody>
      </p:sp>
      <p:sp>
        <p:nvSpPr>
          <p:cNvPr id="6" name="Rectangle 1">
            <a:extLst>
              <a:ext uri="{FF2B5EF4-FFF2-40B4-BE49-F238E27FC236}">
                <a16:creationId xmlns:a16="http://schemas.microsoft.com/office/drawing/2014/main" id="{0A631B35-1183-4B4B-9197-0F0898564C10}"/>
              </a:ext>
            </a:extLst>
          </p:cNvPr>
          <p:cNvSpPr>
            <a:spLocks noChangeArrowheads="1"/>
          </p:cNvSpPr>
          <p:nvPr/>
        </p:nvSpPr>
        <p:spPr bwMode="auto">
          <a:xfrm>
            <a:off x="130630" y="167936"/>
            <a:ext cx="1186638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4400" b="1" i="0" u="none" strike="noStrike" cap="none" normalizeH="0" baseline="0" dirty="0">
                <a:ln>
                  <a:noFill/>
                </a:ln>
                <a:solidFill>
                  <a:srgbClr val="000000"/>
                </a:solidFill>
                <a:effectLst/>
                <a:latin typeface="Arial" panose="020B0604020202020204" pitchFamily="34" charset="0"/>
                <a:ea typeface="Bangla Sangam MN"/>
              </a:rPr>
              <a:t>Greenness, mood, and portfolio allocation: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4400" b="1" i="0" u="none" strike="noStrike" cap="none" normalizeH="0" baseline="0" dirty="0">
                <a:ln>
                  <a:noFill/>
                </a:ln>
                <a:solidFill>
                  <a:srgbClr val="000000"/>
                </a:solidFill>
                <a:effectLst/>
                <a:latin typeface="Arial" panose="020B0604020202020204" pitchFamily="34" charset="0"/>
                <a:ea typeface="Bangla Sangam MN"/>
              </a:rPr>
              <a:t>A cross-country </a:t>
            </a:r>
            <a:r>
              <a:rPr kumimoji="0" lang="en-US" altLang="ja-JP" sz="4400" b="1" i="0" u="none" strike="noStrike" cap="none" normalizeH="0" baseline="0" dirty="0" err="1">
                <a:ln>
                  <a:noFill/>
                </a:ln>
                <a:solidFill>
                  <a:srgbClr val="000000"/>
                </a:solidFill>
                <a:effectLst/>
                <a:latin typeface="Arial" panose="020B0604020202020204" pitchFamily="34" charset="0"/>
                <a:ea typeface="Bangla Sangam MN"/>
              </a:rPr>
              <a:t>analysis</a:t>
            </a:r>
            <a:r>
              <a:rPr kumimoji="0" lang="en-US" altLang="ja-JP" sz="2800" b="1" i="0" u="none" strike="noStrike" cap="none" normalizeH="0" baseline="0" dirty="0" err="1">
                <a:ln>
                  <a:noFill/>
                </a:ln>
                <a:solidFill>
                  <a:srgbClr val="FF0000"/>
                </a:solidFill>
                <a:effectLst/>
                <a:latin typeface="Arial" panose="020B0604020202020204" pitchFamily="34" charset="0"/>
              </a:rPr>
              <a:t>YOSHINO</a:t>
            </a:r>
            <a:r>
              <a:rPr kumimoji="0" lang="en-US" altLang="ja-JP" sz="2800" b="1" i="0" u="none" strike="noStrike" cap="none" normalizeH="0" baseline="0" dirty="0">
                <a:ln>
                  <a:noFill/>
                </a:ln>
                <a:solidFill>
                  <a:srgbClr val="FF0000"/>
                </a:solidFill>
                <a:effectLst/>
                <a:latin typeface="Arial" panose="020B0604020202020204" pitchFamily="34" charset="0"/>
              </a:rPr>
              <a:t> and  Mumtaz(2021)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3200" b="1" dirty="0">
              <a:solidFill>
                <a:srgbClr val="FF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3200" b="1" i="0" u="none" strike="noStrike" cap="none" normalizeH="0" baseline="0" dirty="0">
                <a:ln>
                  <a:noFill/>
                </a:ln>
                <a:solidFill>
                  <a:srgbClr val="FF0000"/>
                </a:solidFill>
                <a:effectLst/>
                <a:latin typeface="Arial" panose="020B0604020202020204" pitchFamily="34" charset="0"/>
              </a:rPr>
              <a:t>　</a:t>
            </a:r>
            <a:endParaRPr kumimoji="0" lang="en-US" altLang="ja-JP" sz="3200" b="1"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3200" b="1" i="0" u="none" strike="noStrike" cap="none" normalizeH="0" baseline="0" dirty="0">
              <a:ln>
                <a:noFill/>
              </a:ln>
              <a:solidFill>
                <a:srgbClr val="FF0000"/>
              </a:solidFill>
              <a:effectLst/>
              <a:latin typeface="Arial" panose="020B0604020202020204" pitchFamily="34" charset="0"/>
            </a:endParaRPr>
          </a:p>
        </p:txBody>
      </p:sp>
      <p:pic>
        <p:nvPicPr>
          <p:cNvPr id="3" name="図 2">
            <a:extLst>
              <a:ext uri="{FF2B5EF4-FFF2-40B4-BE49-F238E27FC236}">
                <a16:creationId xmlns:a16="http://schemas.microsoft.com/office/drawing/2014/main" id="{DC9F4D2B-0F17-4B5B-9163-6A6511616307}"/>
              </a:ext>
            </a:extLst>
          </p:cNvPr>
          <p:cNvPicPr>
            <a:picLocks noChangeAspect="1"/>
          </p:cNvPicPr>
          <p:nvPr/>
        </p:nvPicPr>
        <p:blipFill>
          <a:blip r:embed="rId2"/>
          <a:stretch>
            <a:fillRect/>
          </a:stretch>
        </p:blipFill>
        <p:spPr>
          <a:xfrm>
            <a:off x="2069355" y="2023342"/>
            <a:ext cx="8459356" cy="4698133"/>
          </a:xfrm>
          <a:prstGeom prst="rect">
            <a:avLst/>
          </a:prstGeom>
        </p:spPr>
      </p:pic>
      <p:sp>
        <p:nvSpPr>
          <p:cNvPr id="7" name="矢印: 右 6">
            <a:extLst>
              <a:ext uri="{FF2B5EF4-FFF2-40B4-BE49-F238E27FC236}">
                <a16:creationId xmlns:a16="http://schemas.microsoft.com/office/drawing/2014/main" id="{DEFB336D-E22B-45DA-8821-EDC34DBCBE37}"/>
              </a:ext>
            </a:extLst>
          </p:cNvPr>
          <p:cNvSpPr/>
          <p:nvPr/>
        </p:nvSpPr>
        <p:spPr>
          <a:xfrm>
            <a:off x="1589292" y="5448376"/>
            <a:ext cx="706582" cy="199506"/>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FBE98EE-5745-4669-A8C9-B4B91829BDE7}"/>
              </a:ext>
            </a:extLst>
          </p:cNvPr>
          <p:cNvSpPr/>
          <p:nvPr/>
        </p:nvSpPr>
        <p:spPr>
          <a:xfrm>
            <a:off x="2462525" y="5395115"/>
            <a:ext cx="7561963" cy="30602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6876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580FEA-3B9D-4806-B515-68F931FD4DC8}"/>
              </a:ext>
            </a:extLst>
          </p:cNvPr>
          <p:cNvPicPr>
            <a:picLocks noChangeAspect="1"/>
          </p:cNvPicPr>
          <p:nvPr/>
        </p:nvPicPr>
        <p:blipFill>
          <a:blip r:embed="rId2"/>
          <a:stretch>
            <a:fillRect/>
          </a:stretch>
        </p:blipFill>
        <p:spPr>
          <a:xfrm>
            <a:off x="261069" y="132009"/>
            <a:ext cx="4618092" cy="2065378"/>
          </a:xfrm>
          <a:prstGeom prst="rect">
            <a:avLst/>
          </a:prstGeom>
        </p:spPr>
      </p:pic>
      <p:pic>
        <p:nvPicPr>
          <p:cNvPr id="2" name="図 1">
            <a:extLst>
              <a:ext uri="{FF2B5EF4-FFF2-40B4-BE49-F238E27FC236}">
                <a16:creationId xmlns:a16="http://schemas.microsoft.com/office/drawing/2014/main" id="{D338C2EF-F3D8-4C85-BCC0-944537AD57B9}"/>
              </a:ext>
            </a:extLst>
          </p:cNvPr>
          <p:cNvPicPr>
            <a:picLocks noChangeAspect="1"/>
          </p:cNvPicPr>
          <p:nvPr/>
        </p:nvPicPr>
        <p:blipFill>
          <a:blip r:embed="rId3"/>
          <a:stretch>
            <a:fillRect/>
          </a:stretch>
        </p:blipFill>
        <p:spPr>
          <a:xfrm>
            <a:off x="4973346" y="176930"/>
            <a:ext cx="7129278" cy="5844619"/>
          </a:xfrm>
          <a:prstGeom prst="rect">
            <a:avLst/>
          </a:prstGeom>
        </p:spPr>
      </p:pic>
      <p:pic>
        <p:nvPicPr>
          <p:cNvPr id="4" name="図 3">
            <a:extLst>
              <a:ext uri="{FF2B5EF4-FFF2-40B4-BE49-F238E27FC236}">
                <a16:creationId xmlns:a16="http://schemas.microsoft.com/office/drawing/2014/main" id="{16B3447E-6380-48D8-A119-19349E5099F4}"/>
              </a:ext>
            </a:extLst>
          </p:cNvPr>
          <p:cNvPicPr>
            <a:picLocks noChangeAspect="1"/>
          </p:cNvPicPr>
          <p:nvPr/>
        </p:nvPicPr>
        <p:blipFill>
          <a:blip r:embed="rId4"/>
          <a:stretch>
            <a:fillRect/>
          </a:stretch>
        </p:blipFill>
        <p:spPr>
          <a:xfrm>
            <a:off x="563393" y="2735359"/>
            <a:ext cx="4144367" cy="3286190"/>
          </a:xfrm>
          <a:prstGeom prst="rect">
            <a:avLst/>
          </a:prstGeom>
        </p:spPr>
      </p:pic>
      <p:sp>
        <p:nvSpPr>
          <p:cNvPr id="5" name="テキスト ボックス 4">
            <a:extLst>
              <a:ext uri="{FF2B5EF4-FFF2-40B4-BE49-F238E27FC236}">
                <a16:creationId xmlns:a16="http://schemas.microsoft.com/office/drawing/2014/main" id="{86969264-B606-4FF5-9FE7-3073AE5DE590}"/>
              </a:ext>
            </a:extLst>
          </p:cNvPr>
          <p:cNvSpPr txBox="1"/>
          <p:nvPr/>
        </p:nvSpPr>
        <p:spPr>
          <a:xfrm>
            <a:off x="225191" y="2364632"/>
            <a:ext cx="5357116" cy="400110"/>
          </a:xfrm>
          <a:prstGeom prst="rect">
            <a:avLst/>
          </a:prstGeom>
          <a:noFill/>
        </p:spPr>
        <p:txBody>
          <a:bodyPr wrap="square" rtlCol="0">
            <a:spAutoFit/>
          </a:bodyPr>
          <a:lstStyle/>
          <a:p>
            <a:r>
              <a:rPr kumimoji="1" lang="en-US" altLang="ja-JP" sz="2000" b="1" dirty="0"/>
              <a:t>International</a:t>
            </a:r>
            <a:r>
              <a:rPr kumimoji="1" lang="ja-JP" altLang="en-US" sz="2000" b="1" dirty="0"/>
              <a:t> </a:t>
            </a:r>
            <a:r>
              <a:rPr kumimoji="1" lang="en-US" altLang="ja-JP" sz="2000" b="1" dirty="0"/>
              <a:t>Capital</a:t>
            </a:r>
            <a:r>
              <a:rPr kumimoji="1" lang="ja-JP" altLang="en-US" sz="2000" b="1" dirty="0"/>
              <a:t> </a:t>
            </a:r>
            <a:r>
              <a:rPr kumimoji="1" lang="en-US" altLang="ja-JP" sz="2000" b="1" dirty="0"/>
              <a:t>Market</a:t>
            </a:r>
            <a:r>
              <a:rPr kumimoji="1" lang="ja-JP" altLang="en-US" sz="2000" b="1" dirty="0"/>
              <a:t> </a:t>
            </a:r>
            <a:r>
              <a:rPr kumimoji="1" lang="en-US" altLang="ja-JP" sz="2000" b="1" dirty="0"/>
              <a:t>Association</a:t>
            </a:r>
            <a:endParaRPr kumimoji="1" lang="ja-JP" altLang="en-US" sz="2000" b="1" dirty="0"/>
          </a:p>
        </p:txBody>
      </p:sp>
      <p:sp>
        <p:nvSpPr>
          <p:cNvPr id="6" name="スライド番号プレースホルダー 5">
            <a:extLst>
              <a:ext uri="{FF2B5EF4-FFF2-40B4-BE49-F238E27FC236}">
                <a16:creationId xmlns:a16="http://schemas.microsoft.com/office/drawing/2014/main" id="{438AA92A-0300-4341-A677-79FD6E01F425}"/>
              </a:ext>
            </a:extLst>
          </p:cNvPr>
          <p:cNvSpPr>
            <a:spLocks noGrp="1"/>
          </p:cNvSpPr>
          <p:nvPr>
            <p:ph type="sldNum" sz="quarter" idx="12"/>
          </p:nvPr>
        </p:nvSpPr>
        <p:spPr/>
        <p:txBody>
          <a:bodyPr/>
          <a:lstStyle/>
          <a:p>
            <a:fld id="{8DF9E24F-992D-4BDA-8BCC-28F2528AB388}" type="slidenum">
              <a:rPr kumimoji="1" lang="ja-JP" altLang="en-US" smtClean="0"/>
              <a:t>23</a:t>
            </a:fld>
            <a:endParaRPr kumimoji="1" lang="ja-JP" altLang="en-US"/>
          </a:p>
        </p:txBody>
      </p:sp>
    </p:spTree>
    <p:extLst>
      <p:ext uri="{BB962C8B-B14F-4D97-AF65-F5344CB8AC3E}">
        <p14:creationId xmlns:p14="http://schemas.microsoft.com/office/powerpoint/2010/main" val="96454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F11A75-3FE3-49D2-948D-9779E679340A}"/>
              </a:ext>
            </a:extLst>
          </p:cNvPr>
          <p:cNvSpPr>
            <a:spLocks noGrp="1"/>
          </p:cNvSpPr>
          <p:nvPr>
            <p:ph type="sldNum" sz="quarter" idx="12"/>
          </p:nvPr>
        </p:nvSpPr>
        <p:spPr/>
        <p:txBody>
          <a:bodyPr/>
          <a:lstStyle/>
          <a:p>
            <a:fld id="{8DF9E24F-992D-4BDA-8BCC-28F2528AB388}"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EDBE899F-D424-45B3-B3BD-D533E00F34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56080" y="335280"/>
            <a:ext cx="8534400" cy="6207760"/>
          </a:xfrm>
          <a:prstGeom prst="rect">
            <a:avLst/>
          </a:prstGeom>
          <a:noFill/>
          <a:ln>
            <a:noFill/>
          </a:ln>
        </p:spPr>
      </p:pic>
    </p:spTree>
    <p:extLst>
      <p:ext uri="{BB962C8B-B14F-4D97-AF65-F5344CB8AC3E}">
        <p14:creationId xmlns:p14="http://schemas.microsoft.com/office/powerpoint/2010/main" val="327691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9C8F50-D211-3D10-A208-97C15E95B06C}"/>
              </a:ext>
            </a:extLst>
          </p:cNvPr>
          <p:cNvPicPr>
            <a:picLocks noChangeAspect="1"/>
          </p:cNvPicPr>
          <p:nvPr/>
        </p:nvPicPr>
        <p:blipFill>
          <a:blip r:embed="rId2"/>
          <a:stretch>
            <a:fillRect/>
          </a:stretch>
        </p:blipFill>
        <p:spPr>
          <a:xfrm>
            <a:off x="2870925" y="51661"/>
            <a:ext cx="8619913" cy="6858000"/>
          </a:xfrm>
          <a:prstGeom prst="rect">
            <a:avLst/>
          </a:prstGeom>
        </p:spPr>
      </p:pic>
      <p:sp>
        <p:nvSpPr>
          <p:cNvPr id="4" name="テキスト ボックス 3">
            <a:extLst>
              <a:ext uri="{FF2B5EF4-FFF2-40B4-BE49-F238E27FC236}">
                <a16:creationId xmlns:a16="http://schemas.microsoft.com/office/drawing/2014/main" id="{E58FCC7A-E2D5-DA48-F4C8-100EDA1D45D0}"/>
              </a:ext>
            </a:extLst>
          </p:cNvPr>
          <p:cNvSpPr txBox="1"/>
          <p:nvPr/>
        </p:nvSpPr>
        <p:spPr>
          <a:xfrm>
            <a:off x="287874" y="247972"/>
            <a:ext cx="2583051" cy="3416320"/>
          </a:xfrm>
          <a:prstGeom prst="rect">
            <a:avLst/>
          </a:prstGeom>
          <a:noFill/>
        </p:spPr>
        <p:txBody>
          <a:bodyPr wrap="square" rtlCol="0">
            <a:spAutoFit/>
          </a:bodyPr>
          <a:lstStyle/>
          <a:p>
            <a:r>
              <a:rPr kumimoji="1" lang="en-US" altLang="ja-JP" sz="3600" b="1" dirty="0">
                <a:solidFill>
                  <a:schemeClr val="accent6">
                    <a:lumMod val="50000"/>
                  </a:schemeClr>
                </a:solidFill>
              </a:rPr>
              <a:t>Green Bond</a:t>
            </a:r>
          </a:p>
          <a:p>
            <a:r>
              <a:rPr lang="en-US" altLang="ja-JP" sz="3600" b="1" dirty="0">
                <a:solidFill>
                  <a:schemeClr val="accent6">
                    <a:lumMod val="50000"/>
                  </a:schemeClr>
                </a:solidFill>
              </a:rPr>
              <a:t>and</a:t>
            </a:r>
          </a:p>
          <a:p>
            <a:r>
              <a:rPr kumimoji="1" lang="en-US" altLang="ja-JP" sz="3600" b="1" dirty="0">
                <a:solidFill>
                  <a:schemeClr val="accent6">
                    <a:lumMod val="50000"/>
                  </a:schemeClr>
                </a:solidFill>
              </a:rPr>
              <a:t>Optimal</a:t>
            </a:r>
          </a:p>
          <a:p>
            <a:r>
              <a:rPr lang="en-US" altLang="ja-JP" sz="3600" b="1" dirty="0">
                <a:solidFill>
                  <a:schemeClr val="accent6">
                    <a:lumMod val="50000"/>
                  </a:schemeClr>
                </a:solidFill>
              </a:rPr>
              <a:t>Portfolio</a:t>
            </a:r>
          </a:p>
          <a:p>
            <a:r>
              <a:rPr kumimoji="1" lang="en-US" altLang="ja-JP" sz="3600" b="1" dirty="0">
                <a:solidFill>
                  <a:schemeClr val="accent6">
                    <a:lumMod val="50000"/>
                  </a:schemeClr>
                </a:solidFill>
              </a:rPr>
              <a:t>Allocation</a:t>
            </a:r>
          </a:p>
        </p:txBody>
      </p:sp>
    </p:spTree>
    <p:extLst>
      <p:ext uri="{BB962C8B-B14F-4D97-AF65-F5344CB8AC3E}">
        <p14:creationId xmlns:p14="http://schemas.microsoft.com/office/powerpoint/2010/main" val="301575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8962" y="646173"/>
            <a:ext cx="3602637" cy="707886"/>
          </a:xfrm>
          <a:prstGeom prst="rect">
            <a:avLst/>
          </a:prstGeom>
          <a:noFill/>
          <a:ln w="28575">
            <a:noFill/>
          </a:ln>
        </p:spPr>
        <p:txBody>
          <a:bodyPr wrap="square" rtlCol="0">
            <a:spAutoFit/>
          </a:bodyPr>
          <a:lstStyle/>
          <a:p>
            <a:r>
              <a:rPr lang="ja-JP" altLang="en-US" sz="4000" dirty="0">
                <a:latin typeface="Cambria Math" panose="02040503050406030204" pitchFamily="18" charset="0"/>
                <a:ea typeface="Cambria Math" panose="02040503050406030204" pitchFamily="18" charset="0"/>
              </a:rPr>
              <a:t>①</a:t>
            </a:r>
            <a:r>
              <a:rPr lang="en-US" altLang="ja-JP" sz="4000" dirty="0">
                <a:latin typeface="Cambria Math" panose="02040503050406030204" pitchFamily="18" charset="0"/>
                <a:ea typeface="Cambria Math" panose="02040503050406030204" pitchFamily="18" charset="0"/>
              </a:rPr>
              <a:t>Central Bank</a:t>
            </a:r>
            <a:endParaRPr kumimoji="1" lang="ja-JP" altLang="en-US" sz="4000" dirty="0">
              <a:latin typeface="Cambria Math" panose="02040503050406030204" pitchFamily="18" charset="0"/>
            </a:endParaRPr>
          </a:p>
        </p:txBody>
      </p:sp>
      <p:sp>
        <p:nvSpPr>
          <p:cNvPr id="4" name="テキスト ボックス 3"/>
          <p:cNvSpPr txBox="1"/>
          <p:nvPr/>
        </p:nvSpPr>
        <p:spPr>
          <a:xfrm>
            <a:off x="6946365" y="570552"/>
            <a:ext cx="3602637" cy="707886"/>
          </a:xfrm>
          <a:prstGeom prst="rect">
            <a:avLst/>
          </a:prstGeom>
          <a:noFill/>
          <a:ln w="28575">
            <a:noFill/>
          </a:ln>
        </p:spPr>
        <p:txBody>
          <a:bodyPr wrap="square" rtlCol="0">
            <a:spAutoFit/>
          </a:bodyPr>
          <a:lstStyle/>
          <a:p>
            <a:r>
              <a:rPr lang="ja-JP" altLang="en-US" sz="4000" dirty="0">
                <a:latin typeface="Cambria Math" panose="02040503050406030204" pitchFamily="18" charset="0"/>
                <a:ea typeface="Cambria Math" panose="02040503050406030204" pitchFamily="18" charset="0"/>
              </a:rPr>
              <a:t>②</a:t>
            </a:r>
            <a:r>
              <a:rPr lang="en-US" altLang="ja-JP" sz="4000" dirty="0">
                <a:latin typeface="Cambria Math" panose="02040503050406030204" pitchFamily="18" charset="0"/>
                <a:ea typeface="Cambria Math" panose="02040503050406030204" pitchFamily="18" charset="0"/>
              </a:rPr>
              <a:t>Central Bank</a:t>
            </a:r>
            <a:endParaRPr kumimoji="1" lang="ja-JP" altLang="en-US" sz="4000" dirty="0">
              <a:latin typeface="Cambria Math" panose="02040503050406030204" pitchFamily="18" charset="0"/>
            </a:endParaRPr>
          </a:p>
        </p:txBody>
      </p:sp>
      <p:graphicFrame>
        <p:nvGraphicFramePr>
          <p:cNvPr id="5" name="表 4"/>
          <p:cNvGraphicFramePr>
            <a:graphicFrameLocks noGrp="1"/>
          </p:cNvGraphicFramePr>
          <p:nvPr>
            <p:extLst>
              <p:ext uri="{D42A27DB-BD31-4B8C-83A1-F6EECF244321}">
                <p14:modId xmlns:p14="http://schemas.microsoft.com/office/powerpoint/2010/main" val="1022365416"/>
              </p:ext>
            </p:extLst>
          </p:nvPr>
        </p:nvGraphicFramePr>
        <p:xfrm>
          <a:off x="940941" y="1360299"/>
          <a:ext cx="4680000" cy="2886240"/>
        </p:xfrm>
        <a:graphic>
          <a:graphicData uri="http://schemas.openxmlformats.org/drawingml/2006/table">
            <a:tbl>
              <a:tblPr firstRow="1" bandRow="1">
                <a:tableStyleId>{5940675A-B579-460E-94D1-54222C63F5DA}</a:tableStyleId>
              </a:tblPr>
              <a:tblGrid>
                <a:gridCol w="2340000">
                  <a:extLst>
                    <a:ext uri="{9D8B030D-6E8A-4147-A177-3AD203B41FA5}">
                      <a16:colId xmlns:a16="http://schemas.microsoft.com/office/drawing/2014/main" val="3948059542"/>
                    </a:ext>
                  </a:extLst>
                </a:gridCol>
                <a:gridCol w="2340000">
                  <a:extLst>
                    <a:ext uri="{9D8B030D-6E8A-4147-A177-3AD203B41FA5}">
                      <a16:colId xmlns:a16="http://schemas.microsoft.com/office/drawing/2014/main" val="3332993806"/>
                    </a:ext>
                  </a:extLst>
                </a:gridCol>
              </a:tblGrid>
              <a:tr h="552994">
                <a:tc>
                  <a:txBody>
                    <a:bodyPr/>
                    <a:lstStyle/>
                    <a:p>
                      <a:pPr algn="ctr"/>
                      <a:r>
                        <a:rPr kumimoji="1" lang="en-US" altLang="ja-JP" sz="3200" dirty="0">
                          <a:latin typeface="Cambria Math" panose="02040503050406030204" pitchFamily="18" charset="0"/>
                          <a:ea typeface="Cambria Math" panose="02040503050406030204" pitchFamily="18" charset="0"/>
                        </a:rPr>
                        <a:t>Gold</a:t>
                      </a:r>
                      <a:endParaRPr kumimoji="1" lang="ja-JP" altLang="en-US" sz="3200" dirty="0">
                        <a:latin typeface="Cambria Math" panose="02040503050406030204" pitchFamily="18" charset="0"/>
                      </a:endParaRPr>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3">
                  <a:txBody>
                    <a:bodyPr/>
                    <a:lstStyle/>
                    <a:p>
                      <a:pPr algn="ctr"/>
                      <a:endParaRPr kumimoji="1" lang="en-US" altLang="ja-JP" sz="3200" dirty="0">
                        <a:latin typeface="Cambria Math" panose="02040503050406030204" pitchFamily="18" charset="0"/>
                        <a:ea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Monetary</a:t>
                      </a:r>
                      <a:r>
                        <a:rPr kumimoji="1" lang="ja-JP" altLang="en-US" sz="3200" dirty="0">
                          <a:latin typeface="Cambria Math" panose="02040503050406030204" pitchFamily="18" charset="0"/>
                        </a:rPr>
                        <a:t> </a:t>
                      </a:r>
                      <a:endParaRPr kumimoji="1" lang="en-US" altLang="ja-JP" sz="3200" dirty="0">
                        <a:latin typeface="Cambria Math" panose="02040503050406030204" pitchFamily="18" charset="0"/>
                        <a:ea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Base</a:t>
                      </a:r>
                      <a:endParaRPr kumimoji="1" lang="ja-JP" altLang="en-US" sz="3200" dirty="0">
                        <a:latin typeface="Cambria Math" panose="02040503050406030204" pitchFamily="18" charset="0"/>
                      </a:endParaRP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945613"/>
                  </a:ext>
                </a:extLst>
              </a:tr>
              <a:tr h="1728000">
                <a:tc>
                  <a:txBody>
                    <a:bodyPr/>
                    <a:lstStyle/>
                    <a:p>
                      <a:pPr algn="ctr"/>
                      <a:r>
                        <a:rPr kumimoji="1" lang="en-US" altLang="ja-JP" sz="3200" dirty="0">
                          <a:latin typeface="Cambria Math" panose="02040503050406030204" pitchFamily="18" charset="0"/>
                          <a:ea typeface="Cambria Math" panose="02040503050406030204" pitchFamily="18" charset="0"/>
                        </a:rPr>
                        <a:t>Ordinary</a:t>
                      </a:r>
                      <a:endParaRPr kumimoji="1" lang="ja-JP" altLang="en-US" sz="3200" dirty="0">
                        <a:latin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Government</a:t>
                      </a:r>
                      <a:endParaRPr kumimoji="1" lang="ja-JP" altLang="en-US" sz="3200" dirty="0">
                        <a:latin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Bond</a:t>
                      </a:r>
                      <a:endParaRPr kumimoji="1" lang="ja-JP" altLang="en-US" sz="3200" dirty="0">
                        <a:latin typeface="Cambria Math" panose="02040503050406030204" pitchFamily="18"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4798757"/>
                  </a:ext>
                </a:extLst>
              </a:tr>
              <a:tr h="576000">
                <a:tc>
                  <a:txBody>
                    <a:bodyPr/>
                    <a:lstStyle/>
                    <a:p>
                      <a:pPr algn="ctr"/>
                      <a:r>
                        <a:rPr kumimoji="1" lang="en-US" altLang="ja-JP" sz="3200" b="1" dirty="0">
                          <a:solidFill>
                            <a:srgbClr val="00B050"/>
                          </a:solidFill>
                          <a:latin typeface="Cambria Math" panose="02040503050406030204" pitchFamily="18" charset="0"/>
                          <a:ea typeface="Cambria Math" panose="02040503050406030204" pitchFamily="18" charset="0"/>
                        </a:rPr>
                        <a:t>Green</a:t>
                      </a:r>
                      <a:r>
                        <a:rPr kumimoji="1" lang="ja-JP" altLang="en-US" sz="3200" b="1" dirty="0">
                          <a:solidFill>
                            <a:srgbClr val="00B050"/>
                          </a:solidFill>
                          <a:latin typeface="Cambria Math" panose="02040503050406030204" pitchFamily="18" charset="0"/>
                        </a:rPr>
                        <a:t> </a:t>
                      </a:r>
                      <a:r>
                        <a:rPr kumimoji="1" lang="en-US" altLang="ja-JP" sz="3200" b="1" dirty="0">
                          <a:solidFill>
                            <a:srgbClr val="00B050"/>
                          </a:solidFill>
                          <a:latin typeface="Cambria Math" panose="02040503050406030204" pitchFamily="18" charset="0"/>
                          <a:ea typeface="Cambria Math" panose="02040503050406030204" pitchFamily="18" charset="0"/>
                        </a:rPr>
                        <a:t>Bond</a:t>
                      </a:r>
                      <a:endParaRPr kumimoji="1" lang="ja-JP" altLang="en-US" sz="3200" b="1" dirty="0">
                        <a:solidFill>
                          <a:srgbClr val="00B050"/>
                        </a:solidFill>
                        <a:latin typeface="Cambria Math" panose="02040503050406030204" pitchFamily="18" charset="0"/>
                      </a:endParaRPr>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090654"/>
                  </a:ext>
                </a:extLst>
              </a:tr>
            </a:tbl>
          </a:graphicData>
        </a:graphic>
      </p:graphicFrame>
      <p:graphicFrame>
        <p:nvGraphicFramePr>
          <p:cNvPr id="6" name="表 5"/>
          <p:cNvGraphicFramePr>
            <a:graphicFrameLocks noGrp="1"/>
          </p:cNvGraphicFramePr>
          <p:nvPr/>
        </p:nvGraphicFramePr>
        <p:xfrm>
          <a:off x="6651415" y="1360299"/>
          <a:ext cx="4680000" cy="2880000"/>
        </p:xfrm>
        <a:graphic>
          <a:graphicData uri="http://schemas.openxmlformats.org/drawingml/2006/table">
            <a:tbl>
              <a:tblPr firstRow="1" bandRow="1">
                <a:tableStyleId>{5940675A-B579-460E-94D1-54222C63F5DA}</a:tableStyleId>
              </a:tblPr>
              <a:tblGrid>
                <a:gridCol w="2340000">
                  <a:extLst>
                    <a:ext uri="{9D8B030D-6E8A-4147-A177-3AD203B41FA5}">
                      <a16:colId xmlns:a16="http://schemas.microsoft.com/office/drawing/2014/main" val="3948059542"/>
                    </a:ext>
                  </a:extLst>
                </a:gridCol>
                <a:gridCol w="2340000">
                  <a:extLst>
                    <a:ext uri="{9D8B030D-6E8A-4147-A177-3AD203B41FA5}">
                      <a16:colId xmlns:a16="http://schemas.microsoft.com/office/drawing/2014/main" val="3332993806"/>
                    </a:ext>
                  </a:extLst>
                </a:gridCol>
              </a:tblGrid>
              <a:tr h="584936">
                <a:tc>
                  <a:txBody>
                    <a:bodyPr/>
                    <a:lstStyle/>
                    <a:p>
                      <a:pPr algn="ctr"/>
                      <a:r>
                        <a:rPr kumimoji="1" lang="en-US" altLang="ja-JP" sz="3200" dirty="0">
                          <a:latin typeface="Cambria Math" panose="02040503050406030204" pitchFamily="18" charset="0"/>
                          <a:ea typeface="Cambria Math" panose="02040503050406030204" pitchFamily="18" charset="0"/>
                        </a:rPr>
                        <a:t>Gold</a:t>
                      </a:r>
                      <a:endParaRPr kumimoji="1" lang="ja-JP" altLang="en-US" sz="3200" dirty="0">
                        <a:latin typeface="Cambria Math" panose="02040503050406030204" pitchFamily="18" charset="0"/>
                      </a:endParaRPr>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ctr"/>
                      <a:endParaRPr kumimoji="1" lang="en-US" altLang="ja-JP" sz="3200" dirty="0">
                        <a:latin typeface="Cambria Math" panose="02040503050406030204" pitchFamily="18" charset="0"/>
                        <a:ea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Monetary</a:t>
                      </a:r>
                      <a:r>
                        <a:rPr kumimoji="1" lang="ja-JP" altLang="en-US" sz="3200" dirty="0">
                          <a:latin typeface="Cambria Math" panose="02040503050406030204" pitchFamily="18" charset="0"/>
                        </a:rPr>
                        <a:t> </a:t>
                      </a:r>
                      <a:endParaRPr kumimoji="1" lang="en-US" altLang="ja-JP" sz="3200" dirty="0">
                        <a:latin typeface="Cambria Math" panose="02040503050406030204" pitchFamily="18" charset="0"/>
                        <a:ea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Base</a:t>
                      </a:r>
                      <a:endParaRPr kumimoji="1" lang="ja-JP" altLang="en-US" sz="3200" dirty="0">
                        <a:latin typeface="Cambria Math" panose="02040503050406030204" pitchFamily="18" charset="0"/>
                      </a:endParaRP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945613"/>
                  </a:ext>
                </a:extLst>
              </a:tr>
              <a:tr h="2295064">
                <a:tc>
                  <a:txBody>
                    <a:bodyPr/>
                    <a:lstStyle/>
                    <a:p>
                      <a:pPr algn="ctr"/>
                      <a:r>
                        <a:rPr kumimoji="1" lang="en-US" altLang="ja-JP" sz="3200" dirty="0">
                          <a:latin typeface="Cambria Math" panose="02040503050406030204" pitchFamily="18" charset="0"/>
                          <a:ea typeface="Cambria Math" panose="02040503050406030204" pitchFamily="18" charset="0"/>
                        </a:rPr>
                        <a:t>Ordinary</a:t>
                      </a:r>
                      <a:endParaRPr kumimoji="1" lang="ja-JP" altLang="en-US" sz="3200" dirty="0">
                        <a:latin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Government</a:t>
                      </a:r>
                      <a:endParaRPr kumimoji="1" lang="ja-JP" altLang="en-US" sz="3200" dirty="0">
                        <a:latin typeface="Cambria Math" panose="02040503050406030204" pitchFamily="18" charset="0"/>
                      </a:endParaRPr>
                    </a:p>
                    <a:p>
                      <a:pPr algn="ctr"/>
                      <a:r>
                        <a:rPr kumimoji="1" lang="en-US" altLang="ja-JP" sz="3200" dirty="0">
                          <a:latin typeface="Cambria Math" panose="02040503050406030204" pitchFamily="18" charset="0"/>
                          <a:ea typeface="Cambria Math" panose="02040503050406030204" pitchFamily="18" charset="0"/>
                        </a:rPr>
                        <a:t>Bond</a:t>
                      </a:r>
                      <a:endParaRPr kumimoji="1" lang="ja-JP" altLang="en-US" sz="3200" dirty="0">
                        <a:latin typeface="Cambria Math" panose="02040503050406030204" pitchFamily="18" charset="0"/>
                      </a:endParaRPr>
                    </a:p>
                  </a:txBody>
                  <a:tcPr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4798757"/>
                  </a:ext>
                </a:extLst>
              </a:tr>
            </a:tbl>
          </a:graphicData>
        </a:graphic>
      </p:graphicFrame>
      <p:sp>
        <p:nvSpPr>
          <p:cNvPr id="7" name="正方形/長方形 6"/>
          <p:cNvSpPr/>
          <p:nvPr/>
        </p:nvSpPr>
        <p:spPr>
          <a:xfrm>
            <a:off x="958281" y="1932506"/>
            <a:ext cx="2232000" cy="16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40941" y="3638499"/>
            <a:ext cx="2232000" cy="54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691100" y="2018499"/>
            <a:ext cx="2232000" cy="21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388941" y="1422099"/>
            <a:ext cx="2232000" cy="2772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056363" y="1406499"/>
            <a:ext cx="2232000" cy="2772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876206" y="4308310"/>
            <a:ext cx="2871478" cy="707886"/>
          </a:xfrm>
          <a:prstGeom prst="rect">
            <a:avLst/>
          </a:prstGeom>
          <a:noFill/>
          <a:ln w="28575">
            <a:noFill/>
          </a:ln>
        </p:spPr>
        <p:txBody>
          <a:bodyPr wrap="square" rtlCol="0">
            <a:spAutoFit/>
          </a:bodyPr>
          <a:lstStyle/>
          <a:p>
            <a:r>
              <a:rPr lang="en-US" altLang="ja-JP" sz="4000" dirty="0">
                <a:latin typeface="Cambria Math" panose="02040503050406030204" pitchFamily="18" charset="0"/>
                <a:ea typeface="Cambria Math" panose="02040503050406030204" pitchFamily="18" charset="0"/>
              </a:rPr>
              <a:t>Fiscal</a:t>
            </a:r>
            <a:r>
              <a:rPr lang="ja-JP" altLang="en-US" sz="4000" dirty="0">
                <a:latin typeface="Cambria Math" panose="02040503050406030204" pitchFamily="18" charset="0"/>
                <a:ea typeface="Cambria Math" panose="02040503050406030204" pitchFamily="18" charset="0"/>
              </a:rPr>
              <a:t> </a:t>
            </a:r>
            <a:r>
              <a:rPr lang="en-US" altLang="ja-JP" sz="4000" dirty="0">
                <a:latin typeface="Cambria Math" panose="02040503050406030204" pitchFamily="18" charset="0"/>
                <a:ea typeface="Cambria Math" panose="02040503050406030204" pitchFamily="18" charset="0"/>
              </a:rPr>
              <a:t>Policy</a:t>
            </a:r>
            <a:endParaRPr kumimoji="1" lang="ja-JP" altLang="en-US" sz="4000" dirty="0">
              <a:latin typeface="Cambria Math" panose="02040503050406030204" pitchFamily="18" charset="0"/>
            </a:endParaRPr>
          </a:p>
        </p:txBody>
      </p:sp>
      <p:sp>
        <p:nvSpPr>
          <p:cNvPr id="15" name="テキスト ボックス 14"/>
          <p:cNvSpPr txBox="1"/>
          <p:nvPr/>
        </p:nvSpPr>
        <p:spPr>
          <a:xfrm>
            <a:off x="1606621" y="5166171"/>
            <a:ext cx="2926817" cy="707886"/>
          </a:xfrm>
          <a:prstGeom prst="rect">
            <a:avLst/>
          </a:prstGeom>
          <a:noFill/>
          <a:ln w="28575">
            <a:noFill/>
          </a:ln>
        </p:spPr>
        <p:txBody>
          <a:bodyPr wrap="square" rtlCol="0">
            <a:spAutoFit/>
          </a:bodyPr>
          <a:lstStyle/>
          <a:p>
            <a:r>
              <a:rPr lang="en-US" altLang="ja-JP" sz="4000" dirty="0">
                <a:latin typeface="Cambria Math" panose="02040503050406030204" pitchFamily="18" charset="0"/>
                <a:ea typeface="Cambria Math" panose="02040503050406030204" pitchFamily="18" charset="0"/>
              </a:rPr>
              <a:t>Tax</a:t>
            </a:r>
            <a:r>
              <a:rPr lang="ja-JP" altLang="en-US" sz="40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Revenues</a:t>
            </a:r>
            <a:endParaRPr kumimoji="1" lang="ja-JP" altLang="en-US" sz="3600" dirty="0">
              <a:latin typeface="Cambria Math" panose="02040503050406030204" pitchFamily="18" charset="0"/>
            </a:endParaRPr>
          </a:p>
        </p:txBody>
      </p:sp>
      <p:sp>
        <p:nvSpPr>
          <p:cNvPr id="16" name="テキスト ボックス 15"/>
          <p:cNvSpPr txBox="1"/>
          <p:nvPr/>
        </p:nvSpPr>
        <p:spPr>
          <a:xfrm>
            <a:off x="785672" y="5703541"/>
            <a:ext cx="3749018" cy="646331"/>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Government</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Bond</a:t>
            </a:r>
            <a:endParaRPr kumimoji="1" lang="ja-JP" altLang="en-US" sz="3600" dirty="0">
              <a:latin typeface="Cambria Math" panose="02040503050406030204" pitchFamily="18" charset="0"/>
            </a:endParaRPr>
          </a:p>
        </p:txBody>
      </p:sp>
      <p:cxnSp>
        <p:nvCxnSpPr>
          <p:cNvPr id="18" name="直線矢印コネクタ 17"/>
          <p:cNvCxnSpPr/>
          <p:nvPr/>
        </p:nvCxnSpPr>
        <p:spPr>
          <a:xfrm>
            <a:off x="4533438" y="5531554"/>
            <a:ext cx="126000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533438" y="6026707"/>
            <a:ext cx="126000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281609" y="4915560"/>
            <a:ext cx="2178302" cy="720000"/>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Education</a:t>
            </a:r>
            <a:endParaRPr kumimoji="1" lang="ja-JP" altLang="en-US" sz="3600" dirty="0">
              <a:latin typeface="Cambria Math" panose="02040503050406030204" pitchFamily="18" charset="0"/>
            </a:endParaRPr>
          </a:p>
        </p:txBody>
      </p:sp>
      <p:sp>
        <p:nvSpPr>
          <p:cNvPr id="21" name="テキスト ボックス 20"/>
          <p:cNvSpPr txBox="1"/>
          <p:nvPr/>
        </p:nvSpPr>
        <p:spPr>
          <a:xfrm>
            <a:off x="7284236" y="5455461"/>
            <a:ext cx="2986997" cy="646331"/>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Infrastructure</a:t>
            </a:r>
            <a:endParaRPr kumimoji="1" lang="ja-JP" altLang="en-US" sz="3600" dirty="0">
              <a:latin typeface="Cambria Math" panose="02040503050406030204" pitchFamily="18" charset="0"/>
            </a:endParaRPr>
          </a:p>
        </p:txBody>
      </p:sp>
      <p:sp>
        <p:nvSpPr>
          <p:cNvPr id="24" name="テキスト ボックス 23"/>
          <p:cNvSpPr txBox="1"/>
          <p:nvPr/>
        </p:nvSpPr>
        <p:spPr>
          <a:xfrm>
            <a:off x="7281609" y="6026707"/>
            <a:ext cx="2725028" cy="720000"/>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Green</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Sector</a:t>
            </a:r>
            <a:endParaRPr kumimoji="1" lang="ja-JP" altLang="en-US" sz="3600" dirty="0">
              <a:latin typeface="Cambria Math" panose="02040503050406030204" pitchFamily="18" charset="0"/>
            </a:endParaRPr>
          </a:p>
        </p:txBody>
      </p:sp>
      <p:cxnSp>
        <p:nvCxnSpPr>
          <p:cNvPr id="25" name="直線矢印コネクタ 24"/>
          <p:cNvCxnSpPr/>
          <p:nvPr/>
        </p:nvCxnSpPr>
        <p:spPr>
          <a:xfrm>
            <a:off x="6528548" y="5794331"/>
            <a:ext cx="720000" cy="592376"/>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6528548" y="5261602"/>
            <a:ext cx="720000" cy="51702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6528548" y="5778626"/>
            <a:ext cx="72000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908755" y="5393905"/>
            <a:ext cx="519585" cy="769441"/>
          </a:xfrm>
          <a:prstGeom prst="rect">
            <a:avLst/>
          </a:prstGeom>
          <a:noFill/>
          <a:ln w="28575">
            <a:noFill/>
          </a:ln>
        </p:spPr>
        <p:txBody>
          <a:bodyPr wrap="square" rtlCol="0">
            <a:spAutoFit/>
          </a:bodyPr>
          <a:lstStyle/>
          <a:p>
            <a:r>
              <a:rPr lang="en-US" altLang="ja-JP" sz="4400" dirty="0">
                <a:latin typeface="Cambria Math" panose="02040503050406030204" pitchFamily="18" charset="0"/>
                <a:ea typeface="Cambria Math" panose="02040503050406030204" pitchFamily="18" charset="0"/>
              </a:rPr>
              <a:t>G</a:t>
            </a:r>
            <a:endParaRPr kumimoji="1" lang="ja-JP" altLang="en-US" sz="4400" dirty="0">
              <a:latin typeface="Cambria Math" panose="02040503050406030204" pitchFamily="18" charset="0"/>
            </a:endParaRPr>
          </a:p>
        </p:txBody>
      </p:sp>
      <p:sp>
        <p:nvSpPr>
          <p:cNvPr id="32" name="楕円 31"/>
          <p:cNvSpPr/>
          <p:nvPr/>
        </p:nvSpPr>
        <p:spPr>
          <a:xfrm>
            <a:off x="5808548" y="5148626"/>
            <a:ext cx="720000" cy="12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40E81ED-5F85-CB13-FC1D-83725806509C}"/>
              </a:ext>
            </a:extLst>
          </p:cNvPr>
          <p:cNvSpPr txBox="1"/>
          <p:nvPr/>
        </p:nvSpPr>
        <p:spPr>
          <a:xfrm>
            <a:off x="206644" y="111293"/>
            <a:ext cx="6142495" cy="646331"/>
          </a:xfrm>
          <a:prstGeom prst="rect">
            <a:avLst/>
          </a:prstGeom>
          <a:noFill/>
        </p:spPr>
        <p:txBody>
          <a:bodyPr wrap="square" rtlCol="0">
            <a:spAutoFit/>
          </a:bodyPr>
          <a:lstStyle/>
          <a:p>
            <a:r>
              <a:rPr kumimoji="1" lang="en-US" altLang="ja-JP" sz="3600" b="1" dirty="0">
                <a:solidFill>
                  <a:schemeClr val="accent6">
                    <a:lumMod val="50000"/>
                  </a:schemeClr>
                </a:solidFill>
              </a:rPr>
              <a:t>Gree</a:t>
            </a:r>
            <a:r>
              <a:rPr lang="en-US" altLang="ja-JP" sz="3600" b="1" dirty="0">
                <a:solidFill>
                  <a:schemeClr val="accent6">
                    <a:lumMod val="50000"/>
                  </a:schemeClr>
                </a:solidFill>
              </a:rPr>
              <a:t>n Central Banking</a:t>
            </a:r>
          </a:p>
        </p:txBody>
      </p:sp>
    </p:spTree>
    <p:extLst>
      <p:ext uri="{BB962C8B-B14F-4D97-AF65-F5344CB8AC3E}">
        <p14:creationId xmlns:p14="http://schemas.microsoft.com/office/powerpoint/2010/main" val="255473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2389" y="862315"/>
            <a:ext cx="10981345" cy="769441"/>
          </a:xfrm>
          <a:prstGeom prst="rect">
            <a:avLst/>
          </a:prstGeom>
          <a:noFill/>
          <a:ln w="28575">
            <a:noFill/>
          </a:ln>
        </p:spPr>
        <p:txBody>
          <a:bodyPr wrap="square" rtlCol="0">
            <a:spAutoFit/>
          </a:bodyPr>
          <a:lstStyle/>
          <a:p>
            <a:r>
              <a:rPr kumimoji="1" lang="en-US" altLang="ja-JP" sz="4400" b="1" dirty="0">
                <a:latin typeface="Cambria Math" panose="02040503050406030204" pitchFamily="18" charset="0"/>
              </a:rPr>
              <a:t>&lt;Green Bond</a:t>
            </a:r>
            <a:r>
              <a:rPr lang="ja-JP" altLang="en-US" sz="4400" b="1" dirty="0">
                <a:latin typeface="Cambria Math" panose="02040503050406030204" pitchFamily="18" charset="0"/>
              </a:rPr>
              <a:t> </a:t>
            </a:r>
            <a:r>
              <a:rPr lang="en-US" altLang="ja-JP" sz="4400" b="1" dirty="0">
                <a:latin typeface="Cambria Math" panose="02040503050406030204" pitchFamily="18" charset="0"/>
              </a:rPr>
              <a:t>purchaser</a:t>
            </a:r>
            <a:r>
              <a:rPr lang="ja-JP" altLang="en-US" sz="4400" b="1" dirty="0">
                <a:latin typeface="Cambria Math" panose="02040503050406030204" pitchFamily="18" charset="0"/>
              </a:rPr>
              <a:t> </a:t>
            </a:r>
            <a:r>
              <a:rPr lang="en-US" altLang="ja-JP" sz="4400" b="1" dirty="0">
                <a:latin typeface="Cambria Math" panose="02040503050406030204" pitchFamily="18" charset="0"/>
              </a:rPr>
              <a:t>by</a:t>
            </a:r>
            <a:r>
              <a:rPr lang="ja-JP" altLang="en-US" sz="4400" b="1" dirty="0">
                <a:latin typeface="Cambria Math" panose="02040503050406030204" pitchFamily="18" charset="0"/>
              </a:rPr>
              <a:t> </a:t>
            </a:r>
            <a:r>
              <a:rPr lang="en-US" altLang="ja-JP" sz="4400" b="1" dirty="0">
                <a:latin typeface="Cambria Math" panose="02040503050406030204" pitchFamily="18" charset="0"/>
              </a:rPr>
              <a:t>the</a:t>
            </a:r>
            <a:r>
              <a:rPr lang="ja-JP" altLang="en-US" sz="4400" b="1" dirty="0">
                <a:latin typeface="Cambria Math" panose="02040503050406030204" pitchFamily="18" charset="0"/>
              </a:rPr>
              <a:t> </a:t>
            </a:r>
            <a:r>
              <a:rPr lang="en-US" altLang="ja-JP" sz="4400" b="1" dirty="0">
                <a:latin typeface="Cambria Math" panose="02040503050406030204" pitchFamily="18" charset="0"/>
              </a:rPr>
              <a:t>Central</a:t>
            </a:r>
            <a:r>
              <a:rPr lang="ja-JP" altLang="en-US" sz="4400" b="1" dirty="0">
                <a:latin typeface="Cambria Math" panose="02040503050406030204" pitchFamily="18" charset="0"/>
              </a:rPr>
              <a:t> </a:t>
            </a:r>
            <a:r>
              <a:rPr lang="en-US" altLang="ja-JP" sz="4400" b="1" dirty="0">
                <a:latin typeface="Cambria Math" panose="02040503050406030204" pitchFamily="18" charset="0"/>
              </a:rPr>
              <a:t>Bank</a:t>
            </a:r>
            <a:r>
              <a:rPr kumimoji="1" lang="en-US" altLang="ja-JP" sz="4400" b="1" dirty="0">
                <a:latin typeface="Cambria Math" panose="02040503050406030204" pitchFamily="18" charset="0"/>
              </a:rPr>
              <a:t>&gt;</a:t>
            </a:r>
            <a:endParaRPr kumimoji="1" lang="ja-JP" altLang="en-US" sz="4400" b="1" dirty="0">
              <a:latin typeface="Cambria Math" panose="02040503050406030204" pitchFamily="18" charset="0"/>
            </a:endParaRPr>
          </a:p>
        </p:txBody>
      </p:sp>
      <p:sp>
        <p:nvSpPr>
          <p:cNvPr id="3" name="テキスト ボックス 2"/>
          <p:cNvSpPr txBox="1"/>
          <p:nvPr/>
        </p:nvSpPr>
        <p:spPr>
          <a:xfrm>
            <a:off x="362533" y="2585317"/>
            <a:ext cx="2648885" cy="584775"/>
          </a:xfrm>
          <a:prstGeom prst="rect">
            <a:avLst/>
          </a:prstGeom>
          <a:noFill/>
          <a:ln w="28575">
            <a:noFill/>
          </a:ln>
        </p:spPr>
        <p:txBody>
          <a:bodyPr wrap="square" rtlCol="0">
            <a:spAutoFit/>
          </a:bodyPr>
          <a:lstStyle/>
          <a:p>
            <a:r>
              <a:rPr lang="en-US" altLang="ja-JP" sz="3200" dirty="0">
                <a:latin typeface="Cambria Math" panose="02040503050406030204" pitchFamily="18" charset="0"/>
                <a:ea typeface="Cambria Math" panose="02040503050406030204" pitchFamily="18" charset="0"/>
              </a:rPr>
              <a:t>Money Supply</a:t>
            </a:r>
            <a:endParaRPr kumimoji="1" lang="ja-JP" altLang="en-US" sz="3200" dirty="0">
              <a:latin typeface="Cambria Math" panose="02040503050406030204" pitchFamily="18" charset="0"/>
            </a:endParaRPr>
          </a:p>
        </p:txBody>
      </p:sp>
      <p:sp>
        <p:nvSpPr>
          <p:cNvPr id="4" name="テキスト ボックス 3"/>
          <p:cNvSpPr txBox="1"/>
          <p:nvPr/>
        </p:nvSpPr>
        <p:spPr>
          <a:xfrm>
            <a:off x="362533" y="4767570"/>
            <a:ext cx="2413753" cy="584775"/>
          </a:xfrm>
          <a:prstGeom prst="rect">
            <a:avLst/>
          </a:prstGeom>
          <a:noFill/>
          <a:ln w="28575">
            <a:noFill/>
          </a:ln>
        </p:spPr>
        <p:txBody>
          <a:bodyPr wrap="square" rtlCol="0">
            <a:spAutoFit/>
          </a:bodyPr>
          <a:lstStyle/>
          <a:p>
            <a:r>
              <a:rPr lang="en-US" altLang="ja-JP" sz="3200" dirty="0">
                <a:latin typeface="Cambria Math" panose="02040503050406030204" pitchFamily="18" charset="0"/>
                <a:ea typeface="Cambria Math" panose="02040503050406030204" pitchFamily="18" charset="0"/>
              </a:rPr>
              <a:t>Green Sector</a:t>
            </a:r>
            <a:endParaRPr kumimoji="1" lang="ja-JP" altLang="en-US" sz="3200" dirty="0">
              <a:latin typeface="Cambria Math" panose="02040503050406030204" pitchFamily="18" charset="0"/>
            </a:endParaRPr>
          </a:p>
        </p:txBody>
      </p:sp>
      <p:sp>
        <p:nvSpPr>
          <p:cNvPr id="5" name="テキスト ボックス 4"/>
          <p:cNvSpPr txBox="1"/>
          <p:nvPr/>
        </p:nvSpPr>
        <p:spPr>
          <a:xfrm>
            <a:off x="3635278" y="2636670"/>
            <a:ext cx="2740786" cy="646331"/>
          </a:xfrm>
          <a:prstGeom prst="rect">
            <a:avLst/>
          </a:prstGeom>
          <a:noFill/>
          <a:ln w="28575">
            <a:solidFill>
              <a:schemeClr val="tx1"/>
            </a:solid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Central Bank</a:t>
            </a:r>
            <a:endParaRPr kumimoji="1" lang="ja-JP" altLang="en-US" sz="3600" dirty="0">
              <a:latin typeface="Cambria Math" panose="02040503050406030204" pitchFamily="18" charset="0"/>
            </a:endParaRPr>
          </a:p>
        </p:txBody>
      </p:sp>
      <p:sp>
        <p:nvSpPr>
          <p:cNvPr id="6" name="テキスト ボックス 5"/>
          <p:cNvSpPr txBox="1"/>
          <p:nvPr/>
        </p:nvSpPr>
        <p:spPr>
          <a:xfrm>
            <a:off x="3487576" y="4767570"/>
            <a:ext cx="2621155" cy="646331"/>
          </a:xfrm>
          <a:prstGeom prst="rect">
            <a:avLst/>
          </a:prstGeom>
          <a:noFill/>
          <a:ln w="28575">
            <a:solidFill>
              <a:schemeClr val="tx1"/>
            </a:solid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Fiscal Policy</a:t>
            </a:r>
            <a:endParaRPr kumimoji="1" lang="ja-JP" altLang="en-US" sz="3600" dirty="0">
              <a:latin typeface="Cambria Math" panose="02040503050406030204" pitchFamily="18" charset="0"/>
            </a:endParaRPr>
          </a:p>
        </p:txBody>
      </p:sp>
      <p:sp>
        <p:nvSpPr>
          <p:cNvPr id="8" name="テキスト ボックス 7"/>
          <p:cNvSpPr txBox="1"/>
          <p:nvPr/>
        </p:nvSpPr>
        <p:spPr>
          <a:xfrm>
            <a:off x="7090910" y="2135933"/>
            <a:ext cx="5003074" cy="584775"/>
          </a:xfrm>
          <a:prstGeom prst="rect">
            <a:avLst/>
          </a:prstGeom>
          <a:noFill/>
          <a:ln w="28575">
            <a:noFill/>
          </a:ln>
        </p:spPr>
        <p:txBody>
          <a:bodyPr wrap="square" rtlCol="0">
            <a:spAutoFit/>
          </a:bodyPr>
          <a:lstStyle/>
          <a:p>
            <a:r>
              <a:rPr lang="en-US" altLang="ja-JP" sz="3200" dirty="0">
                <a:latin typeface="Cambria Math" panose="02040503050406030204" pitchFamily="18" charset="0"/>
                <a:ea typeface="Cambria Math" panose="02040503050406030204" pitchFamily="18" charset="0"/>
              </a:rPr>
              <a:t>Ordinary Government Bond</a:t>
            </a:r>
            <a:endParaRPr kumimoji="1" lang="ja-JP" altLang="en-US" sz="3200" dirty="0">
              <a:latin typeface="Cambria Math" panose="02040503050406030204" pitchFamily="18" charset="0"/>
            </a:endParaRPr>
          </a:p>
        </p:txBody>
      </p:sp>
      <p:sp>
        <p:nvSpPr>
          <p:cNvPr id="9" name="テキスト ボックス 8"/>
          <p:cNvSpPr txBox="1"/>
          <p:nvPr/>
        </p:nvSpPr>
        <p:spPr>
          <a:xfrm>
            <a:off x="7090910" y="3110697"/>
            <a:ext cx="4522825" cy="769441"/>
          </a:xfrm>
          <a:prstGeom prst="rect">
            <a:avLst/>
          </a:prstGeom>
          <a:noFill/>
          <a:ln w="28575">
            <a:noFill/>
          </a:ln>
        </p:spPr>
        <p:txBody>
          <a:bodyPr wrap="square" rtlCol="0">
            <a:spAutoFit/>
          </a:bodyPr>
          <a:lstStyle/>
          <a:p>
            <a:r>
              <a:rPr lang="en-US" altLang="ja-JP" sz="4400" b="1" dirty="0">
                <a:solidFill>
                  <a:schemeClr val="accent6">
                    <a:lumMod val="75000"/>
                  </a:schemeClr>
                </a:solidFill>
                <a:latin typeface="Cambria Math" panose="02040503050406030204" pitchFamily="18" charset="0"/>
                <a:ea typeface="Cambria Math" panose="02040503050406030204" pitchFamily="18" charset="0"/>
              </a:rPr>
              <a:t>Green Bond</a:t>
            </a:r>
            <a:endParaRPr kumimoji="1" lang="ja-JP" altLang="en-US" sz="4400" b="1" dirty="0">
              <a:solidFill>
                <a:schemeClr val="accent6">
                  <a:lumMod val="75000"/>
                </a:schemeClr>
              </a:solidFill>
              <a:latin typeface="Cambria Math" panose="02040503050406030204" pitchFamily="18" charset="0"/>
            </a:endParaRPr>
          </a:p>
        </p:txBody>
      </p:sp>
      <p:sp>
        <p:nvSpPr>
          <p:cNvPr id="10" name="テキスト ボックス 9"/>
          <p:cNvSpPr txBox="1"/>
          <p:nvPr/>
        </p:nvSpPr>
        <p:spPr>
          <a:xfrm>
            <a:off x="9329591" y="4767570"/>
            <a:ext cx="2794703" cy="646331"/>
          </a:xfrm>
          <a:prstGeom prst="rect">
            <a:avLst/>
          </a:prstGeom>
          <a:noFill/>
          <a:ln w="28575">
            <a:solidFill>
              <a:schemeClr val="tx1"/>
            </a:solid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Central Bank</a:t>
            </a:r>
            <a:endParaRPr kumimoji="1" lang="ja-JP" altLang="en-US" sz="3600" dirty="0">
              <a:latin typeface="Cambria Math" panose="02040503050406030204" pitchFamily="18" charset="0"/>
            </a:endParaRPr>
          </a:p>
        </p:txBody>
      </p:sp>
      <p:cxnSp>
        <p:nvCxnSpPr>
          <p:cNvPr id="12" name="直線矢印コネクタ 11"/>
          <p:cNvCxnSpPr/>
          <p:nvPr/>
        </p:nvCxnSpPr>
        <p:spPr>
          <a:xfrm flipH="1">
            <a:off x="2920432" y="2928219"/>
            <a:ext cx="7200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705324" y="5090736"/>
            <a:ext cx="7200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6149405" y="5221980"/>
            <a:ext cx="30600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046004" y="4355099"/>
            <a:ext cx="3346314" cy="584775"/>
          </a:xfrm>
          <a:prstGeom prst="rect">
            <a:avLst/>
          </a:prstGeom>
          <a:noFill/>
          <a:ln w="28575">
            <a:noFill/>
          </a:ln>
        </p:spPr>
        <p:txBody>
          <a:bodyPr wrap="square" rtlCol="0">
            <a:spAutoFit/>
          </a:bodyPr>
          <a:lstStyle/>
          <a:p>
            <a:r>
              <a:rPr lang="en-US" altLang="ja-JP" sz="3200" b="1" dirty="0">
                <a:solidFill>
                  <a:srgbClr val="C00000"/>
                </a:solidFill>
                <a:latin typeface="Cambria Math" panose="02040503050406030204" pitchFamily="18" charset="0"/>
                <a:ea typeface="Cambria Math" panose="02040503050406030204" pitchFamily="18" charset="0"/>
              </a:rPr>
              <a:t>Government Bond</a:t>
            </a:r>
            <a:endParaRPr kumimoji="1" lang="ja-JP" altLang="en-US" sz="3200" b="1" dirty="0">
              <a:solidFill>
                <a:srgbClr val="C00000"/>
              </a:solidFill>
              <a:latin typeface="Cambria Math" panose="02040503050406030204" pitchFamily="18" charset="0"/>
            </a:endParaRPr>
          </a:p>
        </p:txBody>
      </p:sp>
      <p:cxnSp>
        <p:nvCxnSpPr>
          <p:cNvPr id="18" name="直線矢印コネクタ 17"/>
          <p:cNvCxnSpPr/>
          <p:nvPr/>
        </p:nvCxnSpPr>
        <p:spPr>
          <a:xfrm flipV="1">
            <a:off x="6189161" y="4951943"/>
            <a:ext cx="30600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cxnSpLocks/>
            <a:stCxn id="9" idx="1"/>
          </p:cNvCxnSpPr>
          <p:nvPr/>
        </p:nvCxnSpPr>
        <p:spPr>
          <a:xfrm flipH="1" flipV="1">
            <a:off x="6370910" y="2965191"/>
            <a:ext cx="720000" cy="53022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8" idx="1"/>
          </p:cNvCxnSpPr>
          <p:nvPr/>
        </p:nvCxnSpPr>
        <p:spPr>
          <a:xfrm flipH="1">
            <a:off x="6370910" y="2428321"/>
            <a:ext cx="720000" cy="49989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389913" y="5234050"/>
            <a:ext cx="2658495" cy="584775"/>
          </a:xfrm>
          <a:prstGeom prst="rect">
            <a:avLst/>
          </a:prstGeom>
          <a:noFill/>
          <a:ln w="28575">
            <a:noFill/>
          </a:ln>
        </p:spPr>
        <p:txBody>
          <a:bodyPr wrap="square" rtlCol="0">
            <a:spAutoFit/>
          </a:bodyPr>
          <a:lstStyle/>
          <a:p>
            <a:r>
              <a:rPr lang="en-US" altLang="ja-JP" sz="3200" dirty="0">
                <a:latin typeface="Cambria Math" panose="02040503050406030204" pitchFamily="18" charset="0"/>
                <a:ea typeface="Cambria Math" panose="02040503050406030204" pitchFamily="18" charset="0"/>
              </a:rPr>
              <a:t>Money Supply</a:t>
            </a:r>
            <a:endParaRPr kumimoji="1" lang="ja-JP" altLang="en-US" sz="3200" dirty="0">
              <a:latin typeface="Cambria Math" panose="02040503050406030204" pitchFamily="18" charset="0"/>
            </a:endParaRPr>
          </a:p>
        </p:txBody>
      </p:sp>
    </p:spTree>
    <p:extLst>
      <p:ext uri="{BB962C8B-B14F-4D97-AF65-F5344CB8AC3E}">
        <p14:creationId xmlns:p14="http://schemas.microsoft.com/office/powerpoint/2010/main" val="3780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77740" y="868241"/>
            <a:ext cx="5852161" cy="707886"/>
          </a:xfrm>
          <a:prstGeom prst="rect">
            <a:avLst/>
          </a:prstGeom>
          <a:noFill/>
          <a:ln w="28575">
            <a:noFill/>
          </a:ln>
        </p:spPr>
        <p:txBody>
          <a:bodyPr wrap="square" rtlCol="0">
            <a:spAutoFit/>
          </a:bodyPr>
          <a:lstStyle/>
          <a:p>
            <a:r>
              <a:rPr lang="en-US" altLang="ja-JP" sz="4000" dirty="0">
                <a:latin typeface="Cambria Math" panose="02040503050406030204" pitchFamily="18" charset="0"/>
                <a:ea typeface="Cambria Math" panose="02040503050406030204" pitchFamily="18" charset="0"/>
              </a:rPr>
              <a:t>Joint Production Function</a:t>
            </a:r>
            <a:endParaRPr kumimoji="1" lang="ja-JP" altLang="en-US" sz="40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3694984" y="1888572"/>
                <a:ext cx="522085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𝑔</m:t>
                      </m:r>
                      <m:d>
                        <m:dPr>
                          <m:ctrlPr>
                            <a:rPr kumimoji="1" lang="en-US" altLang="ja-JP" sz="4000" b="0" i="1" smtClean="0">
                              <a:latin typeface="Cambria Math" panose="02040503050406030204" pitchFamily="18" charset="0"/>
                            </a:rPr>
                          </m:ctrlPr>
                        </m:dPr>
                        <m:e>
                          <m:r>
                            <a:rPr kumimoji="1" lang="en-US" altLang="ja-JP" sz="4000" b="1" i="1" smtClean="0">
                              <a:solidFill>
                                <a:srgbClr val="002060"/>
                              </a:solidFill>
                              <a:latin typeface="Cambria Math" panose="02040503050406030204" pitchFamily="18" charset="0"/>
                            </a:rPr>
                            <m:t>𝒀</m:t>
                          </m:r>
                          <m:r>
                            <a:rPr kumimoji="1" lang="en-US" altLang="ja-JP" sz="4000" b="0" i="1" smtClean="0">
                              <a:latin typeface="Cambria Math" panose="02040503050406030204" pitchFamily="18" charset="0"/>
                            </a:rPr>
                            <m:t>,</m:t>
                          </m:r>
                          <m:r>
                            <a:rPr kumimoji="1" lang="en-US" altLang="ja-JP" sz="4000" b="1" i="1" smtClean="0">
                              <a:solidFill>
                                <a:srgbClr val="FF0000"/>
                              </a:solidFill>
                              <a:latin typeface="Cambria Math" panose="02040503050406030204" pitchFamily="18" charset="0"/>
                            </a:rPr>
                            <m:t>𝑪𝑶</m:t>
                          </m:r>
                          <m:r>
                            <a:rPr kumimoji="1" lang="en-US" altLang="ja-JP" sz="4000" b="0" i="1" smtClean="0">
                              <a:solidFill>
                                <a:srgbClr val="FF0000"/>
                              </a:solidFill>
                              <a:latin typeface="Cambria Math" panose="02040503050406030204" pitchFamily="18" charset="0"/>
                            </a:rPr>
                            <m:t>2</m:t>
                          </m:r>
                        </m:e>
                      </m:d>
                      <m:r>
                        <a:rPr kumimoji="1" lang="en-US" altLang="ja-JP" sz="4000" b="0" i="1" smtClean="0">
                          <a:latin typeface="Cambria Math" panose="02040503050406030204" pitchFamily="18" charset="0"/>
                          <a:ea typeface="Cambria Math" panose="02040503050406030204" pitchFamily="18" charset="0"/>
                        </a:rPr>
                        <m:t>=</m:t>
                      </m:r>
                      <m:r>
                        <a:rPr kumimoji="1" lang="en-US" altLang="ja-JP" sz="4000" b="0" i="1" smtClean="0">
                          <a:latin typeface="Cambria Math" panose="02040503050406030204" pitchFamily="18" charset="0"/>
                          <a:ea typeface="Cambria Math" panose="02040503050406030204" pitchFamily="18" charset="0"/>
                        </a:rPr>
                        <m:t>𝐹</m:t>
                      </m:r>
                      <m:d>
                        <m:dPr>
                          <m:ctrlPr>
                            <a:rPr kumimoji="1" lang="en-US" altLang="ja-JP" sz="4000" b="1" i="1" smtClean="0">
                              <a:solidFill>
                                <a:srgbClr val="002060"/>
                              </a:solidFill>
                              <a:latin typeface="Cambria Math" panose="02040503050406030204" pitchFamily="18" charset="0"/>
                              <a:ea typeface="Cambria Math" panose="02040503050406030204" pitchFamily="18" charset="0"/>
                            </a:rPr>
                          </m:ctrlPr>
                        </m:dPr>
                        <m:e>
                          <m:r>
                            <a:rPr kumimoji="1" lang="en-US" altLang="ja-JP" sz="4000" b="1" i="1" smtClean="0">
                              <a:solidFill>
                                <a:srgbClr val="002060"/>
                              </a:solidFill>
                              <a:latin typeface="Cambria Math" panose="02040503050406030204" pitchFamily="18" charset="0"/>
                              <a:ea typeface="Cambria Math" panose="02040503050406030204" pitchFamily="18" charset="0"/>
                            </a:rPr>
                            <m:t>𝑲</m:t>
                          </m:r>
                          <m:r>
                            <a:rPr kumimoji="1" lang="en-US" altLang="ja-JP" sz="4000" b="1" i="1" smtClean="0">
                              <a:solidFill>
                                <a:srgbClr val="002060"/>
                              </a:solidFill>
                              <a:latin typeface="Cambria Math" panose="02040503050406030204" pitchFamily="18" charset="0"/>
                              <a:ea typeface="Cambria Math" panose="02040503050406030204" pitchFamily="18" charset="0"/>
                            </a:rPr>
                            <m:t>,</m:t>
                          </m:r>
                          <m:r>
                            <a:rPr kumimoji="1" lang="en-US" altLang="ja-JP" sz="4000" b="1" i="1" smtClean="0">
                              <a:solidFill>
                                <a:srgbClr val="002060"/>
                              </a:solidFill>
                              <a:latin typeface="Cambria Math" panose="02040503050406030204" pitchFamily="18" charset="0"/>
                              <a:ea typeface="Cambria Math" panose="02040503050406030204" pitchFamily="18" charset="0"/>
                            </a:rPr>
                            <m:t>𝑳</m:t>
                          </m:r>
                          <m:r>
                            <a:rPr kumimoji="1" lang="en-US" altLang="ja-JP" sz="4000" b="1" i="1" smtClean="0">
                              <a:solidFill>
                                <a:srgbClr val="002060"/>
                              </a:solidFill>
                              <a:latin typeface="Cambria Math" panose="02040503050406030204" pitchFamily="18" charset="0"/>
                              <a:ea typeface="Cambria Math" panose="02040503050406030204" pitchFamily="18" charset="0"/>
                            </a:rPr>
                            <m:t>, </m:t>
                          </m:r>
                          <m:r>
                            <a:rPr kumimoji="1" lang="en-US" altLang="ja-JP" sz="4000" b="1" i="1" smtClean="0">
                              <a:solidFill>
                                <a:srgbClr val="002060"/>
                              </a:solidFill>
                              <a:latin typeface="Cambria Math" panose="02040503050406030204" pitchFamily="18" charset="0"/>
                              <a:ea typeface="Cambria Math" panose="02040503050406030204" pitchFamily="18" charset="0"/>
                            </a:rPr>
                            <m:t>𝑬</m:t>
                          </m:r>
                        </m:e>
                      </m:d>
                    </m:oMath>
                  </m:oMathPara>
                </a14:m>
                <a:endParaRPr kumimoji="1" lang="ja-JP" altLang="en-US" sz="4000" b="1"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694984" y="1888572"/>
                <a:ext cx="5220853" cy="615553"/>
              </a:xfrm>
              <a:prstGeom prst="rect">
                <a:avLst/>
              </a:prstGeom>
              <a:blipFill>
                <a:blip r:embed="rId2"/>
                <a:stretch>
                  <a:fillRect/>
                </a:stretch>
              </a:blipFill>
            </p:spPr>
            <p:txBody>
              <a:bodyPr/>
              <a:lstStyle/>
              <a:p>
                <a:r>
                  <a:rPr lang="ja-JP" altLang="en-US">
                    <a:noFill/>
                  </a:rPr>
                  <a:t> </a:t>
                </a:r>
              </a:p>
            </p:txBody>
          </p:sp>
        </mc:Fallback>
      </mc:AlternateContent>
      <p:sp>
        <p:nvSpPr>
          <p:cNvPr id="4" name="テキスト ボックス 3"/>
          <p:cNvSpPr txBox="1"/>
          <p:nvPr/>
        </p:nvSpPr>
        <p:spPr>
          <a:xfrm>
            <a:off x="3770071" y="2462538"/>
            <a:ext cx="1116875"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O</a:t>
            </a:r>
            <a:r>
              <a:rPr kumimoji="1" lang="en-US" altLang="ja-JP" sz="2400" dirty="0">
                <a:latin typeface="Cambria Math" panose="02040503050406030204" pitchFamily="18" charset="0"/>
                <a:ea typeface="Cambria Math" panose="02040503050406030204" pitchFamily="18" charset="0"/>
              </a:rPr>
              <a:t>utput</a:t>
            </a:r>
            <a:endParaRPr kumimoji="1" lang="ja-JP" altLang="en-US" sz="2400" dirty="0">
              <a:latin typeface="Cambria Math" panose="02040503050406030204" pitchFamily="18" charset="0"/>
            </a:endParaRPr>
          </a:p>
        </p:txBody>
      </p:sp>
      <p:sp>
        <p:nvSpPr>
          <p:cNvPr id="5" name="テキスト ボックス 4"/>
          <p:cNvSpPr txBox="1"/>
          <p:nvPr/>
        </p:nvSpPr>
        <p:spPr>
          <a:xfrm>
            <a:off x="6537221" y="2400399"/>
            <a:ext cx="3404461"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Capital, Labor, Energy</a:t>
            </a:r>
            <a:endParaRPr kumimoji="1" lang="ja-JP" altLang="en-US" sz="24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2345410" y="3328397"/>
                <a:ext cx="7826644" cy="615553"/>
              </a:xfrm>
              <a:prstGeom prst="rect">
                <a:avLst/>
              </a:prstGeom>
              <a:noFill/>
            </p:spPr>
            <p:txBody>
              <a:bodyPr wrap="square" lIns="0" tIns="0" rIns="0" bIns="0" rtlCol="0">
                <a:spAutoFit/>
              </a:bodyPr>
              <a:lstStyle/>
              <a:p>
                <a:r>
                  <a:rPr kumimoji="1" lang="en-US" altLang="ja-JP" sz="4000" b="1" dirty="0">
                    <a:solidFill>
                      <a:srgbClr val="7030A0"/>
                    </a:solidFill>
                    <a:latin typeface="Cambria Math" panose="02040503050406030204" pitchFamily="18" charset="0"/>
                    <a:ea typeface="Cambria Math" panose="02040503050406030204" pitchFamily="18" charset="0"/>
                  </a:rPr>
                  <a:t>Profits</a:t>
                </a:r>
                <a14:m>
                  <m:oMath xmlns:m="http://schemas.openxmlformats.org/officeDocument/2006/math">
                    <m:r>
                      <a:rPr kumimoji="1" lang="en-US" altLang="ja-JP" sz="4000" b="1" i="0" smtClean="0">
                        <a:solidFill>
                          <a:srgbClr val="7030A0"/>
                        </a:solidFill>
                        <a:latin typeface="Cambria Math" panose="02040503050406030204" pitchFamily="18" charset="0"/>
                        <a:ea typeface="Cambria Math" panose="02040503050406030204" pitchFamily="18" charset="0"/>
                      </a:rPr>
                      <m:t> </m:t>
                    </m:r>
                    <m:r>
                      <a:rPr kumimoji="1" lang="en-US" altLang="ja-JP" sz="4000" b="1" i="1" smtClean="0">
                        <a:solidFill>
                          <a:srgbClr val="7030A0"/>
                        </a:solidFill>
                        <a:latin typeface="Cambria Math" panose="02040503050406030204" pitchFamily="18" charset="0"/>
                        <a:ea typeface="Cambria Math" panose="02040503050406030204" pitchFamily="18" charset="0"/>
                      </a:rPr>
                      <m:t>=</m:t>
                    </m:r>
                    <m:r>
                      <a:rPr kumimoji="1" lang="en-US" altLang="ja-JP" sz="4000" b="1" i="1" smtClean="0">
                        <a:solidFill>
                          <a:srgbClr val="7030A0"/>
                        </a:solidFill>
                        <a:latin typeface="Cambria Math" panose="02040503050406030204" pitchFamily="18" charset="0"/>
                        <a:ea typeface="Cambria Math" panose="02040503050406030204" pitchFamily="18" charset="0"/>
                      </a:rPr>
                      <m:t>𝑷</m:t>
                    </m:r>
                    <m:r>
                      <a:rPr kumimoji="1" lang="en-US" altLang="ja-JP" sz="4000" b="1" i="1" smtClean="0">
                        <a:solidFill>
                          <a:srgbClr val="7030A0"/>
                        </a:solidFill>
                        <a:latin typeface="Cambria Math" panose="02040503050406030204" pitchFamily="18" charset="0"/>
                        <a:ea typeface="Cambria Math" panose="02040503050406030204" pitchFamily="18" charset="0"/>
                      </a:rPr>
                      <m:t>×</m:t>
                    </m:r>
                    <m:r>
                      <a:rPr kumimoji="1" lang="en-US" altLang="ja-JP" sz="4000" b="0" i="1" smtClean="0">
                        <a:solidFill>
                          <a:srgbClr val="7030A0"/>
                        </a:solidFill>
                        <a:latin typeface="Cambria Math" panose="02040503050406030204" pitchFamily="18" charset="0"/>
                        <a:ea typeface="Cambria Math" panose="02040503050406030204" pitchFamily="18" charset="0"/>
                      </a:rPr>
                      <m:t>𝑌</m:t>
                    </m:r>
                  </m:oMath>
                </a14:m>
                <a:r>
                  <a:rPr kumimoji="1" lang="ja-JP" altLang="en-US" sz="4000" b="1" i="1" dirty="0">
                    <a:solidFill>
                      <a:srgbClr val="7030A0"/>
                    </a:solidFill>
                  </a:rPr>
                  <a:t>ー</a:t>
                </a:r>
                <a:r>
                  <a:rPr kumimoji="1" lang="en-US" altLang="ja-JP" sz="4000" b="1" i="1" dirty="0">
                    <a:solidFill>
                      <a:srgbClr val="FF0000"/>
                    </a:solidFill>
                  </a:rPr>
                  <a:t>τ </a:t>
                </a:r>
                <a14:m>
                  <m:oMath xmlns:m="http://schemas.openxmlformats.org/officeDocument/2006/math">
                    <m:r>
                      <a:rPr lang="en-US" altLang="ja-JP" sz="4000" b="1" i="1">
                        <a:solidFill>
                          <a:srgbClr val="FF0000"/>
                        </a:solidFill>
                        <a:latin typeface="Cambria Math" panose="02040503050406030204" pitchFamily="18" charset="0"/>
                        <a:ea typeface="Cambria Math" panose="02040503050406030204" pitchFamily="18" charset="0"/>
                      </a:rPr>
                      <m:t>× </m:t>
                    </m:r>
                  </m:oMath>
                </a14:m>
                <a:r>
                  <a:rPr kumimoji="1" lang="en-US" altLang="ja-JP" sz="4000" b="1" i="1" dirty="0">
                    <a:solidFill>
                      <a:srgbClr val="FF0000"/>
                    </a:solidFill>
                  </a:rPr>
                  <a:t>CO2</a:t>
                </a:r>
                <a:endParaRPr kumimoji="1" lang="ja-JP" altLang="en-US" sz="4000" b="1" i="1" dirty="0">
                  <a:solidFill>
                    <a:srgbClr val="FF0000"/>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345410" y="3328397"/>
                <a:ext cx="7826644" cy="615553"/>
              </a:xfrm>
              <a:prstGeom prst="rect">
                <a:avLst/>
              </a:prstGeom>
              <a:blipFill>
                <a:blip r:embed="rId3"/>
                <a:stretch>
                  <a:fillRect l="-3972" t="-32673" b="-504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2345409" y="4444803"/>
                <a:ext cx="9510793" cy="615553"/>
              </a:xfrm>
              <a:prstGeom prst="rect">
                <a:avLst/>
              </a:prstGeom>
              <a:noFill/>
            </p:spPr>
            <p:txBody>
              <a:bodyPr wrap="square" lIns="0" tIns="0" rIns="0" bIns="0" rtlCol="0">
                <a:spAutoFit/>
              </a:bodyPr>
              <a:lstStyle/>
              <a:p>
                <a:r>
                  <a:rPr lang="en-US" altLang="ja-JP" sz="4000" b="1" dirty="0">
                    <a:solidFill>
                      <a:srgbClr val="7030A0"/>
                    </a:solidFill>
                    <a:latin typeface="Cambria Math" panose="02040503050406030204" pitchFamily="18" charset="0"/>
                    <a:ea typeface="Cambria Math" panose="02040503050406030204" pitchFamily="18" charset="0"/>
                  </a:rPr>
                  <a:t>Cos</a:t>
                </a:r>
                <a:r>
                  <a:rPr kumimoji="1" lang="en-US" altLang="ja-JP" sz="4000" b="1" dirty="0">
                    <a:solidFill>
                      <a:srgbClr val="7030A0"/>
                    </a:solidFill>
                    <a:latin typeface="Cambria Math" panose="02040503050406030204" pitchFamily="18" charset="0"/>
                    <a:ea typeface="Cambria Math" panose="02040503050406030204" pitchFamily="18" charset="0"/>
                  </a:rPr>
                  <a:t>ts</a:t>
                </a:r>
                <a14:m>
                  <m:oMath xmlns:m="http://schemas.openxmlformats.org/officeDocument/2006/math">
                    <m:r>
                      <a:rPr kumimoji="1" lang="en-US" altLang="ja-JP" sz="4000" b="1" i="0" smtClean="0">
                        <a:solidFill>
                          <a:srgbClr val="7030A0"/>
                        </a:solidFill>
                        <a:latin typeface="Cambria Math" panose="02040503050406030204" pitchFamily="18" charset="0"/>
                        <a:ea typeface="Cambria Math" panose="02040503050406030204" pitchFamily="18" charset="0"/>
                      </a:rPr>
                      <m:t> =</m:t>
                    </m:r>
                    <m:r>
                      <a:rPr kumimoji="1" lang="en-US" altLang="ja-JP" sz="4000" b="1" i="1" smtClean="0">
                        <a:solidFill>
                          <a:srgbClr val="7030A0"/>
                        </a:solidFill>
                        <a:latin typeface="Cambria Math" panose="02040503050406030204" pitchFamily="18" charset="0"/>
                        <a:ea typeface="Cambria Math" panose="02040503050406030204" pitchFamily="18" charset="0"/>
                      </a:rPr>
                      <m:t>𝒓</m:t>
                    </m:r>
                    <m:r>
                      <a:rPr kumimoji="1" lang="en-US" altLang="ja-JP" sz="4000" b="1" i="1" smtClean="0">
                        <a:solidFill>
                          <a:srgbClr val="7030A0"/>
                        </a:solidFill>
                        <a:latin typeface="Cambria Math" panose="02040503050406030204" pitchFamily="18" charset="0"/>
                        <a:ea typeface="Cambria Math" panose="02040503050406030204" pitchFamily="18" charset="0"/>
                      </a:rPr>
                      <m:t>×</m:t>
                    </m:r>
                    <m:r>
                      <a:rPr kumimoji="1" lang="en-US" altLang="ja-JP" sz="4000" b="1" i="1" smtClean="0">
                        <a:solidFill>
                          <a:srgbClr val="7030A0"/>
                        </a:solidFill>
                        <a:latin typeface="Cambria Math" panose="02040503050406030204" pitchFamily="18" charset="0"/>
                        <a:ea typeface="Cambria Math" panose="02040503050406030204" pitchFamily="18" charset="0"/>
                      </a:rPr>
                      <m:t>𝑲</m:t>
                    </m:r>
                    <m:r>
                      <a:rPr kumimoji="1" lang="en-US" altLang="ja-JP" sz="4000" b="1" i="1" smtClean="0">
                        <a:solidFill>
                          <a:srgbClr val="7030A0"/>
                        </a:solidFill>
                        <a:latin typeface="Cambria Math" panose="02040503050406030204" pitchFamily="18" charset="0"/>
                        <a:ea typeface="Cambria Math" panose="02040503050406030204" pitchFamily="18" charset="0"/>
                      </a:rPr>
                      <m:t>+</m:t>
                    </m:r>
                    <m:r>
                      <a:rPr kumimoji="1" lang="en-US" altLang="ja-JP" sz="4000" b="1" i="1" smtClean="0">
                        <a:solidFill>
                          <a:srgbClr val="7030A0"/>
                        </a:solidFill>
                        <a:latin typeface="Cambria Math" panose="02040503050406030204" pitchFamily="18" charset="0"/>
                        <a:ea typeface="Cambria Math" panose="02040503050406030204" pitchFamily="18" charset="0"/>
                      </a:rPr>
                      <m:t>𝒘</m:t>
                    </m:r>
                    <m:r>
                      <a:rPr kumimoji="1" lang="en-US" altLang="ja-JP" sz="4000" b="1" i="1" smtClean="0">
                        <a:solidFill>
                          <a:srgbClr val="7030A0"/>
                        </a:solidFill>
                        <a:latin typeface="Cambria Math" panose="02040503050406030204" pitchFamily="18" charset="0"/>
                        <a:ea typeface="Cambria Math" panose="02040503050406030204" pitchFamily="18" charset="0"/>
                      </a:rPr>
                      <m:t>×</m:t>
                    </m:r>
                    <m:r>
                      <a:rPr kumimoji="1" lang="en-US" altLang="ja-JP" sz="4000" b="1" i="1" smtClean="0">
                        <a:solidFill>
                          <a:srgbClr val="7030A0"/>
                        </a:solidFill>
                        <a:latin typeface="Cambria Math" panose="02040503050406030204" pitchFamily="18" charset="0"/>
                        <a:ea typeface="Cambria Math" panose="02040503050406030204" pitchFamily="18" charset="0"/>
                      </a:rPr>
                      <m:t>𝑳</m:t>
                    </m:r>
                    <m:r>
                      <a:rPr lang="en-US" altLang="ja-JP" sz="4000" b="1" i="1">
                        <a:solidFill>
                          <a:srgbClr val="7030A0"/>
                        </a:solidFill>
                        <a:latin typeface="Cambria Math" panose="02040503050406030204" pitchFamily="18" charset="0"/>
                        <a:ea typeface="Cambria Math" panose="02040503050406030204" pitchFamily="18" charset="0"/>
                      </a:rPr>
                      <m:t>+</m:t>
                    </m:r>
                    <m:r>
                      <a:rPr lang="en-US" altLang="ja-JP" sz="4000" b="1" i="1">
                        <a:solidFill>
                          <a:srgbClr val="7030A0"/>
                        </a:solidFill>
                        <a:latin typeface="Cambria Math" panose="02040503050406030204" pitchFamily="18" charset="0"/>
                        <a:ea typeface="Cambria Math" panose="02040503050406030204" pitchFamily="18" charset="0"/>
                      </a:rPr>
                      <m:t>𝑷𝑬</m:t>
                    </m:r>
                    <m:r>
                      <a:rPr lang="en-US" altLang="ja-JP" sz="4000" b="1" i="1">
                        <a:solidFill>
                          <a:srgbClr val="7030A0"/>
                        </a:solidFill>
                        <a:latin typeface="Cambria Math" panose="02040503050406030204" pitchFamily="18" charset="0"/>
                        <a:ea typeface="Cambria Math" panose="02040503050406030204" pitchFamily="18" charset="0"/>
                      </a:rPr>
                      <m:t>×</m:t>
                    </m:r>
                  </m:oMath>
                </a14:m>
                <a:r>
                  <a:rPr kumimoji="1" lang="en-US" altLang="ja-JP" sz="4000" b="1" i="1" dirty="0">
                    <a:solidFill>
                      <a:srgbClr val="7030A0"/>
                    </a:solidFill>
                    <a:latin typeface="Cambria Math" panose="02040503050406030204" pitchFamily="18" charset="0"/>
                    <a:ea typeface="Cambria Math" panose="02040503050406030204" pitchFamily="18" charset="0"/>
                  </a:rPr>
                  <a:t>E</a:t>
                </a:r>
                <a:r>
                  <a:rPr lang="en-US" altLang="ja-JP" sz="4000" b="1" dirty="0">
                    <a:solidFill>
                      <a:srgbClr val="7030A0"/>
                    </a:solidFill>
                    <a:ea typeface="Cambria Math" panose="02040503050406030204" pitchFamily="18" charset="0"/>
                  </a:rPr>
                  <a:t> </a:t>
                </a:r>
                <a14:m>
                  <m:oMath xmlns:m="http://schemas.openxmlformats.org/officeDocument/2006/math">
                    <m:r>
                      <a:rPr lang="en-US" altLang="ja-JP" sz="4000" b="1" i="1" smtClean="0">
                        <a:solidFill>
                          <a:srgbClr val="FF0000"/>
                        </a:solidFill>
                        <a:latin typeface="Cambria Math" panose="02040503050406030204" pitchFamily="18" charset="0"/>
                        <a:ea typeface="Cambria Math" panose="02040503050406030204" pitchFamily="18" charset="0"/>
                      </a:rPr>
                      <m:t>×</m:t>
                    </m:r>
                  </m:oMath>
                </a14:m>
                <a:r>
                  <a:rPr kumimoji="1" lang="en-US" altLang="ja-JP" sz="4000" b="1" i="1" dirty="0">
                    <a:solidFill>
                      <a:srgbClr val="FF0000"/>
                    </a:solidFill>
                    <a:latin typeface="Cambria Math" panose="02040503050406030204" pitchFamily="18" charset="0"/>
                    <a:ea typeface="Cambria Math" panose="02040503050406030204" pitchFamily="18" charset="0"/>
                  </a:rPr>
                  <a:t>(1+τ </a:t>
                </a:r>
                <a:r>
                  <a:rPr kumimoji="1" lang="ja-JP" altLang="en-US" sz="4000" b="1" i="1" dirty="0">
                    <a:solidFill>
                      <a:srgbClr val="FF0000"/>
                    </a:solidFill>
                    <a:latin typeface="Cambria Math" panose="02040503050406030204" pitchFamily="18" charset="0"/>
                    <a:ea typeface="Cambria Math" panose="02040503050406030204" pitchFamily="18" charset="0"/>
                  </a:rPr>
                  <a:t>）</a:t>
                </a:r>
                <a:endParaRPr kumimoji="1" lang="en-US" altLang="ja-JP" sz="4000" b="1" i="1" dirty="0">
                  <a:latin typeface="Cambria Math" panose="02040503050406030204" pitchFamily="18" charset="0"/>
                  <a:ea typeface="Cambria Math" panose="02040503050406030204"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345409" y="4444803"/>
                <a:ext cx="9510793" cy="615553"/>
              </a:xfrm>
              <a:prstGeom prst="rect">
                <a:avLst/>
              </a:prstGeom>
              <a:blipFill>
                <a:blip r:embed="rId4"/>
                <a:stretch>
                  <a:fillRect l="-3269" t="-31683" b="-47525"/>
                </a:stretch>
              </a:blipFill>
            </p:spPr>
            <p:txBody>
              <a:bodyPr/>
              <a:lstStyle/>
              <a:p>
                <a:r>
                  <a:rPr lang="ja-JP" altLang="en-US">
                    <a:noFill/>
                  </a:rPr>
                  <a:t> </a:t>
                </a:r>
              </a:p>
            </p:txBody>
          </p:sp>
        </mc:Fallback>
      </mc:AlternateContent>
      <p:sp>
        <p:nvSpPr>
          <p:cNvPr id="9" name="テキスト ボックス 8"/>
          <p:cNvSpPr txBox="1"/>
          <p:nvPr/>
        </p:nvSpPr>
        <p:spPr>
          <a:xfrm>
            <a:off x="3541272" y="5561209"/>
            <a:ext cx="5852161" cy="707886"/>
          </a:xfrm>
          <a:prstGeom prst="rect">
            <a:avLst/>
          </a:prstGeom>
          <a:noFill/>
          <a:ln w="28575">
            <a:noFill/>
          </a:ln>
        </p:spPr>
        <p:txBody>
          <a:bodyPr wrap="square" rtlCol="0">
            <a:spAutoFit/>
          </a:bodyPr>
          <a:lstStyle/>
          <a:p>
            <a:r>
              <a:rPr lang="en-US" altLang="ja-JP" sz="4000" b="1" dirty="0">
                <a:solidFill>
                  <a:srgbClr val="FF0000"/>
                </a:solidFill>
                <a:latin typeface="Cambria Math" panose="02040503050406030204" pitchFamily="18" charset="0"/>
                <a:ea typeface="Cambria Math" panose="02040503050406030204" pitchFamily="18" charset="0"/>
              </a:rPr>
              <a:t>No</a:t>
            </a:r>
            <a:r>
              <a:rPr lang="ja-JP" altLang="en-US" sz="4000" b="1" dirty="0">
                <a:solidFill>
                  <a:srgbClr val="FF0000"/>
                </a:solidFill>
                <a:latin typeface="Cambria Math" panose="02040503050406030204" pitchFamily="18" charset="0"/>
                <a:ea typeface="Cambria Math" panose="02040503050406030204" pitchFamily="18" charset="0"/>
              </a:rPr>
              <a:t> </a:t>
            </a:r>
            <a:r>
              <a:rPr lang="en-US" altLang="ja-JP" sz="4000" b="1" dirty="0">
                <a:solidFill>
                  <a:srgbClr val="FF0000"/>
                </a:solidFill>
                <a:latin typeface="Cambria Math" panose="02040503050406030204" pitchFamily="18" charset="0"/>
                <a:ea typeface="Cambria Math" panose="02040503050406030204" pitchFamily="18" charset="0"/>
              </a:rPr>
              <a:t>explicit</a:t>
            </a:r>
            <a:r>
              <a:rPr lang="ja-JP" altLang="en-US" sz="4000" b="1" dirty="0">
                <a:solidFill>
                  <a:srgbClr val="FF0000"/>
                </a:solidFill>
                <a:latin typeface="Cambria Math" panose="02040503050406030204" pitchFamily="18" charset="0"/>
                <a:ea typeface="Cambria Math" panose="02040503050406030204" pitchFamily="18" charset="0"/>
              </a:rPr>
              <a:t> </a:t>
            </a:r>
            <a:r>
              <a:rPr lang="en-US" altLang="ja-JP" sz="4000" b="1" dirty="0">
                <a:solidFill>
                  <a:srgbClr val="FF0000"/>
                </a:solidFill>
                <a:latin typeface="Cambria Math" panose="02040503050406030204" pitchFamily="18" charset="0"/>
                <a:ea typeface="Cambria Math" panose="02040503050406030204" pitchFamily="18" charset="0"/>
              </a:rPr>
              <a:t>costs</a:t>
            </a:r>
            <a:r>
              <a:rPr lang="ja-JP" altLang="en-US" sz="4000" b="1" dirty="0">
                <a:solidFill>
                  <a:srgbClr val="FF0000"/>
                </a:solidFill>
                <a:latin typeface="Cambria Math" panose="02040503050406030204" pitchFamily="18" charset="0"/>
                <a:ea typeface="Cambria Math" panose="02040503050406030204" pitchFamily="18" charset="0"/>
              </a:rPr>
              <a:t> </a:t>
            </a:r>
            <a:r>
              <a:rPr lang="en-US" altLang="ja-JP" sz="4000" b="1" dirty="0">
                <a:solidFill>
                  <a:srgbClr val="FF0000"/>
                </a:solidFill>
                <a:latin typeface="Cambria Math" panose="02040503050406030204" pitchFamily="18" charset="0"/>
                <a:ea typeface="Cambria Math" panose="02040503050406030204" pitchFamily="18" charset="0"/>
              </a:rPr>
              <a:t>for</a:t>
            </a:r>
            <a:r>
              <a:rPr lang="ja-JP" altLang="en-US" sz="4000" b="1" dirty="0">
                <a:solidFill>
                  <a:srgbClr val="FF0000"/>
                </a:solidFill>
                <a:latin typeface="Cambria Math" panose="02040503050406030204" pitchFamily="18" charset="0"/>
                <a:ea typeface="Cambria Math" panose="02040503050406030204" pitchFamily="18" charset="0"/>
              </a:rPr>
              <a:t> </a:t>
            </a:r>
            <a:r>
              <a:rPr lang="en-US" altLang="ja-JP" sz="4000" b="1" dirty="0">
                <a:solidFill>
                  <a:srgbClr val="FF0000"/>
                </a:solidFill>
                <a:latin typeface="Cambria Math" panose="02040503050406030204" pitchFamily="18" charset="0"/>
                <a:ea typeface="Cambria Math" panose="02040503050406030204" pitchFamily="18" charset="0"/>
              </a:rPr>
              <a:t>CO2</a:t>
            </a:r>
            <a:r>
              <a:rPr lang="en-US" altLang="ja-JP" sz="4000" dirty="0">
                <a:latin typeface="Cambria Math" panose="02040503050406030204" pitchFamily="18" charset="0"/>
                <a:ea typeface="Cambria Math" panose="02040503050406030204" pitchFamily="18" charset="0"/>
              </a:rPr>
              <a:t>.</a:t>
            </a:r>
            <a:endParaRPr kumimoji="1" lang="ja-JP" altLang="en-US" sz="4000" dirty="0">
              <a:latin typeface="Cambria Math" panose="02040503050406030204" pitchFamily="18" charset="0"/>
            </a:endParaRPr>
          </a:p>
        </p:txBody>
      </p:sp>
    </p:spTree>
    <p:extLst>
      <p:ext uri="{BB962C8B-B14F-4D97-AF65-F5344CB8AC3E}">
        <p14:creationId xmlns:p14="http://schemas.microsoft.com/office/powerpoint/2010/main" val="1838137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2410" y="1584059"/>
            <a:ext cx="3461657" cy="707886"/>
          </a:xfrm>
          <a:prstGeom prst="rect">
            <a:avLst/>
          </a:prstGeom>
          <a:noFill/>
          <a:ln w="28575">
            <a:solidFill>
              <a:schemeClr val="tx1"/>
            </a:solidFill>
          </a:ln>
        </p:spPr>
        <p:txBody>
          <a:bodyPr wrap="square" rtlCol="0">
            <a:spAutoFit/>
          </a:bodyPr>
          <a:lstStyle/>
          <a:p>
            <a:r>
              <a:rPr kumimoji="1" lang="en-US" altLang="ja-JP" sz="4000" b="1" dirty="0">
                <a:solidFill>
                  <a:srgbClr val="7030A0"/>
                </a:solidFill>
                <a:latin typeface="Cambria Math" panose="02040503050406030204" pitchFamily="18" charset="0"/>
                <a:ea typeface="Cambria Math" panose="02040503050406030204" pitchFamily="18" charset="0"/>
              </a:rPr>
              <a:t>Large</a:t>
            </a:r>
            <a:r>
              <a:rPr kumimoji="1" lang="ja-JP" altLang="en-US" sz="4000" b="1" dirty="0">
                <a:solidFill>
                  <a:srgbClr val="7030A0"/>
                </a:solidFill>
                <a:latin typeface="Cambria Math" panose="02040503050406030204" pitchFamily="18" charset="0"/>
              </a:rPr>
              <a:t> </a:t>
            </a:r>
            <a:r>
              <a:rPr kumimoji="1" lang="en-US" altLang="ja-JP" sz="4000" b="1" dirty="0">
                <a:solidFill>
                  <a:srgbClr val="7030A0"/>
                </a:solidFill>
                <a:latin typeface="Cambria Math" panose="02040503050406030204" pitchFamily="18" charset="0"/>
                <a:ea typeface="Cambria Math" panose="02040503050406030204" pitchFamily="18" charset="0"/>
              </a:rPr>
              <a:t>Business</a:t>
            </a:r>
            <a:endParaRPr kumimoji="1" lang="ja-JP" altLang="en-US" sz="4000" b="1" dirty="0">
              <a:solidFill>
                <a:srgbClr val="7030A0"/>
              </a:solidFill>
              <a:latin typeface="Cambria Math" panose="02040503050406030204" pitchFamily="18" charset="0"/>
            </a:endParaRPr>
          </a:p>
        </p:txBody>
      </p:sp>
      <p:sp>
        <p:nvSpPr>
          <p:cNvPr id="3" name="テキスト ボックス 2"/>
          <p:cNvSpPr txBox="1"/>
          <p:nvPr/>
        </p:nvSpPr>
        <p:spPr>
          <a:xfrm>
            <a:off x="1332410" y="4481058"/>
            <a:ext cx="3461657" cy="707886"/>
          </a:xfrm>
          <a:prstGeom prst="rect">
            <a:avLst/>
          </a:prstGeom>
          <a:noFill/>
          <a:ln w="28575">
            <a:solidFill>
              <a:schemeClr val="tx1"/>
            </a:solidFill>
          </a:ln>
        </p:spPr>
        <p:txBody>
          <a:bodyPr wrap="square" rtlCol="0">
            <a:spAutoFit/>
          </a:bodyPr>
          <a:lstStyle/>
          <a:p>
            <a:pPr algn="ctr"/>
            <a:r>
              <a:rPr lang="en-US" altLang="ja-JP" sz="4000" b="1">
                <a:solidFill>
                  <a:srgbClr val="C00000"/>
                </a:solidFill>
                <a:latin typeface="Cambria Math" panose="02040503050406030204" pitchFamily="18" charset="0"/>
                <a:ea typeface="Cambria Math" panose="02040503050406030204" pitchFamily="18" charset="0"/>
              </a:rPr>
              <a:t>MSME</a:t>
            </a:r>
            <a:r>
              <a:rPr kumimoji="1" lang="en-US" altLang="ja-JP" sz="4000" b="1">
                <a:solidFill>
                  <a:srgbClr val="C00000"/>
                </a:solidFill>
                <a:latin typeface="Cambria Math" panose="02040503050406030204" pitchFamily="18" charset="0"/>
                <a:ea typeface="Cambria Math" panose="02040503050406030204" pitchFamily="18" charset="0"/>
              </a:rPr>
              <a:t>s</a:t>
            </a:r>
            <a:endParaRPr kumimoji="1" lang="ja-JP" altLang="en-US" sz="4000" b="1" dirty="0">
              <a:solidFill>
                <a:srgbClr val="C00000"/>
              </a:solidFill>
              <a:latin typeface="Cambria Math" panose="02040503050406030204" pitchFamily="18" charset="0"/>
            </a:endParaRPr>
          </a:p>
        </p:txBody>
      </p:sp>
      <p:sp>
        <p:nvSpPr>
          <p:cNvPr id="4" name="テキスト ボックス 3"/>
          <p:cNvSpPr txBox="1"/>
          <p:nvPr/>
        </p:nvSpPr>
        <p:spPr>
          <a:xfrm>
            <a:off x="700755" y="2499870"/>
            <a:ext cx="5843736" cy="646331"/>
          </a:xfrm>
          <a:prstGeom prst="rect">
            <a:avLst/>
          </a:prstGeom>
          <a:noFill/>
          <a:ln w="28575">
            <a:noFill/>
          </a:ln>
        </p:spPr>
        <p:txBody>
          <a:bodyPr wrap="square" rtlCol="0">
            <a:spAutoFit/>
          </a:bodyPr>
          <a:lstStyle/>
          <a:p>
            <a:r>
              <a:rPr lang="en-US" altLang="ja-JP" sz="3600" b="1" dirty="0">
                <a:solidFill>
                  <a:srgbClr val="002060"/>
                </a:solidFill>
                <a:latin typeface="Cambria Math" panose="02040503050406030204" pitchFamily="18" charset="0"/>
                <a:ea typeface="Cambria Math" panose="02040503050406030204" pitchFamily="18" charset="0"/>
              </a:rPr>
              <a:t>Pressure</a:t>
            </a:r>
            <a:r>
              <a:rPr lang="ja-JP" altLang="en-US" sz="3600" b="1" dirty="0">
                <a:solidFill>
                  <a:srgbClr val="002060"/>
                </a:solidFill>
                <a:latin typeface="Cambria Math" panose="02040503050406030204" pitchFamily="18" charset="0"/>
                <a:ea typeface="Cambria Math" panose="02040503050406030204" pitchFamily="18" charset="0"/>
              </a:rPr>
              <a:t> </a:t>
            </a:r>
            <a:r>
              <a:rPr lang="en-US" altLang="ja-JP" sz="3600" b="1" dirty="0">
                <a:solidFill>
                  <a:srgbClr val="002060"/>
                </a:solidFill>
                <a:latin typeface="Cambria Math" panose="02040503050406030204" pitchFamily="18" charset="0"/>
                <a:ea typeface="Cambria Math" panose="02040503050406030204" pitchFamily="18" charset="0"/>
              </a:rPr>
              <a:t>from</a:t>
            </a:r>
            <a:r>
              <a:rPr lang="ja-JP" altLang="en-US" sz="3600" b="1" dirty="0">
                <a:solidFill>
                  <a:srgbClr val="002060"/>
                </a:solidFill>
                <a:latin typeface="Cambria Math" panose="02040503050406030204" pitchFamily="18" charset="0"/>
                <a:ea typeface="Cambria Math" panose="02040503050406030204" pitchFamily="18" charset="0"/>
              </a:rPr>
              <a:t> </a:t>
            </a:r>
            <a:r>
              <a:rPr lang="en-US" altLang="ja-JP" sz="3600" b="1" dirty="0">
                <a:solidFill>
                  <a:srgbClr val="002060"/>
                </a:solidFill>
                <a:latin typeface="Cambria Math" panose="02040503050406030204" pitchFamily="18" charset="0"/>
                <a:ea typeface="Cambria Math" panose="02040503050406030204" pitchFamily="18" charset="0"/>
              </a:rPr>
              <a:t>the</a:t>
            </a:r>
            <a:r>
              <a:rPr lang="ja-JP" altLang="en-US" sz="3600" b="1" dirty="0">
                <a:solidFill>
                  <a:srgbClr val="002060"/>
                </a:solidFill>
                <a:latin typeface="Cambria Math" panose="02040503050406030204" pitchFamily="18" charset="0"/>
                <a:ea typeface="Cambria Math" panose="02040503050406030204" pitchFamily="18" charset="0"/>
              </a:rPr>
              <a:t> </a:t>
            </a:r>
            <a:r>
              <a:rPr lang="en-US" altLang="ja-JP" sz="3600" b="1" dirty="0">
                <a:solidFill>
                  <a:srgbClr val="002060"/>
                </a:solidFill>
                <a:latin typeface="Cambria Math" panose="02040503050406030204" pitchFamily="18" charset="0"/>
                <a:ea typeface="Cambria Math" panose="02040503050406030204" pitchFamily="18" charset="0"/>
              </a:rPr>
              <a:t>market</a:t>
            </a:r>
            <a:endParaRPr kumimoji="1" lang="ja-JP" altLang="en-US" sz="3600" b="1" dirty="0">
              <a:solidFill>
                <a:srgbClr val="002060"/>
              </a:solidFill>
              <a:latin typeface="Cambria Math" panose="02040503050406030204" pitchFamily="18" charset="0"/>
            </a:endParaRPr>
          </a:p>
        </p:txBody>
      </p:sp>
      <p:sp>
        <p:nvSpPr>
          <p:cNvPr id="5" name="テキスト ボックス 4"/>
          <p:cNvSpPr txBox="1"/>
          <p:nvPr/>
        </p:nvSpPr>
        <p:spPr>
          <a:xfrm>
            <a:off x="1332409" y="5452290"/>
            <a:ext cx="4049488" cy="646331"/>
          </a:xfrm>
          <a:prstGeom prst="rect">
            <a:avLst/>
          </a:prstGeom>
          <a:noFill/>
          <a:ln w="28575">
            <a:noFill/>
          </a:ln>
        </p:spPr>
        <p:txBody>
          <a:bodyPr wrap="square" rtlCol="0">
            <a:spAutoFit/>
          </a:bodyPr>
          <a:lstStyle/>
          <a:p>
            <a:r>
              <a:rPr lang="en-US" altLang="ja-JP" sz="3600" dirty="0">
                <a:solidFill>
                  <a:srgbClr val="C00000"/>
                </a:solidFill>
                <a:latin typeface="Cambria Math" panose="02040503050406030204" pitchFamily="18" charset="0"/>
                <a:ea typeface="Cambria Math" panose="02040503050406030204" pitchFamily="18" charset="0"/>
              </a:rPr>
              <a:t>No</a:t>
            </a:r>
            <a:r>
              <a:rPr lang="ja-JP" altLang="en-US" sz="3600" dirty="0">
                <a:solidFill>
                  <a:srgbClr val="C00000"/>
                </a:solidFill>
                <a:latin typeface="Cambria Math" panose="02040503050406030204" pitchFamily="18" charset="0"/>
                <a:ea typeface="Cambria Math" panose="02040503050406030204" pitchFamily="18" charset="0"/>
              </a:rPr>
              <a:t> </a:t>
            </a:r>
            <a:r>
              <a:rPr lang="en-US" altLang="ja-JP" sz="3600" dirty="0">
                <a:solidFill>
                  <a:srgbClr val="C00000"/>
                </a:solidFill>
                <a:latin typeface="Cambria Math" panose="02040503050406030204" pitchFamily="18" charset="0"/>
                <a:ea typeface="Cambria Math" panose="02040503050406030204" pitchFamily="18" charset="0"/>
              </a:rPr>
              <a:t>market pressure</a:t>
            </a:r>
            <a:r>
              <a:rPr lang="ja-JP" altLang="en-US" sz="3600" dirty="0">
                <a:solidFill>
                  <a:srgbClr val="C00000"/>
                </a:solidFill>
                <a:latin typeface="Cambria Math" panose="02040503050406030204" pitchFamily="18" charset="0"/>
                <a:ea typeface="Cambria Math" panose="02040503050406030204" pitchFamily="18" charset="0"/>
              </a:rPr>
              <a:t>  </a:t>
            </a:r>
            <a:endParaRPr kumimoji="1" lang="ja-JP" altLang="en-US" sz="3600" dirty="0">
              <a:solidFill>
                <a:srgbClr val="C00000"/>
              </a:solidFill>
              <a:latin typeface="Cambria Math" panose="02040503050406030204" pitchFamily="18" charset="0"/>
            </a:endParaRPr>
          </a:p>
        </p:txBody>
      </p:sp>
      <p:cxnSp>
        <p:nvCxnSpPr>
          <p:cNvPr id="7" name="直線コネクタ 6"/>
          <p:cNvCxnSpPr/>
          <p:nvPr/>
        </p:nvCxnSpPr>
        <p:spPr>
          <a:xfrm>
            <a:off x="4794067" y="1978411"/>
            <a:ext cx="21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794067" y="4391791"/>
            <a:ext cx="2160000" cy="445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794067" y="1982643"/>
            <a:ext cx="2160000" cy="804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794067" y="1172097"/>
            <a:ext cx="2160000" cy="805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954067" y="815704"/>
            <a:ext cx="2830013" cy="646331"/>
          </a:xfrm>
          <a:prstGeom prst="rect">
            <a:avLst/>
          </a:prstGeom>
          <a:noFill/>
          <a:ln w="28575">
            <a:noFill/>
          </a:ln>
        </p:spPr>
        <p:txBody>
          <a:bodyPr wrap="square" rtlCol="0">
            <a:spAutoFit/>
          </a:bodyPr>
          <a:lstStyle/>
          <a:p>
            <a:r>
              <a:rPr kumimoji="1" lang="en-US" altLang="ja-JP" sz="3600" b="1" dirty="0">
                <a:solidFill>
                  <a:srgbClr val="C00000"/>
                </a:solidFill>
                <a:latin typeface="Cambria Math" panose="02040503050406030204" pitchFamily="18" charset="0"/>
              </a:rPr>
              <a:t>Stock owners</a:t>
            </a:r>
            <a:endParaRPr kumimoji="1" lang="ja-JP" altLang="en-US" sz="3600" b="1" dirty="0">
              <a:solidFill>
                <a:srgbClr val="C00000"/>
              </a:solidFill>
              <a:latin typeface="Cambria Math" panose="02040503050406030204" pitchFamily="18" charset="0"/>
            </a:endParaRPr>
          </a:p>
        </p:txBody>
      </p:sp>
      <p:sp>
        <p:nvSpPr>
          <p:cNvPr id="16" name="テキスト ボックス 15"/>
          <p:cNvSpPr txBox="1"/>
          <p:nvPr/>
        </p:nvSpPr>
        <p:spPr>
          <a:xfrm>
            <a:off x="6954067" y="1624773"/>
            <a:ext cx="4854756" cy="646331"/>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Corporate bond holders</a:t>
            </a:r>
            <a:endParaRPr kumimoji="1" lang="ja-JP" altLang="en-US" sz="3600" dirty="0">
              <a:latin typeface="Cambria Math" panose="02040503050406030204" pitchFamily="18" charset="0"/>
            </a:endParaRPr>
          </a:p>
        </p:txBody>
      </p:sp>
      <p:sp>
        <p:nvSpPr>
          <p:cNvPr id="18" name="テキスト ボックス 17"/>
          <p:cNvSpPr txBox="1"/>
          <p:nvPr/>
        </p:nvSpPr>
        <p:spPr>
          <a:xfrm>
            <a:off x="6954067" y="2464178"/>
            <a:ext cx="1380036" cy="646331"/>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Banks</a:t>
            </a:r>
            <a:endParaRPr kumimoji="1" lang="ja-JP" altLang="en-US" sz="3600" dirty="0">
              <a:latin typeface="Cambria Math" panose="02040503050406030204" pitchFamily="18" charset="0"/>
            </a:endParaRPr>
          </a:p>
        </p:txBody>
      </p:sp>
      <p:cxnSp>
        <p:nvCxnSpPr>
          <p:cNvPr id="20" name="直線コネクタ 19"/>
          <p:cNvCxnSpPr/>
          <p:nvPr/>
        </p:nvCxnSpPr>
        <p:spPr>
          <a:xfrm>
            <a:off x="4794067" y="4855855"/>
            <a:ext cx="2160000" cy="4473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954067" y="4039882"/>
            <a:ext cx="1380036" cy="646331"/>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Banks</a:t>
            </a:r>
            <a:endParaRPr kumimoji="1" lang="ja-JP" altLang="en-US" sz="3600" dirty="0">
              <a:latin typeface="Cambria Math" panose="02040503050406030204" pitchFamily="18" charset="0"/>
            </a:endParaRPr>
          </a:p>
        </p:txBody>
      </p:sp>
      <p:sp>
        <p:nvSpPr>
          <p:cNvPr id="25" name="テキスト ボックス 24"/>
          <p:cNvSpPr txBox="1"/>
          <p:nvPr/>
        </p:nvSpPr>
        <p:spPr>
          <a:xfrm>
            <a:off x="6954067" y="4980055"/>
            <a:ext cx="3400562" cy="646331"/>
          </a:xfrm>
          <a:prstGeom prst="rect">
            <a:avLst/>
          </a:prstGeom>
          <a:noFill/>
          <a:ln w="28575">
            <a:noFill/>
          </a:ln>
        </p:spPr>
        <p:txBody>
          <a:bodyPr wrap="square" rtlCol="0">
            <a:spAutoFit/>
          </a:bodyPr>
          <a:lstStyle/>
          <a:p>
            <a:r>
              <a:rPr lang="en-US" altLang="ja-JP" sz="3600" dirty="0">
                <a:latin typeface="Cambria Math" panose="02040503050406030204" pitchFamily="18" charset="0"/>
                <a:ea typeface="Cambria Math" panose="02040503050406030204" pitchFamily="18" charset="0"/>
              </a:rPr>
              <a:t>Informal market</a:t>
            </a:r>
            <a:endParaRPr kumimoji="1" lang="ja-JP" altLang="en-US" sz="3600" dirty="0">
              <a:latin typeface="Cambria Math" panose="02040503050406030204" pitchFamily="18" charset="0"/>
            </a:endParaRPr>
          </a:p>
        </p:txBody>
      </p:sp>
    </p:spTree>
    <p:extLst>
      <p:ext uri="{BB962C8B-B14F-4D97-AF65-F5344CB8AC3E}">
        <p14:creationId xmlns:p14="http://schemas.microsoft.com/office/powerpoint/2010/main" val="198976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38" y="1646968"/>
            <a:ext cx="11524305" cy="1325563"/>
          </a:xfrm>
        </p:spPr>
        <p:txBody>
          <a:bodyPr>
            <a:noAutofit/>
          </a:bodyPr>
          <a:lstStyle/>
          <a:p>
            <a:r>
              <a:rPr lang="en-US" sz="3600" b="1" dirty="0">
                <a:latin typeface="Arial" panose="020B0604020202020204" pitchFamily="34" charset="0"/>
                <a:cs typeface="Arial" panose="020B0604020202020204" pitchFamily="34" charset="0"/>
              </a:rPr>
              <a:t>Green energy projects are categorized into two groups based on scale:</a:t>
            </a:r>
            <a:br>
              <a:rPr lang="en-US" sz="3600" dirty="0">
                <a:latin typeface="Arial" panose="020B0604020202020204" pitchFamily="34" charset="0"/>
                <a:cs typeface="Arial" panose="020B0604020202020204" pitchFamily="34" charset="0"/>
              </a:rPr>
            </a:br>
            <a:r>
              <a:rPr lang="en-US" sz="4000" b="1" dirty="0">
                <a:solidFill>
                  <a:srgbClr val="FF0000"/>
                </a:solidFill>
                <a:latin typeface="Arial Black" panose="020B0A04020102020204" pitchFamily="34" charset="0"/>
                <a:cs typeface="Arial" panose="020B0604020202020204" pitchFamily="34" charset="0"/>
              </a:rPr>
              <a:t>A) large</a:t>
            </a:r>
            <a:r>
              <a:rPr lang="en-US" altLang="ja-JP" sz="4000" b="1" dirty="0">
                <a:solidFill>
                  <a:srgbClr val="FF0000"/>
                </a:solidFill>
                <a:latin typeface="Arial Black" panose="020B0A04020102020204" pitchFamily="34" charset="0"/>
                <a:cs typeface="Arial" panose="020B0604020202020204" pitchFamily="34" charset="0"/>
              </a:rPr>
              <a:t> </a:t>
            </a:r>
            <a:r>
              <a:rPr lang="en-US" sz="4000" b="1" dirty="0">
                <a:solidFill>
                  <a:srgbClr val="FF0000"/>
                </a:solidFill>
                <a:latin typeface="Arial Black" panose="020B0A04020102020204" pitchFamily="34" charset="0"/>
                <a:cs typeface="Arial" panose="020B0604020202020204" pitchFamily="34" charset="0"/>
              </a:rPr>
              <a:t>projects: </a:t>
            </a:r>
            <a:r>
              <a:rPr lang="en-US" sz="4000" b="1" dirty="0">
                <a:solidFill>
                  <a:srgbClr val="0070C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Hydro-power</a:t>
            </a:r>
            <a:br>
              <a:rPr lang="en-US" sz="40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br>
            <a:r>
              <a:rPr lang="en-US" altLang="ja-JP"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ja-JP"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type green energy projects (</a:t>
            </a:r>
            <a:r>
              <a:rPr lang="en-US" altLang="ja-JP"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Hometown Crowd Funds</a:t>
            </a:r>
            <a:r>
              <a:rPr lang="en-US" altLang="ja-JP"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4000" b="1" dirty="0">
                <a:solidFill>
                  <a:srgbClr val="FF0000"/>
                </a:solidFill>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altLang="ja-JP" sz="2400" dirty="0">
                <a:latin typeface="Arial" panose="020B0604020202020204" pitchFamily="34" charset="0"/>
                <a:cs typeface="Arial" panose="020B0604020202020204" pitchFamily="34" charset="0"/>
              </a:rPr>
              <a:t>Large </a:t>
            </a:r>
            <a:r>
              <a:rPr lang="en-US" sz="2400" dirty="0">
                <a:latin typeface="Arial" panose="020B0604020202020204" pitchFamily="34" charset="0"/>
                <a:cs typeface="Arial" panose="020B0604020202020204" pitchFamily="34" charset="0"/>
              </a:rPr>
              <a:t>projects can be financed by </a:t>
            </a:r>
            <a:r>
              <a:rPr lang="en-US" sz="2400" b="1"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24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insurance  and pension funds, </a:t>
            </a:r>
            <a:r>
              <a:rPr lang="en-US" sz="2400" dirty="0">
                <a:latin typeface="Arial" panose="020B0604020202020204" pitchFamily="34" charset="0"/>
                <a:cs typeface="Arial" panose="020B0604020202020204" pitchFamily="34" charset="0"/>
              </a:rPr>
              <a:t>that have long-term Financing.</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B3711B-9013-4447-9EE9-DB095C4B535F}" type="slidenum">
              <a:rPr lang="en-AU" smtClean="0"/>
              <a:t>3</a:t>
            </a:fld>
            <a:endParaRPr lang="en-AU"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0582" y="3532322"/>
            <a:ext cx="4366433" cy="3274825"/>
          </a:xfrm>
          <a:prstGeom prst="rect">
            <a:avLst/>
          </a:prstGeom>
        </p:spPr>
      </p:pic>
      <p:sp>
        <p:nvSpPr>
          <p:cNvPr id="7" name="TextBox 6"/>
          <p:cNvSpPr txBox="1"/>
          <p:nvPr/>
        </p:nvSpPr>
        <p:spPr>
          <a:xfrm>
            <a:off x="4554100" y="6380660"/>
            <a:ext cx="2941983" cy="323165"/>
          </a:xfrm>
          <a:prstGeom prst="rect">
            <a:avLst/>
          </a:prstGeom>
          <a:noFill/>
        </p:spPr>
        <p:txBody>
          <a:bodyPr wrap="square" rtlCol="0">
            <a:spAutoFit/>
          </a:bodyPr>
          <a:lstStyle/>
          <a:p>
            <a:pPr algn="ctr"/>
            <a:r>
              <a:rPr lang="en-US" sz="1500" dirty="0"/>
              <a:t>Hydropower plant</a:t>
            </a:r>
          </a:p>
        </p:txBody>
      </p:sp>
      <p:sp>
        <p:nvSpPr>
          <p:cNvPr id="3" name="Date Placeholder 2"/>
          <p:cNvSpPr>
            <a:spLocks noGrp="1"/>
          </p:cNvSpPr>
          <p:nvPr>
            <p:ph type="dt" sz="half" idx="10"/>
          </p:nvPr>
        </p:nvSpPr>
        <p:spPr/>
        <p:txBody>
          <a:bodyPr/>
          <a:lstStyle/>
          <a:p>
            <a:r>
              <a:rPr lang="en-US"/>
              <a:t>1/14/2018</a:t>
            </a:r>
            <a:endParaRPr lang="en-AU" dirty="0"/>
          </a:p>
        </p:txBody>
      </p:sp>
      <p:sp>
        <p:nvSpPr>
          <p:cNvPr id="8" name="Title 1">
            <a:extLst>
              <a:ext uri="{FF2B5EF4-FFF2-40B4-BE49-F238E27FC236}">
                <a16:creationId xmlns:a16="http://schemas.microsoft.com/office/drawing/2014/main" id="{B979AD14-B607-4830-8DC1-A4B08ADBCC38}"/>
              </a:ext>
            </a:extLst>
          </p:cNvPr>
          <p:cNvSpPr txBox="1">
            <a:spLocks/>
          </p:cNvSpPr>
          <p:nvPr/>
        </p:nvSpPr>
        <p:spPr>
          <a:xfrm>
            <a:off x="262939" y="4548250"/>
            <a:ext cx="634568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long-term Projects (10-20 years),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Bank loans   (1-5 years).</a:t>
            </a:r>
          </a:p>
        </p:txBody>
      </p:sp>
    </p:spTree>
    <p:extLst>
      <p:ext uri="{BB962C8B-B14F-4D97-AF65-F5344CB8AC3E}">
        <p14:creationId xmlns:p14="http://schemas.microsoft.com/office/powerpoint/2010/main" val="3414253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p:cNvCxnSpPr/>
          <p:nvPr/>
        </p:nvCxnSpPr>
        <p:spPr>
          <a:xfrm>
            <a:off x="3025332" y="3786219"/>
            <a:ext cx="6120000" cy="0"/>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H="1">
            <a:off x="6254145" y="1097279"/>
            <a:ext cx="0" cy="5040000"/>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194145" y="3781853"/>
            <a:ext cx="3060000" cy="21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7739246" y="1994425"/>
            <a:ext cx="4711" cy="34022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959246" y="2051088"/>
            <a:ext cx="3780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938131" y="5384433"/>
            <a:ext cx="3816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6856265" y="2527801"/>
            <a:ext cx="0" cy="2160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5096918" y="2424352"/>
            <a:ext cx="0" cy="215326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3984577" y="2054342"/>
            <a:ext cx="0" cy="3348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017962" y="422583"/>
            <a:ext cx="545673" cy="769441"/>
          </a:xfrm>
          <a:prstGeom prst="rect">
            <a:avLst/>
          </a:prstGeom>
          <a:noFill/>
          <a:ln w="28575">
            <a:noFill/>
          </a:ln>
        </p:spPr>
        <p:txBody>
          <a:bodyPr wrap="square" rtlCol="0">
            <a:spAutoFit/>
          </a:bodyPr>
          <a:lstStyle/>
          <a:p>
            <a:r>
              <a:rPr kumimoji="1" lang="en-US" altLang="ja-JP" sz="4400" dirty="0">
                <a:latin typeface="Cambria Math" panose="02040503050406030204" pitchFamily="18" charset="0"/>
              </a:rPr>
              <a:t>Y</a:t>
            </a:r>
            <a:endParaRPr kumimoji="1" lang="ja-JP" altLang="en-US" sz="4400" dirty="0">
              <a:latin typeface="Cambria Math" panose="02040503050406030204" pitchFamily="18" charset="0"/>
            </a:endParaRPr>
          </a:p>
        </p:txBody>
      </p:sp>
      <p:sp>
        <p:nvSpPr>
          <p:cNvPr id="28" name="テキスト ボックス 27"/>
          <p:cNvSpPr txBox="1"/>
          <p:nvPr/>
        </p:nvSpPr>
        <p:spPr>
          <a:xfrm>
            <a:off x="5981309" y="5934884"/>
            <a:ext cx="545673" cy="769441"/>
          </a:xfrm>
          <a:prstGeom prst="rect">
            <a:avLst/>
          </a:prstGeom>
          <a:noFill/>
          <a:ln w="28575">
            <a:noFill/>
          </a:ln>
        </p:spPr>
        <p:txBody>
          <a:bodyPr wrap="square" rtlCol="0">
            <a:spAutoFit/>
          </a:bodyPr>
          <a:lstStyle/>
          <a:p>
            <a:r>
              <a:rPr lang="en-US" altLang="ja-JP" sz="4400" dirty="0">
                <a:latin typeface="Cambria Math" panose="02040503050406030204" pitchFamily="18" charset="0"/>
              </a:rPr>
              <a:t>K</a:t>
            </a:r>
            <a:endParaRPr kumimoji="1" lang="ja-JP" altLang="en-US" sz="4400" dirty="0">
              <a:latin typeface="Cambria Math" panose="02040503050406030204" pitchFamily="18" charset="0"/>
            </a:endParaRPr>
          </a:p>
        </p:txBody>
      </p:sp>
      <p:cxnSp>
        <p:nvCxnSpPr>
          <p:cNvPr id="29" name="直線コネクタ 28"/>
          <p:cNvCxnSpPr>
            <a:cxnSpLocks/>
          </p:cNvCxnSpPr>
          <p:nvPr/>
        </p:nvCxnSpPr>
        <p:spPr>
          <a:xfrm>
            <a:off x="2685091" y="1560861"/>
            <a:ext cx="2827116" cy="956103"/>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円弧 30"/>
          <p:cNvSpPr/>
          <p:nvPr/>
        </p:nvSpPr>
        <p:spPr>
          <a:xfrm rot="18248816">
            <a:off x="4088477" y="1368021"/>
            <a:ext cx="1333913" cy="3578780"/>
          </a:xfrm>
          <a:prstGeom prst="arc">
            <a:avLst>
              <a:gd name="adj1" fmla="val 16569107"/>
              <a:gd name="adj2" fmla="val 477567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rot="6903187">
            <a:off x="6890607" y="1208343"/>
            <a:ext cx="3611814" cy="5289940"/>
          </a:xfrm>
          <a:prstGeom prst="arc">
            <a:avLst>
              <a:gd name="adj1" fmla="val 19601592"/>
              <a:gd name="adj2" fmla="val 40807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円弧 33"/>
          <p:cNvSpPr/>
          <p:nvPr/>
        </p:nvSpPr>
        <p:spPr>
          <a:xfrm rot="15395122">
            <a:off x="6852630" y="1287764"/>
            <a:ext cx="3389246" cy="4426441"/>
          </a:xfrm>
          <a:prstGeom prst="arc">
            <a:avLst>
              <a:gd name="adj1" fmla="val 16831065"/>
              <a:gd name="adj2" fmla="val 223624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2529028" y="3365345"/>
            <a:ext cx="545673" cy="769441"/>
          </a:xfrm>
          <a:prstGeom prst="rect">
            <a:avLst/>
          </a:prstGeom>
          <a:noFill/>
          <a:ln w="28575">
            <a:noFill/>
          </a:ln>
        </p:spPr>
        <p:txBody>
          <a:bodyPr wrap="square" rtlCol="0">
            <a:spAutoFit/>
          </a:bodyPr>
          <a:lstStyle/>
          <a:p>
            <a:r>
              <a:rPr lang="en-US" altLang="ja-JP" sz="4400" dirty="0">
                <a:latin typeface="Cambria Math" panose="02040503050406030204" pitchFamily="18" charset="0"/>
              </a:rPr>
              <a:t>K</a:t>
            </a:r>
            <a:endParaRPr kumimoji="1" lang="ja-JP" altLang="en-US" sz="4400" dirty="0">
              <a:latin typeface="Cambria Math" panose="02040503050406030204" pitchFamily="18" charset="0"/>
            </a:endParaRPr>
          </a:p>
        </p:txBody>
      </p:sp>
      <p:sp>
        <p:nvSpPr>
          <p:cNvPr id="38" name="テキスト ボックス 37"/>
          <p:cNvSpPr txBox="1"/>
          <p:nvPr/>
        </p:nvSpPr>
        <p:spPr>
          <a:xfrm>
            <a:off x="9188007" y="3365346"/>
            <a:ext cx="1212751" cy="769441"/>
          </a:xfrm>
          <a:prstGeom prst="rect">
            <a:avLst/>
          </a:prstGeom>
          <a:noFill/>
          <a:ln w="28575">
            <a:noFill/>
          </a:ln>
        </p:spPr>
        <p:txBody>
          <a:bodyPr wrap="square" rtlCol="0">
            <a:spAutoFit/>
          </a:bodyPr>
          <a:lstStyle/>
          <a:p>
            <a:r>
              <a:rPr lang="en-US" altLang="ja-JP" sz="4400" dirty="0">
                <a:latin typeface="Cambria Math" panose="02040503050406030204" pitchFamily="18" charset="0"/>
              </a:rPr>
              <a:t>CO2</a:t>
            </a:r>
            <a:endParaRPr kumimoji="1" lang="ja-JP" altLang="en-US" sz="44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9" name="テキスト ボックス 38"/>
              <p:cNvSpPr txBox="1"/>
              <p:nvPr/>
            </p:nvSpPr>
            <p:spPr>
              <a:xfrm>
                <a:off x="7754636" y="73003"/>
                <a:ext cx="2623026"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4400" b="0" i="0" smtClean="0">
                          <a:latin typeface="Cambria Math" panose="02040503050406030204" pitchFamily="18" charset="0"/>
                        </a:rPr>
                        <m:t>U</m:t>
                      </m:r>
                      <m:d>
                        <m:dPr>
                          <m:ctrlPr>
                            <a:rPr kumimoji="1" lang="en-US" altLang="ja-JP" sz="4400" b="0" i="1" smtClean="0">
                              <a:latin typeface="Cambria Math" panose="02040503050406030204" pitchFamily="18" charset="0"/>
                            </a:rPr>
                          </m:ctrlPr>
                        </m:dPr>
                        <m:e>
                          <m:r>
                            <m:rPr>
                              <m:sty m:val="p"/>
                            </m:rPr>
                            <a:rPr kumimoji="1" lang="en-US" altLang="ja-JP" sz="4400" b="0" i="0" smtClean="0">
                              <a:latin typeface="Cambria Math" panose="02040503050406030204" pitchFamily="18" charset="0"/>
                            </a:rPr>
                            <m:t>Y</m:t>
                          </m:r>
                          <m:r>
                            <a:rPr kumimoji="1" lang="en-US" altLang="ja-JP" sz="4400" b="0" i="0" smtClean="0">
                              <a:latin typeface="Cambria Math" panose="02040503050406030204" pitchFamily="18" charset="0"/>
                            </a:rPr>
                            <m:t>,</m:t>
                          </m:r>
                          <m:r>
                            <m:rPr>
                              <m:sty m:val="p"/>
                            </m:rPr>
                            <a:rPr kumimoji="1" lang="en-US" altLang="ja-JP" sz="4400" b="0" i="0" smtClean="0">
                              <a:latin typeface="Cambria Math" panose="02040503050406030204" pitchFamily="18" charset="0"/>
                            </a:rPr>
                            <m:t>CO</m:t>
                          </m:r>
                          <m:r>
                            <a:rPr kumimoji="1" lang="en-US" altLang="ja-JP" sz="4400" b="0" i="0" smtClean="0">
                              <a:latin typeface="Cambria Math" panose="02040503050406030204" pitchFamily="18" charset="0"/>
                            </a:rPr>
                            <m:t>2</m:t>
                          </m:r>
                        </m:e>
                      </m:d>
                    </m:oMath>
                  </m:oMathPara>
                </a14:m>
                <a:endParaRPr kumimoji="1" lang="ja-JP" altLang="en-US" sz="4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7754636" y="73003"/>
                <a:ext cx="2623026" cy="677108"/>
              </a:xfrm>
              <a:prstGeom prst="rect">
                <a:avLst/>
              </a:prstGeom>
              <a:blipFill>
                <a:blip r:embed="rId2"/>
                <a:stretch>
                  <a:fillRect/>
                </a:stretch>
              </a:blipFill>
            </p:spPr>
            <p:txBody>
              <a:bodyPr/>
              <a:lstStyle/>
              <a:p>
                <a:r>
                  <a:rPr lang="ja-JP" altLang="en-US">
                    <a:noFill/>
                  </a:rPr>
                  <a:t> </a:t>
                </a:r>
              </a:p>
            </p:txBody>
          </p:sp>
        </mc:Fallback>
      </mc:AlternateContent>
      <p:cxnSp>
        <p:nvCxnSpPr>
          <p:cNvPr id="40" name="直線コネクタ 39"/>
          <p:cNvCxnSpPr/>
          <p:nvPr/>
        </p:nvCxnSpPr>
        <p:spPr>
          <a:xfrm>
            <a:off x="5139893" y="2559529"/>
            <a:ext cx="1754533"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096918" y="4649566"/>
            <a:ext cx="17975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円弧 50"/>
          <p:cNvSpPr/>
          <p:nvPr/>
        </p:nvSpPr>
        <p:spPr>
          <a:xfrm rot="2420161">
            <a:off x="5408948" y="-873159"/>
            <a:ext cx="2659043" cy="3524746"/>
          </a:xfrm>
          <a:prstGeom prst="arc">
            <a:avLst>
              <a:gd name="adj1" fmla="val 18469313"/>
              <a:gd name="adj2" fmla="val 379133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楕円 61"/>
          <p:cNvSpPr/>
          <p:nvPr/>
        </p:nvSpPr>
        <p:spPr>
          <a:xfrm>
            <a:off x="3908133" y="1977666"/>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4987982" y="248752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a:off x="3908133" y="529850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p:cNvSpPr/>
          <p:nvPr/>
        </p:nvSpPr>
        <p:spPr>
          <a:xfrm>
            <a:off x="5015136" y="4546492"/>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p:cNvSpPr/>
          <p:nvPr/>
        </p:nvSpPr>
        <p:spPr>
          <a:xfrm>
            <a:off x="6784265" y="2488586"/>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p:cNvSpPr/>
          <p:nvPr/>
        </p:nvSpPr>
        <p:spPr>
          <a:xfrm>
            <a:off x="7119560" y="222021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p:cNvSpPr/>
          <p:nvPr/>
        </p:nvSpPr>
        <p:spPr>
          <a:xfrm>
            <a:off x="6738470" y="4583016"/>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7639048" y="5314436"/>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p:cNvSpPr/>
          <p:nvPr/>
        </p:nvSpPr>
        <p:spPr>
          <a:xfrm>
            <a:off x="7650025" y="1949036"/>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82A35F1-4134-58B0-7ED1-5C48C206BA68}"/>
              </a:ext>
            </a:extLst>
          </p:cNvPr>
          <p:cNvSpPr txBox="1"/>
          <p:nvPr/>
        </p:nvSpPr>
        <p:spPr>
          <a:xfrm>
            <a:off x="3555769" y="1927823"/>
            <a:ext cx="535849" cy="584775"/>
          </a:xfrm>
          <a:prstGeom prst="rect">
            <a:avLst/>
          </a:prstGeom>
          <a:noFill/>
        </p:spPr>
        <p:txBody>
          <a:bodyPr wrap="square" rtlCol="0">
            <a:spAutoFit/>
          </a:bodyPr>
          <a:lstStyle/>
          <a:p>
            <a:r>
              <a:rPr kumimoji="1" lang="en-US" altLang="ja-JP" sz="3200" b="1" dirty="0">
                <a:solidFill>
                  <a:srgbClr val="C00000"/>
                </a:solidFill>
              </a:rPr>
              <a:t>e</a:t>
            </a:r>
            <a:endParaRPr kumimoji="1" lang="ja-JP" altLang="en-US" sz="3200" b="1" dirty="0">
              <a:solidFill>
                <a:srgbClr val="C00000"/>
              </a:solidFill>
            </a:endParaRPr>
          </a:p>
        </p:txBody>
      </p:sp>
      <p:sp>
        <p:nvSpPr>
          <p:cNvPr id="35" name="テキスト ボックス 34">
            <a:extLst>
              <a:ext uri="{FF2B5EF4-FFF2-40B4-BE49-F238E27FC236}">
                <a16:creationId xmlns:a16="http://schemas.microsoft.com/office/drawing/2014/main" id="{ADD63DC6-179C-8F27-EB92-424490541731}"/>
              </a:ext>
            </a:extLst>
          </p:cNvPr>
          <p:cNvSpPr txBox="1"/>
          <p:nvPr/>
        </p:nvSpPr>
        <p:spPr>
          <a:xfrm>
            <a:off x="7822896" y="1839577"/>
            <a:ext cx="702071" cy="584775"/>
          </a:xfrm>
          <a:prstGeom prst="rect">
            <a:avLst/>
          </a:prstGeom>
          <a:noFill/>
        </p:spPr>
        <p:txBody>
          <a:bodyPr wrap="square" rtlCol="0">
            <a:spAutoFit/>
          </a:bodyPr>
          <a:lstStyle/>
          <a:p>
            <a:r>
              <a:rPr kumimoji="1" lang="en-US" altLang="ja-JP" sz="3200" b="1" dirty="0">
                <a:solidFill>
                  <a:srgbClr val="C00000"/>
                </a:solidFill>
              </a:rPr>
              <a:t>e</a:t>
            </a:r>
            <a:endParaRPr kumimoji="1" lang="ja-JP" altLang="en-US" sz="3200" b="1" dirty="0">
              <a:solidFill>
                <a:srgbClr val="C00000"/>
              </a:solidFill>
            </a:endParaRPr>
          </a:p>
        </p:txBody>
      </p:sp>
      <p:sp>
        <p:nvSpPr>
          <p:cNvPr id="7" name="テキスト ボックス 6">
            <a:extLst>
              <a:ext uri="{FF2B5EF4-FFF2-40B4-BE49-F238E27FC236}">
                <a16:creationId xmlns:a16="http://schemas.microsoft.com/office/drawing/2014/main" id="{F9AD0F49-CCAB-4478-BE59-7AF96848CA7B}"/>
              </a:ext>
            </a:extLst>
          </p:cNvPr>
          <p:cNvSpPr txBox="1"/>
          <p:nvPr/>
        </p:nvSpPr>
        <p:spPr>
          <a:xfrm>
            <a:off x="7039517" y="2258003"/>
            <a:ext cx="398926" cy="769441"/>
          </a:xfrm>
          <a:prstGeom prst="rect">
            <a:avLst/>
          </a:prstGeom>
          <a:noFill/>
        </p:spPr>
        <p:txBody>
          <a:bodyPr wrap="square" rtlCol="0">
            <a:spAutoFit/>
          </a:bodyPr>
          <a:lstStyle/>
          <a:p>
            <a:r>
              <a:rPr kumimoji="1" lang="ja-JP" altLang="en-US" sz="4400" b="1" dirty="0">
                <a:solidFill>
                  <a:srgbClr val="7030A0"/>
                </a:solidFill>
              </a:rPr>
              <a:t>ｆ</a:t>
            </a:r>
          </a:p>
        </p:txBody>
      </p:sp>
    </p:spTree>
    <p:extLst>
      <p:ext uri="{BB962C8B-B14F-4D97-AF65-F5344CB8AC3E}">
        <p14:creationId xmlns:p14="http://schemas.microsoft.com/office/powerpoint/2010/main" val="957952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707A9-60F3-4960-A4C8-CD69F31B0F39}"/>
              </a:ext>
            </a:extLst>
          </p:cNvPr>
          <p:cNvSpPr>
            <a:spLocks noGrp="1"/>
          </p:cNvSpPr>
          <p:nvPr>
            <p:ph type="sldNum" sz="quarter" idx="12"/>
          </p:nvPr>
        </p:nvSpPr>
        <p:spPr/>
        <p:txBody>
          <a:bodyPr/>
          <a:lstStyle/>
          <a:p>
            <a:fld id="{8DF9E24F-992D-4BDA-8BCC-28F2528AB388}" type="slidenum">
              <a:rPr kumimoji="1" lang="ja-JP" altLang="en-US" smtClean="0"/>
              <a:t>31</a:t>
            </a:fld>
            <a:endParaRPr kumimoji="1" lang="ja-JP" altLang="en-US"/>
          </a:p>
        </p:txBody>
      </p:sp>
      <p:pic>
        <p:nvPicPr>
          <p:cNvPr id="4" name="図 3">
            <a:extLst>
              <a:ext uri="{FF2B5EF4-FFF2-40B4-BE49-F238E27FC236}">
                <a16:creationId xmlns:a16="http://schemas.microsoft.com/office/drawing/2014/main" id="{1BE4B3A7-8628-4C04-99CA-B6B0E99D7E12}"/>
              </a:ext>
            </a:extLst>
          </p:cNvPr>
          <p:cNvPicPr>
            <a:picLocks noChangeAspect="1"/>
          </p:cNvPicPr>
          <p:nvPr/>
        </p:nvPicPr>
        <p:blipFill>
          <a:blip r:embed="rId2"/>
          <a:stretch>
            <a:fillRect/>
          </a:stretch>
        </p:blipFill>
        <p:spPr>
          <a:xfrm>
            <a:off x="690562" y="109537"/>
            <a:ext cx="10810875" cy="6638925"/>
          </a:xfrm>
          <a:prstGeom prst="rect">
            <a:avLst/>
          </a:prstGeom>
        </p:spPr>
      </p:pic>
    </p:spTree>
    <p:extLst>
      <p:ext uri="{BB962C8B-B14F-4D97-AF65-F5344CB8AC3E}">
        <p14:creationId xmlns:p14="http://schemas.microsoft.com/office/powerpoint/2010/main" val="400809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01B1A92-4B94-49FE-8633-5838E6DDFEE6}"/>
              </a:ext>
            </a:extLst>
          </p:cNvPr>
          <p:cNvSpPr>
            <a:spLocks noGrp="1"/>
          </p:cNvSpPr>
          <p:nvPr>
            <p:ph type="sldNum" sz="quarter" idx="12"/>
          </p:nvPr>
        </p:nvSpPr>
        <p:spPr/>
        <p:txBody>
          <a:bodyPr/>
          <a:lstStyle/>
          <a:p>
            <a:fld id="{8DF9E24F-992D-4BDA-8BCC-28F2528AB388}" type="slidenum">
              <a:rPr kumimoji="1" lang="ja-JP" altLang="en-US" smtClean="0"/>
              <a:t>32</a:t>
            </a:fld>
            <a:endParaRPr kumimoji="1" lang="ja-JP" altLang="en-US"/>
          </a:p>
        </p:txBody>
      </p:sp>
      <p:pic>
        <p:nvPicPr>
          <p:cNvPr id="4" name="図 3">
            <a:extLst>
              <a:ext uri="{FF2B5EF4-FFF2-40B4-BE49-F238E27FC236}">
                <a16:creationId xmlns:a16="http://schemas.microsoft.com/office/drawing/2014/main" id="{F5DCA67D-473B-445A-92F9-F3C51D89B8B4}"/>
              </a:ext>
            </a:extLst>
          </p:cNvPr>
          <p:cNvPicPr>
            <a:picLocks noChangeAspect="1"/>
          </p:cNvPicPr>
          <p:nvPr/>
        </p:nvPicPr>
        <p:blipFill>
          <a:blip r:embed="rId2"/>
          <a:stretch>
            <a:fillRect/>
          </a:stretch>
        </p:blipFill>
        <p:spPr>
          <a:xfrm>
            <a:off x="623887" y="442912"/>
            <a:ext cx="10944225" cy="5972175"/>
          </a:xfrm>
          <a:prstGeom prst="rect">
            <a:avLst/>
          </a:prstGeom>
        </p:spPr>
      </p:pic>
    </p:spTree>
    <p:extLst>
      <p:ext uri="{BB962C8B-B14F-4D97-AF65-F5344CB8AC3E}">
        <p14:creationId xmlns:p14="http://schemas.microsoft.com/office/powerpoint/2010/main" val="208002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7A033F-E8C5-41DA-8F3D-1D9DC27CE026}"/>
              </a:ext>
            </a:extLst>
          </p:cNvPr>
          <p:cNvSpPr>
            <a:spLocks noGrp="1"/>
          </p:cNvSpPr>
          <p:nvPr>
            <p:ph type="sldNum" sz="quarter" idx="12"/>
          </p:nvPr>
        </p:nvSpPr>
        <p:spPr/>
        <p:txBody>
          <a:bodyPr/>
          <a:lstStyle/>
          <a:p>
            <a:fld id="{8DF9E24F-992D-4BDA-8BCC-28F2528AB388}" type="slidenum">
              <a:rPr kumimoji="1" lang="ja-JP" altLang="en-US" smtClean="0"/>
              <a:t>33</a:t>
            </a:fld>
            <a:endParaRPr kumimoji="1" lang="ja-JP" altLang="en-US"/>
          </a:p>
        </p:txBody>
      </p:sp>
      <p:pic>
        <p:nvPicPr>
          <p:cNvPr id="4" name="図 3">
            <a:extLst>
              <a:ext uri="{FF2B5EF4-FFF2-40B4-BE49-F238E27FC236}">
                <a16:creationId xmlns:a16="http://schemas.microsoft.com/office/drawing/2014/main" id="{573B9E50-8B35-48CC-B359-92A93C265324}"/>
              </a:ext>
            </a:extLst>
          </p:cNvPr>
          <p:cNvPicPr>
            <a:picLocks noChangeAspect="1"/>
          </p:cNvPicPr>
          <p:nvPr/>
        </p:nvPicPr>
        <p:blipFill>
          <a:blip r:embed="rId2"/>
          <a:stretch>
            <a:fillRect/>
          </a:stretch>
        </p:blipFill>
        <p:spPr>
          <a:xfrm>
            <a:off x="688548" y="0"/>
            <a:ext cx="10814904" cy="6858000"/>
          </a:xfrm>
          <a:prstGeom prst="rect">
            <a:avLst/>
          </a:prstGeom>
        </p:spPr>
      </p:pic>
    </p:spTree>
    <p:extLst>
      <p:ext uri="{BB962C8B-B14F-4D97-AF65-F5344CB8AC3E}">
        <p14:creationId xmlns:p14="http://schemas.microsoft.com/office/powerpoint/2010/main" val="3265490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FFC2CF-95ED-4CBE-A61D-51B42C56BFF3}"/>
              </a:ext>
            </a:extLst>
          </p:cNvPr>
          <p:cNvSpPr>
            <a:spLocks noGrp="1"/>
          </p:cNvSpPr>
          <p:nvPr>
            <p:ph type="sldNum" sz="quarter" idx="12"/>
          </p:nvPr>
        </p:nvSpPr>
        <p:spPr/>
        <p:txBody>
          <a:bodyPr/>
          <a:lstStyle/>
          <a:p>
            <a:fld id="{8DF9E24F-992D-4BDA-8BCC-28F2528AB388}" type="slidenum">
              <a:rPr kumimoji="1" lang="ja-JP" altLang="en-US" smtClean="0"/>
              <a:t>34</a:t>
            </a:fld>
            <a:endParaRPr kumimoji="1" lang="ja-JP" altLang="en-US"/>
          </a:p>
        </p:txBody>
      </p:sp>
      <p:pic>
        <p:nvPicPr>
          <p:cNvPr id="4" name="図 3">
            <a:extLst>
              <a:ext uri="{FF2B5EF4-FFF2-40B4-BE49-F238E27FC236}">
                <a16:creationId xmlns:a16="http://schemas.microsoft.com/office/drawing/2014/main" id="{4A857E57-5338-430F-9CEA-03F499D4C1A2}"/>
              </a:ext>
            </a:extLst>
          </p:cNvPr>
          <p:cNvPicPr>
            <a:picLocks noChangeAspect="1"/>
          </p:cNvPicPr>
          <p:nvPr/>
        </p:nvPicPr>
        <p:blipFill>
          <a:blip r:embed="rId2"/>
          <a:stretch>
            <a:fillRect/>
          </a:stretch>
        </p:blipFill>
        <p:spPr>
          <a:xfrm>
            <a:off x="0" y="1072955"/>
            <a:ext cx="12192000" cy="4712089"/>
          </a:xfrm>
          <a:prstGeom prst="rect">
            <a:avLst/>
          </a:prstGeom>
        </p:spPr>
      </p:pic>
    </p:spTree>
    <p:extLst>
      <p:ext uri="{BB962C8B-B14F-4D97-AF65-F5344CB8AC3E}">
        <p14:creationId xmlns:p14="http://schemas.microsoft.com/office/powerpoint/2010/main" val="256014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163860-AA55-4EA5-BB2A-4436CDD20638}"/>
              </a:ext>
            </a:extLst>
          </p:cNvPr>
          <p:cNvSpPr>
            <a:spLocks noGrp="1"/>
          </p:cNvSpPr>
          <p:nvPr>
            <p:ph type="sldNum" sz="quarter" idx="12"/>
          </p:nvPr>
        </p:nvSpPr>
        <p:spPr/>
        <p:txBody>
          <a:bodyPr/>
          <a:lstStyle/>
          <a:p>
            <a:fld id="{8DF9E24F-992D-4BDA-8BCC-28F2528AB388}" type="slidenum">
              <a:rPr kumimoji="1" lang="ja-JP" altLang="en-US" smtClean="0"/>
              <a:t>4</a:t>
            </a:fld>
            <a:endParaRPr kumimoji="1" lang="ja-JP" altLang="en-US"/>
          </a:p>
        </p:txBody>
      </p:sp>
      <p:pic>
        <p:nvPicPr>
          <p:cNvPr id="4" name="図 3">
            <a:extLst>
              <a:ext uri="{FF2B5EF4-FFF2-40B4-BE49-F238E27FC236}">
                <a16:creationId xmlns:a16="http://schemas.microsoft.com/office/drawing/2014/main" id="{2009C289-6F89-4563-A9BD-F9171EC4558D}"/>
              </a:ext>
            </a:extLst>
          </p:cNvPr>
          <p:cNvPicPr>
            <a:picLocks noChangeAspect="1"/>
          </p:cNvPicPr>
          <p:nvPr/>
        </p:nvPicPr>
        <p:blipFill>
          <a:blip r:embed="rId2"/>
          <a:stretch>
            <a:fillRect/>
          </a:stretch>
        </p:blipFill>
        <p:spPr>
          <a:xfrm>
            <a:off x="1450392" y="0"/>
            <a:ext cx="9291215" cy="6858000"/>
          </a:xfrm>
          <a:prstGeom prst="rect">
            <a:avLst/>
          </a:prstGeom>
        </p:spPr>
      </p:pic>
      <p:sp>
        <p:nvSpPr>
          <p:cNvPr id="5" name="テキスト ボックス 4">
            <a:extLst>
              <a:ext uri="{FF2B5EF4-FFF2-40B4-BE49-F238E27FC236}">
                <a16:creationId xmlns:a16="http://schemas.microsoft.com/office/drawing/2014/main" id="{6126C1EB-FD41-409D-929C-90AE8EDFD0BC}"/>
              </a:ext>
            </a:extLst>
          </p:cNvPr>
          <p:cNvSpPr txBox="1"/>
          <p:nvPr/>
        </p:nvSpPr>
        <p:spPr>
          <a:xfrm>
            <a:off x="329184" y="6237478"/>
            <a:ext cx="5202936" cy="707886"/>
          </a:xfrm>
          <a:prstGeom prst="rect">
            <a:avLst/>
          </a:prstGeom>
          <a:noFill/>
        </p:spPr>
        <p:txBody>
          <a:bodyPr wrap="square" rtlCol="0">
            <a:spAutoFit/>
          </a:bodyPr>
          <a:lstStyle/>
          <a:p>
            <a:r>
              <a:rPr lang="en-US" altLang="ja-JP" sz="2000" b="1" dirty="0"/>
              <a:t>Source: Yoshino, Lakhia and Yap (2021) ADB  Book Chapter</a:t>
            </a:r>
            <a:endParaRPr kumimoji="1" lang="ja-JP" altLang="en-US" sz="2000" b="1" dirty="0"/>
          </a:p>
        </p:txBody>
      </p:sp>
    </p:spTree>
    <p:extLst>
      <p:ext uri="{BB962C8B-B14F-4D97-AF65-F5344CB8AC3E}">
        <p14:creationId xmlns:p14="http://schemas.microsoft.com/office/powerpoint/2010/main" val="421543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154085-815A-408C-B1D4-A9BC1E0FEEC5}"/>
              </a:ext>
            </a:extLst>
          </p:cNvPr>
          <p:cNvSpPr>
            <a:spLocks noGrp="1"/>
          </p:cNvSpPr>
          <p:nvPr>
            <p:ph type="sldNum" sz="quarter" idx="12"/>
          </p:nvPr>
        </p:nvSpPr>
        <p:spPr/>
        <p:txBody>
          <a:bodyPr/>
          <a:lstStyle/>
          <a:p>
            <a:fld id="{8DF9E24F-992D-4BDA-8BCC-28F2528AB388}" type="slidenum">
              <a:rPr kumimoji="1" lang="ja-JP" altLang="en-US" smtClean="0"/>
              <a:t>5</a:t>
            </a:fld>
            <a:endParaRPr kumimoji="1" lang="ja-JP" altLang="en-US"/>
          </a:p>
        </p:txBody>
      </p:sp>
      <p:pic>
        <p:nvPicPr>
          <p:cNvPr id="4" name="図 3">
            <a:extLst>
              <a:ext uri="{FF2B5EF4-FFF2-40B4-BE49-F238E27FC236}">
                <a16:creationId xmlns:a16="http://schemas.microsoft.com/office/drawing/2014/main" id="{07A0945A-463C-4EB5-A31D-A16EBFF27307}"/>
              </a:ext>
            </a:extLst>
          </p:cNvPr>
          <p:cNvPicPr>
            <a:picLocks noChangeAspect="1"/>
          </p:cNvPicPr>
          <p:nvPr/>
        </p:nvPicPr>
        <p:blipFill>
          <a:blip r:embed="rId2"/>
          <a:stretch>
            <a:fillRect/>
          </a:stretch>
        </p:blipFill>
        <p:spPr>
          <a:xfrm>
            <a:off x="495187" y="136525"/>
            <a:ext cx="11561992" cy="5413248"/>
          </a:xfrm>
          <a:prstGeom prst="rect">
            <a:avLst/>
          </a:prstGeom>
        </p:spPr>
      </p:pic>
      <p:sp>
        <p:nvSpPr>
          <p:cNvPr id="7" name="テキスト ボックス 6">
            <a:extLst>
              <a:ext uri="{FF2B5EF4-FFF2-40B4-BE49-F238E27FC236}">
                <a16:creationId xmlns:a16="http://schemas.microsoft.com/office/drawing/2014/main" id="{F930EA8F-58AA-41D5-B9BB-D16A46D7A7D4}"/>
              </a:ext>
            </a:extLst>
          </p:cNvPr>
          <p:cNvSpPr txBox="1"/>
          <p:nvPr/>
        </p:nvSpPr>
        <p:spPr>
          <a:xfrm>
            <a:off x="612972" y="5602490"/>
            <a:ext cx="11444207" cy="1077218"/>
          </a:xfrm>
          <a:prstGeom prst="rect">
            <a:avLst/>
          </a:prstGeom>
          <a:noFill/>
        </p:spPr>
        <p:txBody>
          <a:bodyPr wrap="square" rtlCol="0">
            <a:spAutoFit/>
          </a:bodyPr>
          <a:lstStyle/>
          <a:p>
            <a:r>
              <a:rPr lang="en-US" altLang="ja-JP" sz="2400" b="1" dirty="0">
                <a:solidFill>
                  <a:srgbClr val="7030A0"/>
                </a:solidFill>
              </a:rPr>
              <a:t>Yoshino, N., S. Lakhia, and J. T. Yap. (2021).</a:t>
            </a:r>
            <a:r>
              <a:rPr lang="en-US" altLang="ja-JP" sz="2000" b="1" dirty="0"/>
              <a:t> “Financing Sustainable Infrastructure Investment in ASEAN+3”. in </a:t>
            </a:r>
            <a:r>
              <a:rPr lang="en-US" altLang="ja-JP" sz="2000" b="1" dirty="0" err="1"/>
              <a:t>Guinigundo</a:t>
            </a:r>
            <a:r>
              <a:rPr lang="en-US" altLang="ja-JP" sz="2000" b="1" dirty="0"/>
              <a:t>, D., Kawai, M., Park, C. Y., </a:t>
            </a:r>
            <a:r>
              <a:rPr lang="en-US" altLang="ja-JP" sz="2000" b="1" dirty="0" err="1"/>
              <a:t>Rajan</a:t>
            </a:r>
            <a:r>
              <a:rPr lang="en-US" altLang="ja-JP" sz="2000" b="1" dirty="0"/>
              <a:t>, R. S. Redefining Strategic Routes to Financial Resilience in ASEAN+3. Manila, Philippines, ADB.</a:t>
            </a:r>
          </a:p>
        </p:txBody>
      </p:sp>
    </p:spTree>
    <p:extLst>
      <p:ext uri="{BB962C8B-B14F-4D97-AF65-F5344CB8AC3E}">
        <p14:creationId xmlns:p14="http://schemas.microsoft.com/office/powerpoint/2010/main" val="372970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36418" y="498056"/>
            <a:ext cx="11523518" cy="1320800"/>
          </a:xfrm>
        </p:spPr>
        <p:txBody>
          <a:bodyPr>
            <a:noAutofit/>
          </a:bodyPr>
          <a:lstStyle/>
          <a:p>
            <a:pPr algn="just"/>
            <a:r>
              <a:rPr lang="en-US" altLang="ja-JP" sz="3200" b="1" dirty="0">
                <a:latin typeface="Arial" panose="020B0604020202020204" pitchFamily="34" charset="0"/>
                <a:ea typeface="Arial Unicode MS" panose="020B0604020202020204" pitchFamily="34" charset="-128"/>
                <a:cs typeface="Arial" panose="020B0604020202020204" pitchFamily="34" charset="0"/>
              </a:rPr>
              <a:t>Injection of Increased tax revenues from the spillover effect into energy projects in order to increase the rate of return for private investors</a:t>
            </a:r>
            <a:endParaRPr lang="fr-CA" altLang="en-US" sz="3200" b="1" dirty="0">
              <a:latin typeface="Arial" panose="020B0604020202020204" pitchFamily="34" charset="0"/>
              <a:cs typeface="Arial" panose="020B0604020202020204" pitchFamily="34" charset="0"/>
            </a:endParaRPr>
          </a:p>
        </p:txBody>
      </p:sp>
      <p:sp>
        <p:nvSpPr>
          <p:cNvPr id="8" name="Rectangle 7"/>
          <p:cNvSpPr/>
          <p:nvPr/>
        </p:nvSpPr>
        <p:spPr>
          <a:xfrm>
            <a:off x="-1" y="1858609"/>
            <a:ext cx="7481455" cy="584775"/>
          </a:xfrm>
          <a:prstGeom prst="rect">
            <a:avLst/>
          </a:prstGeom>
        </p:spPr>
        <p:txBody>
          <a:bodyPr wrap="square">
            <a:spAutoFit/>
          </a:bodyPr>
          <a:lstStyle/>
          <a:p>
            <a:r>
              <a:rPr lang="en-US" sz="3200" b="1" dirty="0">
                <a:solidFill>
                  <a:srgbClr val="FF0000"/>
                </a:solidFill>
                <a:latin typeface="Century Gothic" panose="020B0502020202020204" pitchFamily="34" charset="0"/>
                <a:cs typeface="Arial" panose="020B0604020202020204" pitchFamily="34" charset="0"/>
              </a:rPr>
              <a:t>Spill over effects of electricity supply</a:t>
            </a:r>
            <a:endParaRPr lang="en-US" sz="3200" dirty="0">
              <a:solidFill>
                <a:srgbClr val="FF0000"/>
              </a:solidFill>
              <a:latin typeface="Century Gothic" panose="020B0502020202020204" pitchFamily="34" charset="0"/>
            </a:endParaRPr>
          </a:p>
        </p:txBody>
      </p:sp>
      <p:grpSp>
        <p:nvGrpSpPr>
          <p:cNvPr id="10" name="Canvas 1"/>
          <p:cNvGrpSpPr/>
          <p:nvPr/>
        </p:nvGrpSpPr>
        <p:grpSpPr>
          <a:xfrm>
            <a:off x="1111827" y="2483137"/>
            <a:ext cx="6078682" cy="4115089"/>
            <a:chOff x="63302" y="184693"/>
            <a:chExt cx="5092700" cy="3436620"/>
          </a:xfrm>
        </p:grpSpPr>
        <p:sp>
          <p:nvSpPr>
            <p:cNvPr id="11" name="Rectangle 10"/>
            <p:cNvSpPr/>
            <p:nvPr/>
          </p:nvSpPr>
          <p:spPr>
            <a:xfrm>
              <a:off x="63302" y="184693"/>
              <a:ext cx="5092700" cy="3436620"/>
            </a:xfrm>
            <a:prstGeom prst="rect">
              <a:avLst/>
            </a:prstGeom>
            <a:ln>
              <a:solidFill>
                <a:schemeClr val="tx1"/>
              </a:solidFill>
            </a:ln>
          </p:spPr>
        </p:sp>
        <p:cxnSp>
          <p:nvCxnSpPr>
            <p:cNvPr id="12" name="Straight Connector 11"/>
            <p:cNvCxnSpPr/>
            <p:nvPr/>
          </p:nvCxnSpPr>
          <p:spPr>
            <a:xfrm flipH="1">
              <a:off x="88900" y="446271"/>
              <a:ext cx="2235200" cy="1892300"/>
            </a:xfrm>
            <a:prstGeom prst="line">
              <a:avLst/>
            </a:prstGeom>
            <a:ln w="38100">
              <a:prstDash val="dash"/>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H="1">
              <a:off x="2514600" y="815755"/>
              <a:ext cx="2429540" cy="2189053"/>
            </a:xfrm>
            <a:prstGeom prst="line">
              <a:avLst/>
            </a:prstGeom>
            <a:ln w="38100">
              <a:prstDash val="dash"/>
            </a:ln>
          </p:spPr>
          <p:style>
            <a:lnRef idx="3">
              <a:schemeClr val="accent1"/>
            </a:lnRef>
            <a:fillRef idx="0">
              <a:schemeClr val="accent1"/>
            </a:fillRef>
            <a:effectRef idx="2">
              <a:schemeClr val="accent1"/>
            </a:effectRef>
            <a:fontRef idx="minor">
              <a:schemeClr val="tx1"/>
            </a:fontRef>
          </p:style>
        </p:cxnSp>
        <p:sp>
          <p:nvSpPr>
            <p:cNvPr id="14" name="Text Box 12"/>
            <p:cNvSpPr txBox="1"/>
            <p:nvPr/>
          </p:nvSpPr>
          <p:spPr>
            <a:xfrm>
              <a:off x="371105" y="537105"/>
              <a:ext cx="1314450" cy="704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600" b="1">
                  <a:solidFill>
                    <a:srgbClr val="44546A"/>
                  </a:solidFill>
                  <a:latin typeface="Arial Narrow" panose="020B0606020202030204" pitchFamily="34" charset="0"/>
                  <a:ea typeface="Calibri" panose="020F0502020204030204" pitchFamily="34" charset="0"/>
                  <a:cs typeface="Arial" panose="020B0604020202020204" pitchFamily="34" charset="0"/>
                </a:rPr>
                <a:t>Non-affected region</a:t>
              </a:r>
              <a:endParaRPr lang="en-US" sz="1100">
                <a:latin typeface="Calibri" panose="020F0502020204030204" pitchFamily="34" charset="0"/>
                <a:ea typeface="Calibri" panose="020F0502020204030204" pitchFamily="34" charset="0"/>
                <a:cs typeface="Arial" panose="020B0604020202020204" pitchFamily="34" charset="0"/>
              </a:endParaRPr>
            </a:p>
          </p:txBody>
        </p:sp>
        <p:sp>
          <p:nvSpPr>
            <p:cNvPr id="15" name="Text Box 12"/>
            <p:cNvSpPr txBox="1"/>
            <p:nvPr/>
          </p:nvSpPr>
          <p:spPr>
            <a:xfrm>
              <a:off x="3603467" y="2173471"/>
              <a:ext cx="1314450" cy="704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1600" b="1">
                  <a:solidFill>
                    <a:srgbClr val="44546A"/>
                  </a:solidFill>
                  <a:latin typeface="Arial Narrow" panose="020B0606020202030204" pitchFamily="34" charset="0"/>
                  <a:ea typeface="Calibri" panose="020F0502020204030204" pitchFamily="34" charset="0"/>
                  <a:cs typeface="Arial" panose="020B0604020202020204" pitchFamily="34" charset="0"/>
                </a:rPr>
                <a:t>Non-affected region</a:t>
              </a:r>
              <a:endParaRPr lang="en-US" sz="1200">
                <a:latin typeface="Times New Roman" panose="02020603050405020304" pitchFamily="18" charset="0"/>
                <a:ea typeface="Yu Mincho" panose="02020400000000000000" pitchFamily="18" charset="-128"/>
              </a:endParaRPr>
            </a:p>
          </p:txBody>
        </p:sp>
        <p:sp>
          <p:nvSpPr>
            <p:cNvPr id="17" name="Rectangle 16"/>
            <p:cNvSpPr/>
            <p:nvPr/>
          </p:nvSpPr>
          <p:spPr>
            <a:xfrm rot="2984377">
              <a:off x="2041850" y="385730"/>
              <a:ext cx="750151" cy="2474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rot="2984377">
              <a:off x="2252107" y="406076"/>
              <a:ext cx="335151"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2"/>
            <p:cNvSpPr txBox="1"/>
            <p:nvPr/>
          </p:nvSpPr>
          <p:spPr>
            <a:xfrm rot="19143123">
              <a:off x="1246199" y="1392015"/>
              <a:ext cx="2570997" cy="704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1600" b="1">
                  <a:solidFill>
                    <a:srgbClr val="FF0000"/>
                  </a:solidFill>
                  <a:latin typeface="Arial Narrow" panose="020B0606020202030204" pitchFamily="34" charset="0"/>
                  <a:ea typeface="Calibri" panose="020F0502020204030204" pitchFamily="34" charset="0"/>
                  <a:cs typeface="Arial" panose="020B0604020202020204" pitchFamily="34" charset="0"/>
                </a:rPr>
                <a:t>Electricity Supply</a:t>
              </a:r>
              <a:endParaRPr lang="en-US" sz="1200">
                <a:latin typeface="Times New Roman" panose="02020603050405020304" pitchFamily="18" charset="0"/>
                <a:ea typeface="Yu Mincho" panose="02020400000000000000" pitchFamily="18" charset="-128"/>
              </a:endParaRPr>
            </a:p>
          </p:txBody>
        </p:sp>
        <p:sp>
          <p:nvSpPr>
            <p:cNvPr id="20" name="Down Arrow 19"/>
            <p:cNvSpPr/>
            <p:nvPr/>
          </p:nvSpPr>
          <p:spPr>
            <a:xfrm rot="10800000">
              <a:off x="659219" y="1992122"/>
              <a:ext cx="435934" cy="626498"/>
            </a:xfrm>
            <a:prstGeom prst="downArrow">
              <a:avLst>
                <a:gd name="adj1" fmla="val 30488"/>
                <a:gd name="adj2" fmla="val 45122"/>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Down Arrow 20"/>
            <p:cNvSpPr/>
            <p:nvPr/>
          </p:nvSpPr>
          <p:spPr>
            <a:xfrm rot="10800000">
              <a:off x="3670673" y="373818"/>
              <a:ext cx="435610" cy="626110"/>
            </a:xfrm>
            <a:prstGeom prst="downArrow">
              <a:avLst>
                <a:gd name="adj1" fmla="val 30488"/>
                <a:gd name="adj2" fmla="val 45122"/>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12"/>
            <p:cNvSpPr txBox="1"/>
            <p:nvPr/>
          </p:nvSpPr>
          <p:spPr>
            <a:xfrm>
              <a:off x="63302" y="2696311"/>
              <a:ext cx="2403713" cy="704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1400" b="1">
                  <a:solidFill>
                    <a:srgbClr val="FF0000"/>
                  </a:solidFill>
                  <a:latin typeface="Arial Narrow" panose="020B0606020202030204" pitchFamily="34" charset="0"/>
                  <a:ea typeface="Calibri" panose="020F0502020204030204" pitchFamily="34" charset="0"/>
                  <a:cs typeface="Arial" panose="020B0604020202020204" pitchFamily="34" charset="0"/>
                </a:rPr>
                <a:t>Spillover Effect </a:t>
              </a:r>
              <a:r>
                <a:rPr lang="en-US" sz="1400" b="1">
                  <a:solidFill>
                    <a:srgbClr val="44546A"/>
                  </a:solidFill>
                  <a:latin typeface="Arial Narrow" panose="020B0606020202030204" pitchFamily="34" charset="0"/>
                  <a:ea typeface="Calibri" panose="020F0502020204030204" pitchFamily="34" charset="0"/>
                  <a:cs typeface="Arial" panose="020B0604020202020204" pitchFamily="34" charset="0"/>
                </a:rPr>
                <a:t>and increase of sales &amp; property tax revenue</a:t>
              </a:r>
              <a:endParaRPr lang="en-US" sz="1200">
                <a:latin typeface="Times New Roman" panose="02020603050405020304" pitchFamily="18" charset="0"/>
                <a:ea typeface="Yu Mincho" panose="02020400000000000000" pitchFamily="18" charset="-128"/>
              </a:endParaRPr>
            </a:p>
          </p:txBody>
        </p:sp>
        <p:sp>
          <p:nvSpPr>
            <p:cNvPr id="23" name="Text Box 12"/>
            <p:cNvSpPr txBox="1"/>
            <p:nvPr/>
          </p:nvSpPr>
          <p:spPr>
            <a:xfrm rot="19159305">
              <a:off x="466108" y="1063621"/>
              <a:ext cx="2403475" cy="704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n-US" sz="1400" b="1">
                  <a:solidFill>
                    <a:srgbClr val="FF0000"/>
                  </a:solidFill>
                  <a:latin typeface="Arial Narrow" panose="020B0606020202030204" pitchFamily="34" charset="0"/>
                  <a:ea typeface="Calibri" panose="020F0502020204030204" pitchFamily="34" charset="0"/>
                  <a:cs typeface="Arial" panose="020B0604020202020204" pitchFamily="34" charset="0"/>
                </a:rPr>
                <a:t>Private investment</a:t>
              </a:r>
              <a:endParaRPr lang="en-US" sz="1200">
                <a:latin typeface="Times New Roman" panose="02020603050405020304" pitchFamily="18" charset="0"/>
                <a:ea typeface="Yu Mincho" panose="02020400000000000000" pitchFamily="18" charset="-128"/>
              </a:endParaRPr>
            </a:p>
          </p:txBody>
        </p:sp>
        <p:sp>
          <p:nvSpPr>
            <p:cNvPr id="24" name="Text Box 12"/>
            <p:cNvSpPr txBox="1"/>
            <p:nvPr/>
          </p:nvSpPr>
          <p:spPr>
            <a:xfrm rot="19159305">
              <a:off x="1260878" y="698357"/>
              <a:ext cx="2403475" cy="7042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tabLst>
                  <a:tab pos="2114550" algn="l"/>
                </a:tabLst>
              </a:pPr>
              <a:r>
                <a:rPr lang="en-US" sz="1400" b="1">
                  <a:solidFill>
                    <a:srgbClr val="FF0000"/>
                  </a:solidFill>
                  <a:latin typeface="Arial Narrow" panose="020B0606020202030204" pitchFamily="34" charset="0"/>
                  <a:ea typeface="Calibri" panose="020F0502020204030204" pitchFamily="34" charset="0"/>
                  <a:cs typeface="Arial" panose="020B0604020202020204" pitchFamily="34" charset="0"/>
                </a:rPr>
                <a:t>Business development</a:t>
              </a:r>
              <a:endParaRPr lang="en-US" sz="1200">
                <a:latin typeface="Times New Roman" panose="02020603050405020304" pitchFamily="18" charset="0"/>
                <a:ea typeface="Yu Mincho" panose="02020400000000000000" pitchFamily="18" charset="-128"/>
              </a:endParaRPr>
            </a:p>
          </p:txBody>
        </p:sp>
        <p:sp>
          <p:nvSpPr>
            <p:cNvPr id="25" name="Text Box 12"/>
            <p:cNvSpPr txBox="1"/>
            <p:nvPr/>
          </p:nvSpPr>
          <p:spPr>
            <a:xfrm rot="19159305">
              <a:off x="2263032" y="1283763"/>
              <a:ext cx="2403475" cy="7035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n-US" sz="1400" b="1">
                  <a:solidFill>
                    <a:srgbClr val="FF0000"/>
                  </a:solidFill>
                  <a:latin typeface="Arial Narrow" panose="020B0606020202030204" pitchFamily="34" charset="0"/>
                  <a:ea typeface="Calibri" panose="020F0502020204030204" pitchFamily="34" charset="0"/>
                  <a:cs typeface="Arial" panose="020B0604020202020204" pitchFamily="34" charset="0"/>
                </a:rPr>
                <a:t>Employment</a:t>
              </a:r>
              <a:endParaRPr lang="en-US" sz="1200">
                <a:latin typeface="Times New Roman" panose="02020603050405020304" pitchFamily="18" charset="0"/>
                <a:ea typeface="Yu Mincho" panose="02020400000000000000" pitchFamily="18" charset="-128"/>
              </a:endParaRPr>
            </a:p>
          </p:txBody>
        </p:sp>
        <p:sp>
          <p:nvSpPr>
            <p:cNvPr id="26" name="Text Box 12"/>
            <p:cNvSpPr txBox="1"/>
            <p:nvPr/>
          </p:nvSpPr>
          <p:spPr>
            <a:xfrm rot="19159305">
              <a:off x="1881209" y="1988767"/>
              <a:ext cx="2403475" cy="7029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n-US" b="1" dirty="0">
                  <a:solidFill>
                    <a:srgbClr val="44546A"/>
                  </a:solidFill>
                  <a:latin typeface="Arial Narrow" panose="020B0606020202030204" pitchFamily="34" charset="0"/>
                  <a:ea typeface="Calibri" panose="020F0502020204030204" pitchFamily="34" charset="0"/>
                  <a:cs typeface="Arial" panose="020B0604020202020204" pitchFamily="34" charset="0"/>
                </a:rPr>
                <a:t>Spillover Effect</a:t>
              </a:r>
              <a:endParaRPr lang="en-US" sz="1200" dirty="0">
                <a:latin typeface="Times New Roman" panose="02020603050405020304" pitchFamily="18" charset="0"/>
                <a:ea typeface="Yu Mincho" panose="02020400000000000000" pitchFamily="18" charset="-128"/>
              </a:endParaRPr>
            </a:p>
          </p:txBody>
        </p:sp>
        <p:sp>
          <p:nvSpPr>
            <p:cNvPr id="27" name="Lightning Bolt 26"/>
            <p:cNvSpPr/>
            <p:nvPr/>
          </p:nvSpPr>
          <p:spPr>
            <a:xfrm>
              <a:off x="3318395" y="417996"/>
              <a:ext cx="361507" cy="62602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Lightning Bolt 27"/>
            <p:cNvSpPr/>
            <p:nvPr/>
          </p:nvSpPr>
          <p:spPr>
            <a:xfrm flipH="1">
              <a:off x="4086499" y="417996"/>
              <a:ext cx="393404" cy="62547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846" y="1417745"/>
            <a:ext cx="4854552" cy="3071127"/>
          </a:xfrm>
          <a:prstGeom prst="ellipse">
            <a:avLst/>
          </a:prstGeom>
          <a:ln>
            <a:noFill/>
          </a:ln>
          <a:effectLst>
            <a:softEdge rad="112500"/>
          </a:effectLst>
        </p:spPr>
      </p:pic>
      <p:sp>
        <p:nvSpPr>
          <p:cNvPr id="7" name="TextBox 6"/>
          <p:cNvSpPr txBox="1"/>
          <p:nvPr/>
        </p:nvSpPr>
        <p:spPr>
          <a:xfrm>
            <a:off x="3103243" y="6203877"/>
            <a:ext cx="3578224" cy="276999"/>
          </a:xfrm>
          <a:prstGeom prst="rect">
            <a:avLst/>
          </a:prstGeom>
          <a:noFill/>
        </p:spPr>
        <p:txBody>
          <a:bodyPr wrap="none" rtlCol="0">
            <a:spAutoFit/>
          </a:bodyPr>
          <a:lstStyle/>
          <a:p>
            <a:r>
              <a:rPr lang="en-US" sz="1200" dirty="0"/>
              <a:t>Source: Yoshino and Taghizadeh-Hesary (2017)</a:t>
            </a:r>
          </a:p>
        </p:txBody>
      </p:sp>
    </p:spTree>
    <p:extLst>
      <p:ext uri="{BB962C8B-B14F-4D97-AF65-F5344CB8AC3E}">
        <p14:creationId xmlns:p14="http://schemas.microsoft.com/office/powerpoint/2010/main" val="318160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2D21DD-46A6-47A1-B82E-52AB13902E17}"/>
              </a:ext>
            </a:extLst>
          </p:cNvPr>
          <p:cNvSpPr>
            <a:spLocks noGrp="1"/>
          </p:cNvSpPr>
          <p:nvPr>
            <p:ph type="sldNum" sz="quarter" idx="12"/>
          </p:nvPr>
        </p:nvSpPr>
        <p:spPr/>
        <p:txBody>
          <a:bodyPr/>
          <a:lstStyle/>
          <a:p>
            <a:fld id="{8DF9E24F-992D-4BDA-8BCC-28F2528AB388}" type="slidenum">
              <a:rPr kumimoji="1" lang="ja-JP" altLang="en-US" smtClean="0"/>
              <a:t>7</a:t>
            </a:fld>
            <a:endParaRPr kumimoji="1" lang="ja-JP" altLang="en-US"/>
          </a:p>
        </p:txBody>
      </p:sp>
      <p:pic>
        <p:nvPicPr>
          <p:cNvPr id="4" name="図 3">
            <a:extLst>
              <a:ext uri="{FF2B5EF4-FFF2-40B4-BE49-F238E27FC236}">
                <a16:creationId xmlns:a16="http://schemas.microsoft.com/office/drawing/2014/main" id="{E2BE08E7-AA5D-4602-9F8E-71B2CCBBCA66}"/>
              </a:ext>
            </a:extLst>
          </p:cNvPr>
          <p:cNvPicPr>
            <a:picLocks noChangeAspect="1"/>
          </p:cNvPicPr>
          <p:nvPr/>
        </p:nvPicPr>
        <p:blipFill>
          <a:blip r:embed="rId2"/>
          <a:stretch>
            <a:fillRect/>
          </a:stretch>
        </p:blipFill>
        <p:spPr>
          <a:xfrm>
            <a:off x="476250" y="371475"/>
            <a:ext cx="11239500" cy="6115050"/>
          </a:xfrm>
          <a:prstGeom prst="rect">
            <a:avLst/>
          </a:prstGeom>
        </p:spPr>
      </p:pic>
    </p:spTree>
    <p:extLst>
      <p:ext uri="{BB962C8B-B14F-4D97-AF65-F5344CB8AC3E}">
        <p14:creationId xmlns:p14="http://schemas.microsoft.com/office/powerpoint/2010/main" val="316351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Trebuchet MS" pitchFamily="34" charset="0"/>
                <a:ea typeface="ＭＳ Ｐゴシック" charset="-128"/>
              </a:defRPr>
            </a:lvl1pPr>
            <a:lvl2pPr>
              <a:defRPr sz="1575">
                <a:solidFill>
                  <a:schemeClr val="tx1"/>
                </a:solidFill>
                <a:latin typeface="Trebuchet MS" pitchFamily="34" charset="0"/>
                <a:ea typeface="ＭＳ Ｐゴシック" charset="-128"/>
              </a:defRPr>
            </a:lvl2pPr>
            <a:lvl3pPr>
              <a:defRPr sz="1350">
                <a:solidFill>
                  <a:schemeClr val="tx1"/>
                </a:solidFill>
                <a:latin typeface="Trebuchet MS" pitchFamily="34" charset="0"/>
                <a:ea typeface="ＭＳ Ｐゴシック" charset="-128"/>
              </a:defRPr>
            </a:lvl3pPr>
            <a:lvl4pPr>
              <a:defRPr sz="1125">
                <a:solidFill>
                  <a:schemeClr val="tx1"/>
                </a:solidFill>
                <a:latin typeface="Trebuchet MS" pitchFamily="34" charset="0"/>
                <a:ea typeface="ＭＳ Ｐゴシック" charset="-128"/>
              </a:defRPr>
            </a:lvl4pPr>
            <a:lvl5pPr>
              <a:defRPr sz="1125">
                <a:solidFill>
                  <a:schemeClr val="tx1"/>
                </a:solidFill>
                <a:latin typeface="Trebuchet MS" pitchFamily="34" charset="0"/>
                <a:ea typeface="ＭＳ Ｐゴシック" charset="-128"/>
              </a:defRPr>
            </a:lvl5pPr>
            <a:lvl6pPr eaLnBrk="0" hangingPunct="0">
              <a:buFont typeface="Wingdings" pitchFamily="2" charset="2"/>
              <a:defRPr sz="1125">
                <a:solidFill>
                  <a:schemeClr val="tx1"/>
                </a:solidFill>
                <a:latin typeface="Trebuchet MS" pitchFamily="34" charset="0"/>
                <a:ea typeface="ＭＳ Ｐゴシック" charset="-128"/>
              </a:defRPr>
            </a:lvl6pPr>
            <a:lvl7pPr eaLnBrk="0" hangingPunct="0">
              <a:buFont typeface="Wingdings" pitchFamily="2" charset="2"/>
              <a:defRPr sz="1125">
                <a:solidFill>
                  <a:schemeClr val="tx1"/>
                </a:solidFill>
                <a:latin typeface="Trebuchet MS" pitchFamily="34" charset="0"/>
                <a:ea typeface="ＭＳ Ｐゴシック" charset="-128"/>
              </a:defRPr>
            </a:lvl7pPr>
            <a:lvl8pPr eaLnBrk="0" hangingPunct="0">
              <a:buFont typeface="Wingdings" pitchFamily="2" charset="2"/>
              <a:defRPr sz="1125">
                <a:solidFill>
                  <a:schemeClr val="tx1"/>
                </a:solidFill>
                <a:latin typeface="Trebuchet MS" pitchFamily="34" charset="0"/>
                <a:ea typeface="ＭＳ Ｐゴシック" charset="-128"/>
              </a:defRPr>
            </a:lvl8pPr>
            <a:lvl9pPr eaLnBrk="0" hangingPunct="0">
              <a:buFont typeface="Wingdings" pitchFamily="2" charset="2"/>
              <a:defRPr sz="1125">
                <a:solidFill>
                  <a:schemeClr val="tx1"/>
                </a:solidFill>
                <a:latin typeface="Trebuchet MS" pitchFamily="34" charset="0"/>
                <a:ea typeface="ＭＳ Ｐゴシック" charset="-128"/>
              </a:defRPr>
            </a:lvl9pPr>
          </a:lstStyle>
          <a:p>
            <a:pPr>
              <a:defRPr/>
            </a:pPr>
            <a:fld id="{1AC56803-419C-4D0C-AEC8-B790C1BB8BD8}" type="slidenum">
              <a:rPr lang="ja-JP" altLang="en-US" sz="788">
                <a:solidFill>
                  <a:schemeClr val="bg1">
                    <a:lumMod val="65000"/>
                  </a:schemeClr>
                </a:solidFill>
                <a:latin typeface="Times New Roman" pitchFamily="18" charset="0"/>
              </a:rPr>
              <a:pPr>
                <a:defRPr/>
              </a:pPr>
              <a:t>8</a:t>
            </a:fld>
            <a:endParaRPr lang="ja-JP" altLang="en-US" sz="788" dirty="0">
              <a:solidFill>
                <a:schemeClr val="bg1">
                  <a:lumMod val="65000"/>
                </a:schemeClr>
              </a:solidFill>
              <a:latin typeface="Times New Roman" pitchFamily="18" charset="0"/>
            </a:endParaRPr>
          </a:p>
        </p:txBody>
      </p:sp>
      <p:sp>
        <p:nvSpPr>
          <p:cNvPr id="22532" name="TextBox 1"/>
          <p:cNvSpPr txBox="1">
            <a:spLocks noChangeArrowheads="1"/>
          </p:cNvSpPr>
          <p:nvPr/>
        </p:nvSpPr>
        <p:spPr bwMode="auto">
          <a:xfrm>
            <a:off x="2989706" y="5829713"/>
            <a:ext cx="406339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400" b="1" dirty="0">
                <a:latin typeface="Arial" panose="020B0604020202020204" pitchFamily="34" charset="0"/>
                <a:cs typeface="Arial" panose="020B0604020202020204" pitchFamily="34" charset="0"/>
              </a:rPr>
              <a:t> </a:t>
            </a:r>
            <a:r>
              <a:rPr lang="en-US" altLang="ja-JP" sz="1400" b="1" dirty="0">
                <a:solidFill>
                  <a:srgbClr val="7030A0"/>
                </a:solidFill>
                <a:latin typeface="Arial" panose="020B0604020202020204" pitchFamily="34" charset="0"/>
                <a:cs typeface="Arial" panose="020B0604020202020204" pitchFamily="34" charset="0"/>
              </a:rPr>
              <a:t>Hometown Investment Trust Funds</a:t>
            </a:r>
          </a:p>
          <a:p>
            <a:pPr eaLnBrk="1" hangingPunct="1">
              <a:lnSpc>
                <a:spcPct val="100000"/>
              </a:lnSpc>
              <a:spcBef>
                <a:spcPct val="0"/>
              </a:spcBef>
              <a:buFontTx/>
              <a:buNone/>
            </a:pPr>
            <a:r>
              <a:rPr lang="en-US" altLang="ja-JP" sz="1400" b="1" dirty="0">
                <a:solidFill>
                  <a:srgbClr val="7030A0"/>
                </a:solidFill>
                <a:latin typeface="Arial" panose="020B0604020202020204" pitchFamily="34" charset="0"/>
                <a:cs typeface="Arial" panose="020B0604020202020204" pitchFamily="34" charset="0"/>
              </a:rPr>
              <a:t>-----------------------------------</a:t>
            </a:r>
            <a:br>
              <a:rPr lang="en-US" altLang="ja-JP" sz="1400" b="1" dirty="0">
                <a:solidFill>
                  <a:srgbClr val="7030A0"/>
                </a:solidFill>
                <a:latin typeface="Arial" panose="020B0604020202020204" pitchFamily="34" charset="0"/>
                <a:cs typeface="Arial" panose="020B0604020202020204" pitchFamily="34" charset="0"/>
              </a:rPr>
            </a:br>
            <a:r>
              <a:rPr lang="en-US" altLang="ja-JP" sz="1400" b="1" dirty="0">
                <a:solidFill>
                  <a:srgbClr val="7030A0"/>
                </a:solidFill>
                <a:latin typeface="Arial" panose="020B0604020202020204" pitchFamily="34" charset="0"/>
                <a:cs typeface="Arial" panose="020B0604020202020204" pitchFamily="34" charset="0"/>
              </a:rPr>
              <a:t>A Stable Way to Supply Risk Capital </a:t>
            </a:r>
          </a:p>
          <a:p>
            <a:pPr eaLnBrk="1" hangingPunct="1">
              <a:lnSpc>
                <a:spcPct val="100000"/>
              </a:lnSpc>
              <a:spcBef>
                <a:spcPct val="0"/>
              </a:spcBef>
              <a:buFontTx/>
              <a:buNone/>
            </a:pPr>
            <a:r>
              <a:rPr lang="en-US" altLang="ja-JP" sz="1400" b="1" dirty="0">
                <a:solidFill>
                  <a:srgbClr val="7030A0"/>
                </a:solidFill>
                <a:latin typeface="Arial" panose="020B0604020202020204" pitchFamily="34" charset="0"/>
                <a:cs typeface="Arial" panose="020B0604020202020204" pitchFamily="34" charset="0"/>
              </a:rPr>
              <a:t>Yoshino, Naoyuki; Kaji Sahoko (Eds.), 2013,</a:t>
            </a:r>
          </a:p>
          <a:p>
            <a:pPr eaLnBrk="1" hangingPunct="1">
              <a:lnSpc>
                <a:spcPct val="100000"/>
              </a:lnSpc>
              <a:spcBef>
                <a:spcPct val="0"/>
              </a:spcBef>
              <a:buFontTx/>
              <a:buNone/>
            </a:pPr>
            <a:endParaRPr lang="en-US" altLang="ja-JP" sz="1050" b="1" dirty="0">
              <a:solidFill>
                <a:srgbClr val="7030A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ja-JP" sz="105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ja-JP" sz="1050" b="1" dirty="0">
              <a:latin typeface="Arial" panose="020B0604020202020204" pitchFamily="34" charset="0"/>
              <a:cs typeface="Arial" panose="020B0604020202020204" pitchFamily="34" charset="0"/>
            </a:endParaRPr>
          </a:p>
        </p:txBody>
      </p:sp>
      <p:pic>
        <p:nvPicPr>
          <p:cNvPr id="2253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5801" y="139802"/>
            <a:ext cx="3797895" cy="57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035" y="280348"/>
            <a:ext cx="1625203"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6711287" y="1390099"/>
            <a:ext cx="3069877" cy="435191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a:stretch>
            <a:fillRect/>
          </a:stretch>
        </p:blipFill>
        <p:spPr>
          <a:xfrm>
            <a:off x="6945027" y="5870716"/>
            <a:ext cx="2779643" cy="337500"/>
          </a:xfrm>
          <a:prstGeom prst="rect">
            <a:avLst/>
          </a:prstGeom>
        </p:spPr>
      </p:pic>
      <p:pic>
        <p:nvPicPr>
          <p:cNvPr id="10" name="Picture 9"/>
          <p:cNvPicPr>
            <a:picLocks noChangeAspect="1"/>
          </p:cNvPicPr>
          <p:nvPr/>
        </p:nvPicPr>
        <p:blipFill>
          <a:blip r:embed="rId6"/>
          <a:stretch>
            <a:fillRect/>
          </a:stretch>
        </p:blipFill>
        <p:spPr>
          <a:xfrm>
            <a:off x="6972323" y="6162772"/>
            <a:ext cx="2320867" cy="587250"/>
          </a:xfrm>
          <a:prstGeom prst="rect">
            <a:avLst/>
          </a:prstGeom>
        </p:spPr>
      </p:pic>
      <p:sp>
        <p:nvSpPr>
          <p:cNvPr id="2" name="Date Placeholder 1"/>
          <p:cNvSpPr>
            <a:spLocks noGrp="1"/>
          </p:cNvSpPr>
          <p:nvPr>
            <p:ph type="dt" sz="half" idx="10"/>
          </p:nvPr>
        </p:nvSpPr>
        <p:spPr/>
        <p:txBody>
          <a:bodyPr/>
          <a:lstStyle/>
          <a:p>
            <a:r>
              <a:rPr lang="en-US"/>
              <a:t>1/14/2018</a:t>
            </a:r>
            <a:endParaRPr lang="en-AU" dirty="0"/>
          </a:p>
        </p:txBody>
      </p:sp>
      <p:sp>
        <p:nvSpPr>
          <p:cNvPr id="7" name="Title 1"/>
          <p:cNvSpPr txBox="1">
            <a:spLocks/>
          </p:cNvSpPr>
          <p:nvPr/>
        </p:nvSpPr>
        <p:spPr>
          <a:xfrm>
            <a:off x="6338806" y="193070"/>
            <a:ext cx="3975737" cy="1068330"/>
          </a:xfrm>
          <a:prstGeom prst="rect">
            <a:avLst/>
          </a:prstGeom>
          <a:solidFill>
            <a:schemeClr val="accent1">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000" dirty="0">
                <a:latin typeface="Franklin Gothic Demi Cond" panose="020B0706030402020204" pitchFamily="34" charset="0"/>
              </a:rPr>
              <a:t>Possible Solutions</a:t>
            </a:r>
          </a:p>
          <a:p>
            <a:pPr algn="l">
              <a:defRPr/>
            </a:pPr>
            <a:r>
              <a:rPr lang="en-US" sz="2000" dirty="0">
                <a:latin typeface="Franklin Gothic Demi Cond" panose="020B0706030402020204" pitchFamily="34" charset="0"/>
              </a:rPr>
              <a:t>   by use of community funds</a:t>
            </a:r>
          </a:p>
          <a:p>
            <a:pPr algn="l">
              <a:defRPr/>
            </a:pPr>
            <a:r>
              <a:rPr lang="en-US" sz="2800" dirty="0">
                <a:solidFill>
                  <a:srgbClr val="FF0000"/>
                </a:solidFill>
                <a:latin typeface="Franklin Gothic Demi Cond" panose="020B0706030402020204" pitchFamily="34" charset="0"/>
              </a:rPr>
              <a:t>For Risky businesses</a:t>
            </a:r>
          </a:p>
        </p:txBody>
      </p:sp>
    </p:spTree>
    <p:extLst>
      <p:ext uri="{BB962C8B-B14F-4D97-AF65-F5344CB8AC3E}">
        <p14:creationId xmlns:p14="http://schemas.microsoft.com/office/powerpoint/2010/main" val="126305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374790" y="379655"/>
            <a:ext cx="70925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2400" b="1" dirty="0"/>
              <a:t>Financing Scheme for Renewable Energy Projects Using HITs and Carbon Tax</a:t>
            </a:r>
            <a:endParaRPr lang="en-US" altLang="en-US" sz="4000" dirty="0">
              <a:latin typeface="Arial" panose="020B0604020202020204" pitchFamily="34" charset="0"/>
            </a:endParaRPr>
          </a:p>
        </p:txBody>
      </p:sp>
      <p:sp>
        <p:nvSpPr>
          <p:cNvPr id="8" name="Rectangle 3"/>
          <p:cNvSpPr>
            <a:spLocks noChangeArrowheads="1"/>
          </p:cNvSpPr>
          <p:nvPr/>
        </p:nvSpPr>
        <p:spPr bwMode="auto">
          <a:xfrm>
            <a:off x="2374790" y="5986737"/>
            <a:ext cx="2619628"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ea typeface="MS Mincho" panose="02020609040205080304" pitchFamily="49" charset="-128"/>
                <a:cs typeface="Arial" panose="020B0604020202020204" pitchFamily="34" charset="0"/>
              </a:rPr>
              <a:t>HIT = Hometown Investment Trust Fund.</a:t>
            </a:r>
            <a:endParaRPr lang="en-US" altLang="en-US" sz="800" dirty="0"/>
          </a:p>
          <a:p>
            <a:pPr eaLnBrk="0" fontAlgn="base" hangingPunct="0">
              <a:spcBef>
                <a:spcPct val="0"/>
              </a:spcBef>
              <a:spcAft>
                <a:spcPct val="0"/>
              </a:spcAft>
            </a:pPr>
            <a:r>
              <a:rPr lang="en-US" altLang="en-US" sz="1050" dirty="0">
                <a:solidFill>
                  <a:srgbClr val="000000"/>
                </a:solidFill>
                <a:latin typeface="Arial" panose="020B0604020202020204" pitchFamily="34" charset="0"/>
                <a:ea typeface="MS Mincho" panose="02020609040205080304" pitchFamily="49" charset="-128"/>
                <a:cs typeface="Arial" panose="020B0604020202020204" pitchFamily="34" charset="0"/>
              </a:rPr>
              <a:t>Source: Authors.</a:t>
            </a:r>
            <a:br>
              <a:rPr lang="en-US" altLang="en-US" sz="1050" dirty="0">
                <a:solidFill>
                  <a:srgbClr val="000000"/>
                </a:solidFill>
                <a:latin typeface="Arial" panose="020B0604020202020204" pitchFamily="34" charset="0"/>
                <a:ea typeface="MS Mincho" panose="02020609040205080304" pitchFamily="49" charset="-128"/>
                <a:cs typeface="Arial" panose="020B0604020202020204" pitchFamily="34" charset="0"/>
              </a:rPr>
            </a:br>
            <a:br>
              <a:rPr lang="en-US" altLang="en-US" sz="1050" dirty="0">
                <a:solidFill>
                  <a:srgbClr val="000000"/>
                </a:solidFill>
                <a:latin typeface="Arial" panose="020B0604020202020204" pitchFamily="34" charset="0"/>
                <a:ea typeface="MS Mincho" panose="02020609040205080304" pitchFamily="49" charset="-128"/>
                <a:cs typeface="Arial" panose="020B0604020202020204" pitchFamily="34" charset="0"/>
              </a:rPr>
            </a:br>
            <a:endParaRPr lang="en-US" altLang="en-US" sz="2400" dirty="0">
              <a:latin typeface="Arial" panose="020B0604020202020204" pitchFamily="34" charset="0"/>
            </a:endParaRPr>
          </a:p>
        </p:txBody>
      </p:sp>
      <p:sp>
        <p:nvSpPr>
          <p:cNvPr id="11" name="Slide Number Placeholder 10"/>
          <p:cNvSpPr>
            <a:spLocks noGrp="1"/>
          </p:cNvSpPr>
          <p:nvPr>
            <p:ph type="sldNum" sz="quarter" idx="12"/>
          </p:nvPr>
        </p:nvSpPr>
        <p:spPr/>
        <p:txBody>
          <a:bodyPr/>
          <a:lstStyle/>
          <a:p>
            <a:fld id="{46B3711B-9013-4447-9EE9-DB095C4B535F}" type="slidenum">
              <a:rPr lang="en-AU" smtClean="0"/>
              <a:t>9</a:t>
            </a:fld>
            <a:endParaRPr lang="en-AU" dirty="0"/>
          </a:p>
        </p:txBody>
      </p:sp>
      <p:sp>
        <p:nvSpPr>
          <p:cNvPr id="2" name="Date Placeholder 1"/>
          <p:cNvSpPr>
            <a:spLocks noGrp="1"/>
          </p:cNvSpPr>
          <p:nvPr>
            <p:ph type="dt" sz="half" idx="10"/>
          </p:nvPr>
        </p:nvSpPr>
        <p:spPr/>
        <p:txBody>
          <a:bodyPr/>
          <a:lstStyle/>
          <a:p>
            <a:r>
              <a:rPr lang="en-US"/>
              <a:t>1/14/2018</a:t>
            </a:r>
            <a:endParaRPr lang="en-AU"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216" y="1332341"/>
            <a:ext cx="7734134" cy="4442723"/>
          </a:xfrm>
          <a:prstGeom prst="rect">
            <a:avLst/>
          </a:prstGeom>
          <a:noFill/>
          <a:ln>
            <a:noFill/>
          </a:ln>
        </p:spPr>
      </p:pic>
      <p:sp>
        <p:nvSpPr>
          <p:cNvPr id="3" name="正方形/長方形 2">
            <a:extLst>
              <a:ext uri="{FF2B5EF4-FFF2-40B4-BE49-F238E27FC236}">
                <a16:creationId xmlns:a16="http://schemas.microsoft.com/office/drawing/2014/main" id="{075BE00A-B28A-4D2F-9FEA-D301E65FE205}"/>
              </a:ext>
            </a:extLst>
          </p:cNvPr>
          <p:cNvSpPr/>
          <p:nvPr/>
        </p:nvSpPr>
        <p:spPr>
          <a:xfrm>
            <a:off x="3840480" y="4826000"/>
            <a:ext cx="4348480" cy="1895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latin typeface="Century Gothic" panose="020B0502020202020204" pitchFamily="34" charset="0"/>
              </a:rPr>
              <a:t>Injection </a:t>
            </a:r>
            <a:r>
              <a:rPr lang="en-US" altLang="ja-JP" sz="2800" b="1" dirty="0">
                <a:latin typeface="Century Gothic" panose="020B0502020202020204" pitchFamily="34" charset="0"/>
              </a:rPr>
              <a:t>of</a:t>
            </a:r>
            <a:endParaRPr kumimoji="1" lang="en-US" altLang="ja-JP" sz="2800" b="1" dirty="0">
              <a:latin typeface="Century Gothic" panose="020B0502020202020204" pitchFamily="34" charset="0"/>
            </a:endParaRPr>
          </a:p>
          <a:p>
            <a:pPr algn="ctr"/>
            <a:r>
              <a:rPr kumimoji="1" lang="en-US" altLang="ja-JP" sz="2800" b="1" dirty="0">
                <a:latin typeface="Century Gothic" panose="020B0502020202020204" pitchFamily="34" charset="0"/>
              </a:rPr>
              <a:t>Spillover Tax revenues</a:t>
            </a:r>
            <a:endParaRPr kumimoji="1" lang="ja-JP" altLang="en-US" sz="2800" b="1" dirty="0">
              <a:latin typeface="Century Gothic" panose="020B0502020202020204" pitchFamily="34" charset="0"/>
            </a:endParaRPr>
          </a:p>
        </p:txBody>
      </p:sp>
    </p:spTree>
    <p:extLst>
      <p:ext uri="{BB962C8B-B14F-4D97-AF65-F5344CB8AC3E}">
        <p14:creationId xmlns:p14="http://schemas.microsoft.com/office/powerpoint/2010/main" val="18948626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游ゴシック Light"/>
        <a:ea typeface="ＭＳ Ｐゴシック"/>
        <a:cs typeface=""/>
      </a:majorFont>
      <a:minorFont>
        <a:latin typeface="游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F50169D-06B0-42F8-8BD7-337230048CFD}" vid="{C60DBDBB-3524-4A90-9CE6-2263939B62EC}"/>
    </a:ext>
  </a:extLst>
</a:theme>
</file>

<file path=docProps/app.xml><?xml version="1.0" encoding="utf-8"?>
<Properties xmlns="http://schemas.openxmlformats.org/officeDocument/2006/extended-properties" xmlns:vt="http://schemas.openxmlformats.org/officeDocument/2006/docPropsVTypes">
  <Template>blank</Template>
  <TotalTime>564</TotalTime>
  <Words>1226</Words>
  <Application>Microsoft Office PowerPoint</Application>
  <PresentationFormat>ワイド画面</PresentationFormat>
  <Paragraphs>230</Paragraphs>
  <Slides>34</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34</vt:i4>
      </vt:variant>
    </vt:vector>
  </HeadingPairs>
  <TitlesOfParts>
    <vt:vector size="49" baseType="lpstr">
      <vt:lpstr>ＭＳ Ｐゴシック</vt:lpstr>
      <vt:lpstr>游ゴシック</vt:lpstr>
      <vt:lpstr>游ゴシック Light</vt:lpstr>
      <vt:lpstr>Aharoni</vt:lpstr>
      <vt:lpstr>Arial</vt:lpstr>
      <vt:lpstr>Arial Black</vt:lpstr>
      <vt:lpstr>Arial Narrow</vt:lpstr>
      <vt:lpstr>Calibri</vt:lpstr>
      <vt:lpstr>Cambria Math</vt:lpstr>
      <vt:lpstr>Century Gothic</vt:lpstr>
      <vt:lpstr>Elephant Pro</vt:lpstr>
      <vt:lpstr>Franklin Gothic Demi Cond</vt:lpstr>
      <vt:lpstr>Times New Roman</vt:lpstr>
      <vt:lpstr>Wingdings</vt:lpstr>
      <vt:lpstr>Office テーマ</vt:lpstr>
      <vt:lpstr>Singapore Economic Review Conference August, 2022,  The way to induce private financing  into Green Investments and Green Bond </vt:lpstr>
      <vt:lpstr>Outline</vt:lpstr>
      <vt:lpstr>Green energy projects are categorized into two groups based on scale: A) large projects: Hydro-power B) Community type green energy projects (Hometown Crowd Funds)  Large projects can be financed by i) insurance  and pension funds, that have long-term Financing.  </vt:lpstr>
      <vt:lpstr>PowerPoint プレゼンテーション</vt:lpstr>
      <vt:lpstr>PowerPoint プレゼンテーション</vt:lpstr>
      <vt:lpstr>Injection of Increased tax revenues from the spillover effect into energy projects in order to increase the rate of return for private investors</vt:lpstr>
      <vt:lpstr>PowerPoint プレゼンテーション</vt:lpstr>
      <vt:lpstr>PowerPoint プレゼンテーション</vt:lpstr>
      <vt:lpstr>PowerPoint プレゼンテーション</vt:lpstr>
      <vt:lpstr>Current ESG investment: distort asset allocation</vt:lpstr>
      <vt:lpstr>PowerPoint プレゼンテーション</vt:lpstr>
      <vt:lpstr>Portfolio Allocation including ESG scores</vt:lpstr>
      <vt:lpstr>PowerPoint プレゼンテーション</vt:lpstr>
      <vt:lpstr>PowerPoint プレゼンテーション</vt:lpstr>
      <vt:lpstr>PowerPoint プレゼンテーション</vt:lpstr>
      <vt:lpstr>PowerPoint プレゼンテーション</vt:lpstr>
      <vt:lpstr>Optimal portfolio allocation can be achieved by taxing waste products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ユーザ</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ユーザ</dc:creator>
  <cp:lastModifiedBy>YOSHINO NAOYUKI</cp:lastModifiedBy>
  <cp:revision>78</cp:revision>
  <dcterms:created xsi:type="dcterms:W3CDTF">2022-05-25T03:26:21Z</dcterms:created>
  <dcterms:modified xsi:type="dcterms:W3CDTF">2022-08-11T01:37:39Z</dcterms:modified>
</cp:coreProperties>
</file>