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1"/>
    <p:sldMasterId id="2147483733" r:id="rId2"/>
  </p:sldMasterIdLst>
  <p:notesMasterIdLst>
    <p:notesMasterId r:id="rId41"/>
  </p:notesMasterIdLst>
  <p:handoutMasterIdLst>
    <p:handoutMasterId r:id="rId42"/>
  </p:handoutMasterIdLst>
  <p:sldIdLst>
    <p:sldId id="2164" r:id="rId3"/>
    <p:sldId id="2168" r:id="rId4"/>
    <p:sldId id="2241" r:id="rId5"/>
    <p:sldId id="2105" r:id="rId6"/>
    <p:sldId id="2240" r:id="rId7"/>
    <p:sldId id="2020" r:id="rId8"/>
    <p:sldId id="2239" r:id="rId9"/>
    <p:sldId id="2256" r:id="rId10"/>
    <p:sldId id="304" r:id="rId11"/>
    <p:sldId id="1904" r:id="rId12"/>
    <p:sldId id="585" r:id="rId13"/>
    <p:sldId id="1905" r:id="rId14"/>
    <p:sldId id="1906" r:id="rId15"/>
    <p:sldId id="2247" r:id="rId16"/>
    <p:sldId id="1898" r:id="rId17"/>
    <p:sldId id="1865" r:id="rId18"/>
    <p:sldId id="635" r:id="rId19"/>
    <p:sldId id="632" r:id="rId20"/>
    <p:sldId id="642" r:id="rId21"/>
    <p:sldId id="643" r:id="rId22"/>
    <p:sldId id="653" r:id="rId23"/>
    <p:sldId id="655" r:id="rId24"/>
    <p:sldId id="636" r:id="rId25"/>
    <p:sldId id="2269" r:id="rId26"/>
    <p:sldId id="641" r:id="rId27"/>
    <p:sldId id="2272" r:id="rId28"/>
    <p:sldId id="2271" r:id="rId29"/>
    <p:sldId id="2249" r:id="rId30"/>
    <p:sldId id="2165" r:id="rId31"/>
    <p:sldId id="2087" r:id="rId32"/>
    <p:sldId id="1827" r:id="rId33"/>
    <p:sldId id="1880" r:id="rId34"/>
    <p:sldId id="1902" r:id="rId35"/>
    <p:sldId id="2230" r:id="rId36"/>
    <p:sldId id="1899" r:id="rId37"/>
    <p:sldId id="322" r:id="rId38"/>
    <p:sldId id="1872" r:id="rId39"/>
    <p:sldId id="262" r:id="rId4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3">
          <p15:clr>
            <a:srgbClr val="A4A3A4"/>
          </p15:clr>
        </p15:guide>
        <p15:guide id="3" orient="horz" pos="3729">
          <p15:clr>
            <a:srgbClr val="A4A3A4"/>
          </p15:clr>
        </p15:guide>
        <p15:guide id="4" pos="2880">
          <p15:clr>
            <a:srgbClr val="A4A3A4"/>
          </p15:clr>
        </p15:guide>
        <p15:guide id="5" pos="2799">
          <p15:clr>
            <a:srgbClr val="A4A3A4"/>
          </p15:clr>
        </p15:guide>
        <p15:guide id="6" pos="2958">
          <p15:clr>
            <a:srgbClr val="A4A3A4"/>
          </p15:clr>
        </p15:guide>
        <p15:guide id="7" pos="146">
          <p15:clr>
            <a:srgbClr val="A4A3A4"/>
          </p15:clr>
        </p15:guide>
        <p15:guide id="8" pos="290">
          <p15:clr>
            <a:srgbClr val="A4A3A4"/>
          </p15:clr>
        </p15:guide>
        <p15:guide id="9" pos="5474">
          <p15:clr>
            <a:srgbClr val="A4A3A4"/>
          </p15:clr>
        </p15:guide>
        <p15:guide id="10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9966"/>
    <a:srgbClr val="6666FF"/>
    <a:srgbClr val="003E7E"/>
    <a:srgbClr val="314964"/>
    <a:srgbClr val="41BEE8"/>
    <a:srgbClr val="29A2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9" autoAdjust="0"/>
    <p:restoredTop sz="87741" autoAdjust="0"/>
  </p:normalViewPr>
  <p:slideViewPr>
    <p:cSldViewPr snapToGrid="0">
      <p:cViewPr varScale="1">
        <p:scale>
          <a:sx n="66" d="100"/>
          <a:sy n="66" d="100"/>
        </p:scale>
        <p:origin x="907" y="19"/>
      </p:cViewPr>
      <p:guideLst>
        <p:guide orient="horz" pos="2160"/>
        <p:guide orient="horz" pos="863"/>
        <p:guide orient="horz" pos="3729"/>
        <p:guide pos="2880"/>
        <p:guide pos="2799"/>
        <p:guide pos="2958"/>
        <p:guide pos="146"/>
        <p:guide pos="290"/>
        <p:guide pos="5474"/>
        <p:guide pos="56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002" y="36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asonic\Desktop\Aichi%20July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asonic\Desktop\Aichi%20July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asonic\Desktop\Aichi%20July%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Iwakura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Sheet1!$G$54</c:f>
              <c:strCache>
                <c:ptCount val="1"/>
                <c:pt idx="0">
                  <c:v>Iwakura_2</c:v>
                </c:pt>
              </c:strCache>
            </c:strRef>
          </c:tx>
          <c:marker>
            <c:symbol val="none"/>
          </c:marker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74F6-48BD-AC06-85C98FF0B7AC}"/>
              </c:ext>
            </c:extLst>
          </c:dPt>
          <c:dPt>
            <c:idx val="1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F6-48BD-AC06-85C98FF0B7AC}"/>
              </c:ext>
            </c:extLst>
          </c:dPt>
          <c:cat>
            <c:numRef>
              <c:f>Sheet1!$B$55:$B$68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Sheet1!$G$55:$G$68</c:f>
              <c:numCache>
                <c:formatCode>0</c:formatCode>
                <c:ptCount val="14"/>
                <c:pt idx="0">
                  <c:v>-3931.4870999999998</c:v>
                </c:pt>
                <c:pt idx="1">
                  <c:v>-792.32797999999991</c:v>
                </c:pt>
                <c:pt idx="2">
                  <c:v>-7569.5477999999994</c:v>
                </c:pt>
                <c:pt idx="3">
                  <c:v>-2768.5401999999999</c:v>
                </c:pt>
                <c:pt idx="4">
                  <c:v>-15292.491</c:v>
                </c:pt>
                <c:pt idx="5">
                  <c:v>-12701.165999999996</c:v>
                </c:pt>
                <c:pt idx="6">
                  <c:v>-8806.4560999999958</c:v>
                </c:pt>
                <c:pt idx="7">
                  <c:v>-10108.217000000002</c:v>
                </c:pt>
                <c:pt idx="8">
                  <c:v>-9904.7929999999978</c:v>
                </c:pt>
                <c:pt idx="9">
                  <c:v>-12325.069</c:v>
                </c:pt>
                <c:pt idx="10">
                  <c:v>-13145.828</c:v>
                </c:pt>
                <c:pt idx="11">
                  <c:v>-11944.99</c:v>
                </c:pt>
                <c:pt idx="12">
                  <c:v>-10132.977000000001</c:v>
                </c:pt>
                <c:pt idx="13">
                  <c:v>-5254.5601000000015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F6-48BD-AC06-85C98FF0B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247360"/>
        <c:axId val="113248896"/>
      </c:lineChart>
      <c:catAx>
        <c:axId val="11324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248896"/>
        <c:crosses val="autoZero"/>
        <c:auto val="1"/>
        <c:lblAlgn val="ctr"/>
        <c:lblOffset val="100"/>
        <c:noMultiLvlLbl val="0"/>
      </c:catAx>
      <c:valAx>
        <c:axId val="1132488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3247360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Nagoya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Sheet1!$K$54</c:f>
              <c:strCache>
                <c:ptCount val="1"/>
                <c:pt idx="0">
                  <c:v>Nagoya_2</c:v>
                </c:pt>
              </c:strCache>
            </c:strRef>
          </c:tx>
          <c:marker>
            <c:symbol val="none"/>
          </c:marker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7A6-4133-9913-A2B1E9812F30}"/>
              </c:ext>
            </c:extLst>
          </c:dPt>
          <c:dPt>
            <c:idx val="1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7A6-4133-9913-A2B1E9812F30}"/>
              </c:ext>
            </c:extLst>
          </c:dPt>
          <c:cat>
            <c:numRef>
              <c:f>Sheet1!$B$55:$B$68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Sheet1!$K$55:$K$68</c:f>
              <c:numCache>
                <c:formatCode>0</c:formatCode>
                <c:ptCount val="14"/>
                <c:pt idx="0">
                  <c:v>-122128.83</c:v>
                </c:pt>
                <c:pt idx="1">
                  <c:v>-265427.13999999996</c:v>
                </c:pt>
                <c:pt idx="2">
                  <c:v>-399787.83999999997</c:v>
                </c:pt>
                <c:pt idx="3">
                  <c:v>-988127.34000000008</c:v>
                </c:pt>
                <c:pt idx="4">
                  <c:v>-1195450.9000000004</c:v>
                </c:pt>
                <c:pt idx="5">
                  <c:v>-1276363.4000000004</c:v>
                </c:pt>
                <c:pt idx="6">
                  <c:v>-967076.44000000006</c:v>
                </c:pt>
                <c:pt idx="7">
                  <c:v>-928771.82000000007</c:v>
                </c:pt>
                <c:pt idx="8">
                  <c:v>-804326.47</c:v>
                </c:pt>
                <c:pt idx="9">
                  <c:v>-701078.62</c:v>
                </c:pt>
                <c:pt idx="10">
                  <c:v>-1393814.8</c:v>
                </c:pt>
                <c:pt idx="11">
                  <c:v>-2108818.1</c:v>
                </c:pt>
                <c:pt idx="12">
                  <c:v>-2091046</c:v>
                </c:pt>
                <c:pt idx="13">
                  <c:v>-1794032.4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A6-4133-9913-A2B1E9812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274240"/>
        <c:axId val="113292416"/>
      </c:lineChart>
      <c:catAx>
        <c:axId val="1132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292416"/>
        <c:crosses val="autoZero"/>
        <c:auto val="1"/>
        <c:lblAlgn val="ctr"/>
        <c:lblOffset val="100"/>
        <c:noMultiLvlLbl val="0"/>
      </c:catAx>
      <c:valAx>
        <c:axId val="1132924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327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Toyota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Sheet1!$U$54</c:f>
              <c:strCache>
                <c:ptCount val="1"/>
                <c:pt idx="0">
                  <c:v>Toyota_2</c:v>
                </c:pt>
              </c:strCache>
            </c:strRef>
          </c:tx>
          <c:marker>
            <c:symbol val="none"/>
          </c:marker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22B-4572-BD55-AB9FB270D63D}"/>
              </c:ext>
            </c:extLst>
          </c:dPt>
          <c:dPt>
            <c:idx val="1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22B-4572-BD55-AB9FB270D63D}"/>
              </c:ext>
            </c:extLst>
          </c:dPt>
          <c:cat>
            <c:numRef>
              <c:f>Sheet1!$B$55:$B$68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Sheet1!$U$55:$U$68</c:f>
              <c:numCache>
                <c:formatCode>0</c:formatCode>
                <c:ptCount val="14"/>
                <c:pt idx="0">
                  <c:v>587035.52</c:v>
                </c:pt>
                <c:pt idx="1">
                  <c:v>676380.53</c:v>
                </c:pt>
                <c:pt idx="2">
                  <c:v>362390.57</c:v>
                </c:pt>
                <c:pt idx="3">
                  <c:v>705729.3600000001</c:v>
                </c:pt>
                <c:pt idx="4">
                  <c:v>1191326.6000000001</c:v>
                </c:pt>
                <c:pt idx="5">
                  <c:v>902530.03</c:v>
                </c:pt>
                <c:pt idx="6">
                  <c:v>1019870.9</c:v>
                </c:pt>
                <c:pt idx="7">
                  <c:v>1273758.2</c:v>
                </c:pt>
                <c:pt idx="8">
                  <c:v>1735146.9</c:v>
                </c:pt>
                <c:pt idx="9">
                  <c:v>2131338.1</c:v>
                </c:pt>
                <c:pt idx="10">
                  <c:v>724527.74</c:v>
                </c:pt>
                <c:pt idx="11">
                  <c:v>223900.63</c:v>
                </c:pt>
                <c:pt idx="12">
                  <c:v>42400.689999999995</c:v>
                </c:pt>
                <c:pt idx="13">
                  <c:v>606963.57999999984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2B-4572-BD55-AB9FB270D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497792"/>
        <c:axId val="112499328"/>
      </c:lineChart>
      <c:catAx>
        <c:axId val="11249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499328"/>
        <c:crosses val="autoZero"/>
        <c:auto val="1"/>
        <c:lblAlgn val="ctr"/>
        <c:lblOffset val="100"/>
        <c:noMultiLvlLbl val="0"/>
      </c:catAx>
      <c:valAx>
        <c:axId val="1124993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249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890" y="2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6433CF61-0F60-4103-8514-C1E68D5A7B72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501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890" y="9371501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72197812-82AF-40AD-8810-68A242C30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2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80CDF035-7BF7-4288-A1D8-7A61265251F2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75ACEA4D-0F13-4D15-8E70-5F9CBD75F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1631-FEE5-426A-AB72-101DE71EC34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91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>
            <a:extLst>
              <a:ext uri="{FF2B5EF4-FFF2-40B4-BE49-F238E27FC236}">
                <a16:creationId xmlns:a16="http://schemas.microsoft.com/office/drawing/2014/main" id="{A81433D0-D48A-4D6A-9C4E-5916120E9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ー 2">
            <a:extLst>
              <a:ext uri="{FF2B5EF4-FFF2-40B4-BE49-F238E27FC236}">
                <a16:creationId xmlns:a16="http://schemas.microsoft.com/office/drawing/2014/main" id="{8CCE14DB-B000-40D0-93FD-B369F8AAF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276" name="スライド番号プレースホルダー 3">
            <a:extLst>
              <a:ext uri="{FF2B5EF4-FFF2-40B4-BE49-F238E27FC236}">
                <a16:creationId xmlns:a16="http://schemas.microsoft.com/office/drawing/2014/main" id="{AC1A2AED-AFDB-4D3B-AD52-C75CEFAE8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28A5AB2-F602-4D3F-85A3-BB4B7E3ABAB8}" type="slidenum">
              <a:rPr lang="ja-JP" altLang="en-US" sz="1200"/>
              <a:pPr/>
              <a:t>11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3518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7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7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4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1631-FEE5-426A-AB72-101DE71EC34D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60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1631-FEE5-426A-AB72-101DE71EC34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5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3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qua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79899"/>
            <a:ext cx="9144000" cy="597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8" y="1508760"/>
            <a:ext cx="4770120" cy="2103120"/>
          </a:xfrm>
          <a:ln cap="flat">
            <a:noFill/>
            <a:miter lim="800000"/>
          </a:ln>
        </p:spPr>
        <p:txBody>
          <a:bodyPr anchor="ctr" anchorCtr="0"/>
          <a:lstStyle>
            <a:lvl1pPr>
              <a:defRPr sz="3400" b="1">
                <a:solidFill>
                  <a:srgbClr val="003E7E"/>
                </a:solidFill>
                <a:latin typeface="+mj-lt"/>
                <a:cs typeface="Ideal Sans Light" pitchFamily="50" charset="0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70120" cy="1188720"/>
          </a:xfrm>
          <a:ln cap="flat">
            <a:noFill/>
            <a:miter lim="800000"/>
          </a:ln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  <a:latin typeface="+mj-lt"/>
                <a:cs typeface="Ideal Sans Light" pitchFamily="50" charset="0"/>
              </a:defRPr>
            </a:lvl1pPr>
            <a:lvl2pPr marL="0" indent="0" algn="l"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040" y="6326963"/>
            <a:ext cx="4446555" cy="153888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Ideal Sans Light" pitchFamily="50" charset="0"/>
              </a:rPr>
              <a:t>Copyright © by 201</a:t>
            </a:r>
            <a:r>
              <a:rPr lang="en-US" altLang="ja-JP" sz="10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Ideal Sans Light" pitchFamily="50" charset="0"/>
              </a:rPr>
              <a:t>6</a:t>
            </a:r>
            <a:r>
              <a:rPr lang="en-US" sz="10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Ideal Sans Light" pitchFamily="50" charset="0"/>
              </a:rPr>
              <a:t> Asian Development Bank Institute. All rights reserved.</a:t>
            </a:r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7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29A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quare-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32385"/>
            <a:ext cx="9144000" cy="27256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3151833"/>
            <a:ext cx="7772400" cy="523220"/>
          </a:xfrm>
          <a:ln cap="flat">
            <a:miter lim="800000"/>
          </a:ln>
        </p:spPr>
        <p:txBody>
          <a:bodyPr anchor="ctr" anchorCtr="0">
            <a:spAutoFit/>
          </a:bodyPr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02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7012" y="1371600"/>
            <a:ext cx="8688388" cy="4572000"/>
          </a:xfrm>
          <a:ln cap="flat">
            <a:miter lim="800000"/>
          </a:ln>
        </p:spPr>
        <p:txBody>
          <a:bodyPr/>
          <a:lstStyle>
            <a:lvl1pPr>
              <a:defRPr>
                <a:latin typeface="Ideal Sans Light" pitchFamily="50" charset="0"/>
                <a:cs typeface="Ideal Sans Light" pitchFamily="50" charset="0"/>
              </a:defRPr>
            </a:lvl1pPr>
            <a:lvl2pPr>
              <a:defRPr>
                <a:latin typeface="Ideal Sans Light" pitchFamily="50" charset="0"/>
                <a:cs typeface="Ideal Sans Light" pitchFamily="50" charset="0"/>
              </a:defRPr>
            </a:lvl2pPr>
            <a:lvl3pPr>
              <a:defRPr>
                <a:latin typeface="Ideal Sans Light" pitchFamily="50" charset="0"/>
                <a:cs typeface="Ideal Sans Light" pitchFamily="50" charset="0"/>
              </a:defRPr>
            </a:lvl3pPr>
            <a:lvl4pPr>
              <a:defRPr>
                <a:latin typeface="Ideal Sans Light" pitchFamily="50" charset="0"/>
                <a:cs typeface="Ideal Sans Light" pitchFamily="50" charset="0"/>
              </a:defRPr>
            </a:lvl4pPr>
            <a:lvl5pPr>
              <a:defRPr>
                <a:latin typeface="Ideal Sans Light" pitchFamily="50" charset="0"/>
                <a:cs typeface="Ideal Sans Light" pitchFamily="50" charset="0"/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08AAB-7CF5-45D1-8E95-8ED90B39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59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68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7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84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1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7974" y="6415200"/>
            <a:ext cx="2457450" cy="36512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46B3711B-9013-4447-9EE9-DB095C4B53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8539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647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020016B9-15CB-4162-AC97-AFA5B6ED152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9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711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0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32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87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1566" y="6294340"/>
            <a:ext cx="1228725" cy="457201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3083" y="6387921"/>
            <a:ext cx="1157538" cy="372783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5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62" r:id="rId12"/>
    <p:sldLayoutId id="2147483673" r:id="rId13"/>
    <p:sldLayoutId id="2147483746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16B9-15CB-4162-AC97-AFA5B6ED1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yoshino@econ.keio.ac.j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2" Type="http://schemas.openxmlformats.org/officeDocument/2006/relationships/hyperlink" Target="https://3.bp.blogspot.com/-eJ5oZPIdTV8/VpjBqomJ_8I/AAAAAAAA26I/t2lw9-Pdzfg/s1600/bg_outside_jutak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66B19-86C5-44AB-B3DA-A865026E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777"/>
            <a:ext cx="9144000" cy="132556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b="1" dirty="0"/>
              <a:t>Spillover Effects of Infrastructure Investment </a:t>
            </a:r>
            <a:br>
              <a:rPr kumimoji="1" lang="en-US" altLang="ja-JP" sz="3600" b="1" dirty="0"/>
            </a:b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3E508F-2212-4611-95DB-E81EC67B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50592"/>
            <a:ext cx="9144000" cy="3548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000" b="1" dirty="0">
                <a:solidFill>
                  <a:schemeClr val="accent2">
                    <a:lumMod val="50000"/>
                  </a:schemeClr>
                </a:solidFill>
              </a:rPr>
              <a:t>Naoyuki YOSHINO</a:t>
            </a:r>
          </a:p>
          <a:p>
            <a:pPr marL="0" indent="0" algn="ctr">
              <a:buNone/>
            </a:pPr>
            <a:r>
              <a:rPr lang="en-US" altLang="ja-JP" sz="2800" b="1" dirty="0">
                <a:solidFill>
                  <a:srgbClr val="7030A0"/>
                </a:solidFill>
              </a:rPr>
              <a:t>Adjunct Professor at GRIPS j</a:t>
            </a:r>
          </a:p>
          <a:p>
            <a:pPr marL="0" indent="0" algn="ctr">
              <a:buNone/>
            </a:pPr>
            <a:r>
              <a:rPr lang="en-US" altLang="ja-JP" sz="2800" b="1" dirty="0">
                <a:solidFill>
                  <a:srgbClr val="7030A0"/>
                </a:solidFill>
              </a:rPr>
              <a:t>Professor Emeritus (Economics) Keio University</a:t>
            </a:r>
          </a:p>
          <a:p>
            <a:pPr marL="0" indent="0" algn="ctr">
              <a:buNone/>
            </a:pPr>
            <a:r>
              <a:rPr lang="en-US" altLang="ja-JP" sz="2800" b="1" dirty="0">
                <a:solidFill>
                  <a:srgbClr val="7030A0"/>
                </a:solidFill>
              </a:rPr>
              <a:t>Adjunct Professor at GRIPS </a:t>
            </a:r>
          </a:p>
          <a:p>
            <a:pPr marL="0" indent="0" algn="ctr">
              <a:buNone/>
            </a:pPr>
            <a:r>
              <a:rPr kumimoji="1" lang="en-US" altLang="ja-JP" sz="2800" b="1" dirty="0">
                <a:solidFill>
                  <a:srgbClr val="7030A0"/>
                </a:solidFill>
              </a:rPr>
              <a:t>Former Dean/CEO Asian Development Bank Institute</a:t>
            </a:r>
          </a:p>
          <a:p>
            <a:pPr marL="0" indent="0" algn="ctr">
              <a:buNone/>
            </a:pPr>
            <a:r>
              <a:rPr kumimoji="1" lang="en-US" altLang="ja-JP" b="1" dirty="0"/>
              <a:t>yoshino@econ.keio.ac.jp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7DB0D6-0119-4BE6-BC81-68CFB2FB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026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07FB59A-7F79-4039-AFD8-3A1ECB35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3C41D0-9AD6-42D9-AF46-3F5257DEEDC8}"/>
              </a:ext>
            </a:extLst>
          </p:cNvPr>
          <p:cNvSpPr txBox="1"/>
          <p:nvPr/>
        </p:nvSpPr>
        <p:spPr>
          <a:xfrm>
            <a:off x="961270" y="136114"/>
            <a:ext cx="5396948" cy="60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Trans-log Production Function</a:t>
            </a:r>
            <a:endParaRPr kumimoji="1" lang="ja-JP" altLang="en-US" sz="32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925527A-F098-4D97-A766-90CE7785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966"/>
            <a:ext cx="9144000" cy="59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DE793E-D8C0-4266-86D0-13070C5B789F}"/>
              </a:ext>
            </a:extLst>
          </p:cNvPr>
          <p:cNvCxnSpPr/>
          <p:nvPr/>
        </p:nvCxnSpPr>
        <p:spPr>
          <a:xfrm flipV="1">
            <a:off x="3193257" y="2286001"/>
            <a:ext cx="1893094" cy="24467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1A4889-5650-4242-9647-9A29BC9EBE1F}"/>
              </a:ext>
            </a:extLst>
          </p:cNvPr>
          <p:cNvCxnSpPr/>
          <p:nvPr/>
        </p:nvCxnSpPr>
        <p:spPr>
          <a:xfrm flipV="1">
            <a:off x="3331370" y="2341960"/>
            <a:ext cx="1812131" cy="23907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A34814-D944-46A6-80BD-0CCB86412B06}"/>
              </a:ext>
            </a:extLst>
          </p:cNvPr>
          <p:cNvCxnSpPr/>
          <p:nvPr/>
        </p:nvCxnSpPr>
        <p:spPr>
          <a:xfrm flipV="1">
            <a:off x="3486150" y="2576514"/>
            <a:ext cx="1639491" cy="210264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D124A3-36C0-4172-A7A0-BF008219E3FC}"/>
              </a:ext>
            </a:extLst>
          </p:cNvPr>
          <p:cNvCxnSpPr/>
          <p:nvPr/>
        </p:nvCxnSpPr>
        <p:spPr>
          <a:xfrm flipV="1">
            <a:off x="3604024" y="2628901"/>
            <a:ext cx="1640681" cy="20502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E8F4DC-F7F3-4863-B167-C16E2F5FB0CE}"/>
              </a:ext>
            </a:extLst>
          </p:cNvPr>
          <p:cNvCxnSpPr/>
          <p:nvPr/>
        </p:nvCxnSpPr>
        <p:spPr>
          <a:xfrm flipV="1">
            <a:off x="2789636" y="2744391"/>
            <a:ext cx="2415778" cy="3061097"/>
          </a:xfrm>
          <a:prstGeom prst="line">
            <a:avLst/>
          </a:prstGeom>
          <a:ln w="625475">
            <a:solidFill>
              <a:srgbClr val="FFC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AB6FE6-EDD3-40CA-9777-607EAF28F986}"/>
              </a:ext>
            </a:extLst>
          </p:cNvPr>
          <p:cNvCxnSpPr/>
          <p:nvPr/>
        </p:nvCxnSpPr>
        <p:spPr>
          <a:xfrm flipV="1">
            <a:off x="3131345" y="2412206"/>
            <a:ext cx="1746647" cy="215860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B75F39-FA51-4665-97E8-46D0CB878801}"/>
              </a:ext>
            </a:extLst>
          </p:cNvPr>
          <p:cNvCxnSpPr/>
          <p:nvPr/>
        </p:nvCxnSpPr>
        <p:spPr>
          <a:xfrm flipV="1">
            <a:off x="3087292" y="2382442"/>
            <a:ext cx="1678781" cy="210264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3BB306-728F-4FD7-8EC1-DBB68BBCFAC8}"/>
              </a:ext>
            </a:extLst>
          </p:cNvPr>
          <p:cNvCxnSpPr/>
          <p:nvPr/>
        </p:nvCxnSpPr>
        <p:spPr>
          <a:xfrm flipV="1">
            <a:off x="2303860" y="2286000"/>
            <a:ext cx="2462213" cy="3195638"/>
          </a:xfrm>
          <a:prstGeom prst="line">
            <a:avLst/>
          </a:prstGeom>
          <a:ln w="628650">
            <a:solidFill>
              <a:srgbClr val="FFC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258" name="TextBox 48">
            <a:extLst>
              <a:ext uri="{FF2B5EF4-FFF2-40B4-BE49-F238E27FC236}">
                <a16:creationId xmlns:a16="http://schemas.microsoft.com/office/drawing/2014/main" id="{E7C61B33-1E0B-4CE8-B4A9-1B1D00FF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16" y="3997496"/>
            <a:ext cx="2928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>
                <a:solidFill>
                  <a:srgbClr val="FF0000"/>
                </a:solidFill>
              </a:rPr>
              <a:t>New Businesses</a:t>
            </a:r>
          </a:p>
        </p:txBody>
      </p:sp>
      <p:sp>
        <p:nvSpPr>
          <p:cNvPr id="53259" name="TextBox 58">
            <a:extLst>
              <a:ext uri="{FF2B5EF4-FFF2-40B4-BE49-F238E27FC236}">
                <a16:creationId xmlns:a16="http://schemas.microsoft.com/office/drawing/2014/main" id="{8B10BBCF-C2FB-4C20-B2A1-7921CF2C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68" y="3129133"/>
            <a:ext cx="25098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700" b="1" dirty="0">
                <a:solidFill>
                  <a:srgbClr val="FF0000"/>
                </a:solidFill>
              </a:rPr>
              <a:t>Employment</a:t>
            </a:r>
          </a:p>
        </p:txBody>
      </p:sp>
      <p:sp>
        <p:nvSpPr>
          <p:cNvPr id="72" name="Up Arrow 71">
            <a:extLst>
              <a:ext uri="{FF2B5EF4-FFF2-40B4-BE49-F238E27FC236}">
                <a16:creationId xmlns:a16="http://schemas.microsoft.com/office/drawing/2014/main" id="{F88C93C5-FF7B-492A-8FEA-5592F9C843E6}"/>
              </a:ext>
            </a:extLst>
          </p:cNvPr>
          <p:cNvSpPr/>
          <p:nvPr/>
        </p:nvSpPr>
        <p:spPr>
          <a:xfrm>
            <a:off x="1539905" y="3181432"/>
            <a:ext cx="141515" cy="429816"/>
          </a:xfrm>
          <a:prstGeom prst="upArrow">
            <a:avLst/>
          </a:prstGeom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Up Arrow 72">
            <a:extLst>
              <a:ext uri="{FF2B5EF4-FFF2-40B4-BE49-F238E27FC236}">
                <a16:creationId xmlns:a16="http://schemas.microsoft.com/office/drawing/2014/main" id="{16DEB2C3-5EA5-4DE1-9972-704E934EFF39}"/>
              </a:ext>
            </a:extLst>
          </p:cNvPr>
          <p:cNvSpPr/>
          <p:nvPr/>
        </p:nvSpPr>
        <p:spPr>
          <a:xfrm>
            <a:off x="607899" y="3978839"/>
            <a:ext cx="42863" cy="421481"/>
          </a:xfrm>
          <a:prstGeom prst="upArrow">
            <a:avLst/>
          </a:prstGeom>
          <a:ln w="133350">
            <a:solidFill>
              <a:schemeClr val="accent1">
                <a:shade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0FDD430-33DC-41A1-AB41-3315A796E081}"/>
              </a:ext>
            </a:extLst>
          </p:cNvPr>
          <p:cNvCxnSpPr/>
          <p:nvPr/>
        </p:nvCxnSpPr>
        <p:spPr>
          <a:xfrm flipH="1">
            <a:off x="2513410" y="2351486"/>
            <a:ext cx="2622947" cy="3345656"/>
          </a:xfrm>
          <a:prstGeom prst="line">
            <a:avLst/>
          </a:prstGeom>
          <a:ln w="1111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3" name="TextBox 45">
            <a:extLst>
              <a:ext uri="{FF2B5EF4-FFF2-40B4-BE49-F238E27FC236}">
                <a16:creationId xmlns:a16="http://schemas.microsoft.com/office/drawing/2014/main" id="{A2B67582-28D9-477F-8922-59EB0F8F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94" y="5015478"/>
            <a:ext cx="59412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1" dirty="0"/>
              <a:t>Spillover effect</a:t>
            </a:r>
          </a:p>
          <a:p>
            <a:r>
              <a:rPr lang="en-US" altLang="ja-JP" sz="2800" b="1" dirty="0">
                <a:sym typeface="Wingdings" panose="05000000000000000000" pitchFamily="2" charset="2"/>
              </a:rPr>
              <a:t> Increase in Tax revenues</a:t>
            </a:r>
            <a:r>
              <a:rPr lang="en-US" altLang="ja-JP" sz="2800" b="1" dirty="0"/>
              <a:t>     </a:t>
            </a:r>
          </a:p>
        </p:txBody>
      </p:sp>
      <p:sp>
        <p:nvSpPr>
          <p:cNvPr id="53264" name="TextBox 46">
            <a:extLst>
              <a:ext uri="{FF2B5EF4-FFF2-40B4-BE49-F238E27FC236}">
                <a16:creationId xmlns:a16="http://schemas.microsoft.com/office/drawing/2014/main" id="{719D4356-EA0E-4863-83DD-700760DF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364750"/>
            <a:ext cx="8115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>
                <a:solidFill>
                  <a:srgbClr val="7030A0"/>
                </a:solidFill>
              </a:rPr>
              <a:t>                                                        	 </a:t>
            </a:r>
            <a:r>
              <a:rPr lang="en-US" altLang="ja-JP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e-business</a:t>
            </a:r>
          </a:p>
          <a:p>
            <a:r>
              <a:rPr lang="en-US" altLang="ja-JP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                                                 		 e-commerce</a:t>
            </a:r>
          </a:p>
          <a:p>
            <a:r>
              <a:rPr lang="en-US" altLang="ja-JP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                                                                remote education                    </a:t>
            </a:r>
            <a:endParaRPr lang="en-US" altLang="ja-JP" sz="2400" b="1" dirty="0">
              <a:solidFill>
                <a:srgbClr val="7030A0"/>
              </a:solidFill>
            </a:endParaRPr>
          </a:p>
        </p:txBody>
      </p:sp>
      <p:sp>
        <p:nvSpPr>
          <p:cNvPr id="53265" name="TextBox 46">
            <a:extLst>
              <a:ext uri="{FF2B5EF4-FFF2-40B4-BE49-F238E27FC236}">
                <a16:creationId xmlns:a16="http://schemas.microsoft.com/office/drawing/2014/main" id="{B23CB6E2-E01B-43B9-9EA7-5758D4B34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667125"/>
            <a:ext cx="2624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>
                <a:solidFill>
                  <a:srgbClr val="FF0000"/>
                </a:solidFill>
              </a:rPr>
              <a:t>  New Residents</a:t>
            </a:r>
          </a:p>
        </p:txBody>
      </p:sp>
      <p:sp>
        <p:nvSpPr>
          <p:cNvPr id="25" name="TextBox 46">
            <a:extLst>
              <a:ext uri="{FF2B5EF4-FFF2-40B4-BE49-F238E27FC236}">
                <a16:creationId xmlns:a16="http://schemas.microsoft.com/office/drawing/2014/main" id="{3F7F0D90-D859-4C3E-ADE0-7A81024BFD4F}"/>
              </a:ext>
            </a:extLst>
          </p:cNvPr>
          <p:cNvSpPr txBox="1"/>
          <p:nvPr/>
        </p:nvSpPr>
        <p:spPr>
          <a:xfrm>
            <a:off x="194073" y="1667517"/>
            <a:ext cx="7681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Spillover Effects of digital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infrastructure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27D693-33A9-4408-804C-74410954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206" y="3600666"/>
            <a:ext cx="251482" cy="525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5EF706-DE8B-4175-87D3-7E29E7F9D361}"/>
              </a:ext>
            </a:extLst>
          </p:cNvPr>
          <p:cNvSpPr txBox="1"/>
          <p:nvPr/>
        </p:nvSpPr>
        <p:spPr>
          <a:xfrm>
            <a:off x="0" y="708647"/>
            <a:ext cx="8999316" cy="523220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How does Infrastructure development affect tax revenues?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2BCD8-34CF-7D2E-9B82-36B67AEDB9B8}"/>
              </a:ext>
            </a:extLst>
          </p:cNvPr>
          <p:cNvSpPr txBox="1"/>
          <p:nvPr/>
        </p:nvSpPr>
        <p:spPr>
          <a:xfrm>
            <a:off x="307213" y="191374"/>
            <a:ext cx="4363642" cy="512938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sz="2400" b="1" dirty="0"/>
              <a:t>Research Question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73A36C-3597-41B5-FA14-C4620238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BA2C-5682-4DC7-985D-B64EBC77A5E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22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E14B377-00C8-44D8-893B-D6D61940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20B4CE-CB7C-4C58-A69D-A42A2D92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098"/>
            <a:ext cx="9144000" cy="40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26C824D-B784-4102-AE67-B92C6159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8E9A536-B646-482C-844A-F23AEB4E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527"/>
            <a:ext cx="9144000" cy="49951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FA7872-F642-43C4-AB71-B6CBCB9A687E}"/>
              </a:ext>
            </a:extLst>
          </p:cNvPr>
          <p:cNvSpPr txBox="1"/>
          <p:nvPr/>
        </p:nvSpPr>
        <p:spPr>
          <a:xfrm>
            <a:off x="526473" y="208722"/>
            <a:ext cx="770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Spillover Tax Revenues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3464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6EF31C-A16E-4B26-BF36-32CC43A8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A0BB3C-5FB9-4814-8B67-BCCCFB4B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642"/>
            <a:ext cx="9144000" cy="52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2B2618-8A36-483A-8A8C-99DC3068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5C05AA-4BF9-4451-A8CA-F04E098C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40"/>
            <a:ext cx="9144000" cy="29475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F7AD710-E925-4C0C-A704-682A3F509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283"/>
            <a:ext cx="9144000" cy="27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188E2CA-B822-4337-A867-F1908AA8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" y="77675"/>
            <a:ext cx="9059532" cy="638099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24F311-948C-48F0-9549-FC671DFD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90" y="5199867"/>
            <a:ext cx="2804908" cy="15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506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CEC23D-2E4A-4DA5-BA64-3B7D0D7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06" y="152499"/>
            <a:ext cx="8688387" cy="86995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Role of ICT (Information and Communication Technology)  during the Pandemic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314901-0DCA-47C6-A89B-C466AB735D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679674"/>
            <a:ext cx="3333749" cy="45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Telework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During the pandemic, ICT is becoming more important </a:t>
            </a:r>
            <a:r>
              <a:rPr lang="en-US" sz="2000" b="1" dirty="0">
                <a:effectLst/>
                <a:latin typeface="Arial" panose="020B0604020202020204" pitchFamily="34" charset="0"/>
                <a:ea typeface="游明朝" panose="02020400000000000000" pitchFamily="18" charset="-128"/>
                <a:sym typeface="Wingdings" panose="05000000000000000000" pitchFamily="2" charset="2"/>
              </a:rPr>
              <a:t> i</a:t>
            </a:r>
            <a:r>
              <a:rPr lang="en-US" sz="20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ncrease in the share of workers teleworking.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Digital inequality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poses challenges for some workers to telework. </a:t>
            </a:r>
            <a:r>
              <a:rPr lang="en-US" sz="1800" dirty="0" err="1">
                <a:latin typeface="Arial" panose="020B0604020202020204" pitchFamily="34" charset="0"/>
                <a:ea typeface="游明朝" panose="02020400000000000000" pitchFamily="18" charset="-128"/>
              </a:rPr>
              <a:t>Eg</a:t>
            </a:r>
            <a:r>
              <a:rPr lang="en-US" sz="1800" dirty="0">
                <a:latin typeface="Arial" panose="020B0604020202020204" pitchFamily="34" charset="0"/>
                <a:ea typeface="游明朝" panose="02020400000000000000" pitchFamily="18" charset="-128"/>
              </a:rPr>
              <a:t>: in the survey by NRI, the results for China and South Korea are only representative for urban population due to poor connectivity in rural areas.</a:t>
            </a:r>
            <a:endParaRPr lang="en-US" sz="1800" dirty="0">
              <a:effectLst/>
              <a:latin typeface="Arial" panose="020B0604020202020204" pitchFamily="34" charset="0"/>
              <a:ea typeface="游明朝" panose="02020400000000000000" pitchFamily="18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5CA8C-34CA-4C38-9435-CC85AE3BE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67" y="1371601"/>
            <a:ext cx="5355238" cy="4095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74E5D-CFB5-0992-D7A0-F315AE54DF39}"/>
              </a:ext>
            </a:extLst>
          </p:cNvPr>
          <p:cNvSpPr txBox="1"/>
          <p:nvPr/>
        </p:nvSpPr>
        <p:spPr>
          <a:xfrm>
            <a:off x="3764308" y="5407862"/>
            <a:ext cx="3965944" cy="297712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sz="1400" dirty="0"/>
              <a:t>In </a:t>
            </a:r>
            <a:r>
              <a:rPr lang="en-US" sz="14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Ono, H. and Mori, T., (2021)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748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853B5C-5E62-4F55-8DBF-EF34DF2280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826" y="1150283"/>
            <a:ext cx="8892348" cy="9681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Share of e-commerce </a:t>
            </a:r>
            <a:r>
              <a:rPr lang="en-US" sz="24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in global retail trade went up from 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14% in 2019 to 17% in 2020 (UNCTAD 2021).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effectLst/>
              <a:latin typeface="Arial" panose="020B0604020202020204" pitchFamily="34" charset="0"/>
              <a:ea typeface="游明朝" panose="02020400000000000000" pitchFamily="1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4CDA9-7C8C-4658-ABF6-E930DBF3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46" y="2038387"/>
            <a:ext cx="8030769" cy="474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ABD08-46EC-4F30-9B15-6F1A1FF91B5E}"/>
              </a:ext>
            </a:extLst>
          </p:cNvPr>
          <p:cNvSpPr txBox="1"/>
          <p:nvPr/>
        </p:nvSpPr>
        <p:spPr>
          <a:xfrm>
            <a:off x="304985" y="6321427"/>
            <a:ext cx="4631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Google, Temasek, and </a:t>
            </a:r>
            <a:r>
              <a:rPr lang="en-US" sz="1400" dirty="0" err="1"/>
              <a:t>Bain&amp;Co</a:t>
            </a:r>
            <a:r>
              <a:rPr lang="en-US" sz="1400" dirty="0"/>
              <a:t> (2021)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964BF12-8AEF-6D8B-4803-4BB7C3C350C9}"/>
              </a:ext>
            </a:extLst>
          </p:cNvPr>
          <p:cNvSpPr txBox="1">
            <a:spLocks/>
          </p:cNvSpPr>
          <p:nvPr/>
        </p:nvSpPr>
        <p:spPr bwMode="auto">
          <a:xfrm>
            <a:off x="379413" y="228796"/>
            <a:ext cx="8688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lang="en-US" sz="3600" kern="1200" dirty="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E7E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9pPr>
          </a:lstStyle>
          <a:p>
            <a:pPr algn="ctr"/>
            <a:r>
              <a:rPr lang="en-US" b="1" dirty="0"/>
              <a:t>Important Role of E-Commerce</a:t>
            </a:r>
          </a:p>
          <a:p>
            <a:pPr algn="ctr"/>
            <a:r>
              <a:rPr lang="en-US" b="1" dirty="0"/>
              <a:t>  </a:t>
            </a:r>
            <a:r>
              <a:rPr lang="en-US" dirty="0"/>
              <a:t>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357832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D1E461-5480-4B54-AD31-7AB0C23F72ED}"/>
              </a:ext>
            </a:extLst>
          </p:cNvPr>
          <p:cNvSpPr txBox="1">
            <a:spLocks/>
          </p:cNvSpPr>
          <p:nvPr/>
        </p:nvSpPr>
        <p:spPr bwMode="auto">
          <a:xfrm>
            <a:off x="227012" y="989508"/>
            <a:ext cx="8688387" cy="536158"/>
          </a:xfrm>
          <a:prstGeom prst="rect">
            <a:avLst/>
          </a:prstGeom>
          <a:noFill/>
          <a:ln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1pPr>
            <a:lvl2pPr marL="233363" indent="-233363"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2pPr>
            <a:lvl3pPr marL="630238" indent="-173038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2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3pPr>
            <a:lvl4pPr marL="1025525" indent="-171450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0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4pPr>
            <a:lvl5pPr marL="1311275" indent="-163513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游明朝" panose="02020400000000000000" pitchFamily="18" charset="-128"/>
              </a:rPr>
              <a:t>Many countries rely on multiple modes of remote learning. Many relied on the internet and mobile phones.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6727F8-F1DD-494F-88D4-0800B2FC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1" y="1577027"/>
            <a:ext cx="8688387" cy="3516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47D86-2F52-4C0C-AE46-55E31F9D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5093318"/>
            <a:ext cx="3788280" cy="13985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02377-AAA2-419C-A79D-F842F8099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10" y="5246900"/>
            <a:ext cx="3495341" cy="1233932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FE60DF0-4952-4942-A7FB-C71A23AAB540}"/>
              </a:ext>
            </a:extLst>
          </p:cNvPr>
          <p:cNvSpPr txBox="1">
            <a:spLocks/>
          </p:cNvSpPr>
          <p:nvPr/>
        </p:nvSpPr>
        <p:spPr bwMode="auto">
          <a:xfrm>
            <a:off x="3555889" y="6508995"/>
            <a:ext cx="4764088" cy="250837"/>
          </a:xfrm>
          <a:prstGeom prst="rect">
            <a:avLst/>
          </a:prstGeom>
          <a:noFill/>
          <a:ln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1pPr>
            <a:lvl2pPr marL="233363" indent="-233363"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2pPr>
            <a:lvl3pPr marL="630238" indent="-173038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2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3pPr>
            <a:lvl4pPr marL="1025525" indent="-171450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0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4pPr>
            <a:lvl5pPr marL="1311275" indent="-163513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John Hopkins University, World Bank, and </a:t>
            </a:r>
            <a:r>
              <a:rPr lang="en-US" sz="1200" dirty="0" err="1"/>
              <a:t>Unicef</a:t>
            </a:r>
            <a:r>
              <a:rPr lang="en-US" sz="1200" dirty="0"/>
              <a:t> (2021)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53BD63B-1C99-823F-BDCC-06BB17E1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287338"/>
            <a:ext cx="8688387" cy="869950"/>
          </a:xfrm>
        </p:spPr>
        <p:txBody>
          <a:bodyPr/>
          <a:lstStyle/>
          <a:p>
            <a:r>
              <a:rPr lang="en-US" altLang="ja-JP" sz="4000" b="1" dirty="0"/>
              <a:t>Online Education</a:t>
            </a:r>
            <a:r>
              <a:rPr lang="en-US" sz="4000" b="1" dirty="0"/>
              <a:t> during the Pandemic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AE9F7-0F83-658E-EFE1-3149BD1B668B}"/>
              </a:ext>
            </a:extLst>
          </p:cNvPr>
          <p:cNvSpPr txBox="1"/>
          <p:nvPr/>
        </p:nvSpPr>
        <p:spPr>
          <a:xfrm>
            <a:off x="4076607" y="2088691"/>
            <a:ext cx="1648046" cy="635711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altLang="ja-JP" sz="2000" b="1" dirty="0"/>
              <a:t>East Asia and Pacific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01556-4A23-D8BC-C294-FB3129199E5D}"/>
              </a:ext>
            </a:extLst>
          </p:cNvPr>
          <p:cNvSpPr txBox="1"/>
          <p:nvPr/>
        </p:nvSpPr>
        <p:spPr>
          <a:xfrm>
            <a:off x="7495954" y="1423445"/>
            <a:ext cx="1648046" cy="635711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altLang="ja-JP" sz="2000" b="1" dirty="0"/>
              <a:t>North America</a:t>
            </a:r>
            <a:endParaRPr lang="en-US" sz="2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73204-B165-8395-CF55-46895B0CE9CC}"/>
              </a:ext>
            </a:extLst>
          </p:cNvPr>
          <p:cNvSpPr txBox="1"/>
          <p:nvPr/>
        </p:nvSpPr>
        <p:spPr>
          <a:xfrm>
            <a:off x="789213" y="1665514"/>
            <a:ext cx="1115787" cy="562322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kumimoji="1" lang="en-US" altLang="ja-JP" sz="2400" b="1" dirty="0"/>
              <a:t>South Asia</a:t>
            </a:r>
            <a:endParaRPr kumimoji="1"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8BDAB9-1D5B-6CE9-A82A-1FD69D13337D}"/>
              </a:ext>
            </a:extLst>
          </p:cNvPr>
          <p:cNvSpPr txBox="1"/>
          <p:nvPr/>
        </p:nvSpPr>
        <p:spPr>
          <a:xfrm>
            <a:off x="737507" y="5166476"/>
            <a:ext cx="3956957" cy="536158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Online Platforms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4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72B1AD-4901-406C-AC62-53539F45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7F947B-7FC6-4E1C-899B-EB8B4597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40" y="0"/>
            <a:ext cx="6264519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D5D2C3-CD9A-4833-ACA7-FE2EE14CC173}"/>
              </a:ext>
            </a:extLst>
          </p:cNvPr>
          <p:cNvSpPr txBox="1"/>
          <p:nvPr/>
        </p:nvSpPr>
        <p:spPr>
          <a:xfrm>
            <a:off x="5718412" y="4380931"/>
            <a:ext cx="21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Source: World Bank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385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CEC23D-2E4A-4DA5-BA64-3B7D0D7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287338"/>
            <a:ext cx="8688387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Shared Mobile Infrastructure Scheme (SMIS) </a:t>
            </a:r>
            <a:br>
              <a:rPr lang="en-US" b="1" dirty="0"/>
            </a:br>
            <a:r>
              <a:rPr lang="en-US" b="1" dirty="0"/>
              <a:t>by Use of Indian Government </a:t>
            </a:r>
            <a:r>
              <a:rPr lang="en-US" altLang="ja-JP" b="1" dirty="0"/>
              <a:t>Budget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340A5-07F0-458B-B000-F702189E14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050" y="1371599"/>
            <a:ext cx="3524609" cy="501856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2007, the Indian gov’t launched the </a:t>
            </a:r>
            <a:r>
              <a:rPr lang="en-US" b="1" dirty="0"/>
              <a:t>SMIS program which provided </a:t>
            </a:r>
            <a:r>
              <a:rPr lang="en-US" b="1" dirty="0">
                <a:solidFill>
                  <a:srgbClr val="C00000"/>
                </a:solidFill>
              </a:rPr>
              <a:t>subsidies to telecom operators for the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construction and maintenance of mobile towers</a:t>
            </a:r>
            <a:r>
              <a:rPr lang="en-US" sz="2400" dirty="0"/>
              <a:t> in identified rural areas without existing mobile </a:t>
            </a:r>
            <a:r>
              <a:rPr lang="en-US" sz="2400" dirty="0" err="1"/>
              <a:t>coverage.</a:t>
            </a:r>
            <a:r>
              <a:rPr lang="en-US" sz="2400" b="1" dirty="0" err="1">
                <a:solidFill>
                  <a:srgbClr val="FF0000"/>
                </a:solidFill>
              </a:rPr>
              <a:t>In</a:t>
            </a:r>
            <a:r>
              <a:rPr lang="en-US" sz="2400" b="1" dirty="0">
                <a:solidFill>
                  <a:srgbClr val="FF0000"/>
                </a:solidFill>
              </a:rPr>
              <a:t> 2007-2013,</a:t>
            </a:r>
            <a:r>
              <a:rPr lang="en-US" sz="2400" dirty="0"/>
              <a:t> </a:t>
            </a:r>
            <a:r>
              <a:rPr lang="en-US" sz="2400" b="1" dirty="0"/>
              <a:t>7,353 towers were constructed.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4AABB-1D2E-4B1C-B517-7F8E6B05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82" y="2370961"/>
            <a:ext cx="5205845" cy="3572639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E61F1A-C0BA-4443-8CC4-BA83D7D8EB11}"/>
              </a:ext>
            </a:extLst>
          </p:cNvPr>
          <p:cNvSpPr txBox="1">
            <a:spLocks/>
          </p:cNvSpPr>
          <p:nvPr/>
        </p:nvSpPr>
        <p:spPr bwMode="auto">
          <a:xfrm>
            <a:off x="3670660" y="5886928"/>
            <a:ext cx="4764088" cy="503238"/>
          </a:xfrm>
          <a:prstGeom prst="rect">
            <a:avLst/>
          </a:prstGeom>
          <a:noFill/>
          <a:ln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1pPr>
            <a:lvl2pPr marL="233363" indent="-233363"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2pPr>
            <a:lvl3pPr marL="630238" indent="-173038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2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3pPr>
            <a:lvl4pPr marL="1025525" indent="-171450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0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4pPr>
            <a:lvl5pPr marL="1311275" indent="-163513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Gupta et. al. 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9B16C-0819-642C-A2FB-053513C2E162}"/>
              </a:ext>
            </a:extLst>
          </p:cNvPr>
          <p:cNvSpPr txBox="1"/>
          <p:nvPr/>
        </p:nvSpPr>
        <p:spPr>
          <a:xfrm>
            <a:off x="3753293" y="1499191"/>
            <a:ext cx="4764088" cy="648586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</a:rPr>
              <a:t>Construction of Mobile Towers</a:t>
            </a:r>
            <a:r>
              <a:rPr lang="ja-JP" altLang="en-US" sz="2400" b="1" dirty="0">
                <a:solidFill>
                  <a:srgbClr val="C00000"/>
                </a:solidFill>
              </a:rPr>
              <a:t>　（</a:t>
            </a:r>
            <a:r>
              <a:rPr lang="en-US" altLang="ja-JP" sz="2400" b="1" dirty="0">
                <a:solidFill>
                  <a:srgbClr val="C00000"/>
                </a:solidFill>
              </a:rPr>
              <a:t>2007-2010)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1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DFC11D-CAAD-4F81-BA28-E73FBE9A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GSM (Global System for Mobile Communications) subscribers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CB8AC-EA9B-4ECD-9B73-B8B1FA5A3B70}"/>
              </a:ext>
            </a:extLst>
          </p:cNvPr>
          <p:cNvSpPr txBox="1"/>
          <p:nvPr/>
        </p:nvSpPr>
        <p:spPr>
          <a:xfrm>
            <a:off x="130337" y="1370866"/>
            <a:ext cx="4410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Number of GSM subscribers by year (average of all states)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D709F-8F02-4DB1-BAD4-9B4563717E80}"/>
              </a:ext>
            </a:extLst>
          </p:cNvPr>
          <p:cNvSpPr txBox="1"/>
          <p:nvPr/>
        </p:nvSpPr>
        <p:spPr>
          <a:xfrm>
            <a:off x="4443843" y="1246763"/>
            <a:ext cx="4410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GSM subscribers per capita by state 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(average 2005-2016)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71C00-E048-4F9C-A43B-1D2BF7DC6E20}"/>
              </a:ext>
            </a:extLst>
          </p:cNvPr>
          <p:cNvSpPr txBox="1"/>
          <p:nvPr/>
        </p:nvSpPr>
        <p:spPr>
          <a:xfrm>
            <a:off x="4443843" y="5295713"/>
            <a:ext cx="4537690" cy="15622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j-lt"/>
                <a:ea typeface="游明朝" panose="02020400000000000000" pitchFamily="18" charset="-128"/>
                <a:cs typeface="Mangal" panose="02040503050203030202" pitchFamily="18" charset="0"/>
              </a:rPr>
              <a:t>Note: 1: 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Andhra Pradesh and Telangana; 2: Assam; 3: Bihar and Jharkhand; 4: National Capital Territory of Delhi</a:t>
            </a:r>
            <a:r>
              <a:rPr lang="en-US" sz="1000" dirty="0">
                <a:effectLst/>
                <a:latin typeface="+mj-lt"/>
                <a:ea typeface="游明朝" panose="02020400000000000000" pitchFamily="18" charset="-128"/>
                <a:cs typeface="Mangal" panose="02040503050203030202" pitchFamily="18" charset="0"/>
              </a:rPr>
              <a:t>; 5: 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Gujarat; 6: Haryana; 7: </a:t>
            </a:r>
            <a:r>
              <a:rPr lang="en-US" sz="1000" dirty="0">
                <a:effectLst/>
                <a:latin typeface="+mj-lt"/>
                <a:ea typeface="游明朝" panose="02020400000000000000" pitchFamily="18" charset="-128"/>
                <a:cs typeface="Mangal" panose="02040503050203030202" pitchFamily="18" charset="0"/>
              </a:rPr>
              <a:t>  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Himachal Pradesh; 8: Northern India; 9: Karnataka; 10: Kerala</a:t>
            </a:r>
            <a:r>
              <a:rPr lang="en-US" sz="1000" dirty="0">
                <a:effectLst/>
                <a:latin typeface="+mj-lt"/>
                <a:ea typeface="游明朝" panose="02020400000000000000" pitchFamily="18" charset="-128"/>
                <a:cs typeface="Mangal" panose="02040503050203030202" pitchFamily="18" charset="0"/>
              </a:rPr>
              <a:t>; 11: 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Madhya Pradesh and </a:t>
            </a:r>
            <a:r>
              <a:rPr lang="en-US" sz="10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Chatishgarh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; 12: </a:t>
            </a:r>
            <a:r>
              <a:rPr lang="en-US" sz="10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Maharasthra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, Goa, Dadra &amp; Nagar Haveli, and Daman &amp; Diu; 13: Odisha</a:t>
            </a:r>
            <a:r>
              <a:rPr lang="en-US" sz="1000" dirty="0">
                <a:effectLst/>
                <a:latin typeface="+mj-lt"/>
                <a:ea typeface="游明朝" panose="02020400000000000000" pitchFamily="18" charset="-128"/>
                <a:cs typeface="Mangal" panose="02040503050203030202" pitchFamily="18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;</a:t>
            </a:r>
            <a:r>
              <a:rPr lang="en-US" sz="1000" baseline="30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 14: Punjab; 15: Rajasthan; 16: Tamil Nadu and Puducherry; 17: Uttar Pradesh and Uttaranchal; 18: West Bengal and Sikkim; 19: </a:t>
            </a:r>
            <a:r>
              <a:rPr lang="en-US" sz="1000" dirty="0"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North East. Note that the capital territory of Delhi has no central tax revenue.</a:t>
            </a:r>
            <a:endParaRPr lang="en-US" sz="1000" dirty="0">
              <a:effectLst/>
              <a:latin typeface="+mj-lt"/>
              <a:ea typeface="游明朝" panose="02020400000000000000" pitchFamily="18" charset="-128"/>
              <a:cs typeface="Mangal" panose="02040503050203030202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Source: Authors’ calculations using data from COAI.</a:t>
            </a:r>
            <a:endParaRPr lang="en-US" sz="1000" dirty="0">
              <a:effectLst/>
              <a:latin typeface="+mj-lt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E8C77F-DD7F-3869-08B7-79338D8BC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3" y="2037917"/>
            <a:ext cx="4471557" cy="325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F08DDB-D45A-75C7-7648-F20B5D71FD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7" y="2037917"/>
            <a:ext cx="4121703" cy="3252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B59243-0F88-6D1C-DA28-5B1BA8A292B3}"/>
              </a:ext>
            </a:extLst>
          </p:cNvPr>
          <p:cNvSpPr txBox="1"/>
          <p:nvPr/>
        </p:nvSpPr>
        <p:spPr>
          <a:xfrm>
            <a:off x="5351762" y="2433209"/>
            <a:ext cx="1297172" cy="240360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b="1" dirty="0"/>
              <a:t>Delhi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839AA9-678D-B7A1-9B84-52F51FA39AC0}"/>
              </a:ext>
            </a:extLst>
          </p:cNvPr>
          <p:cNvSpPr txBox="1"/>
          <p:nvPr/>
        </p:nvSpPr>
        <p:spPr>
          <a:xfrm>
            <a:off x="4443843" y="5114406"/>
            <a:ext cx="1421744" cy="240360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sz="1200" b="1" dirty="0"/>
              <a:t>State No.</a:t>
            </a:r>
          </a:p>
        </p:txBody>
      </p:sp>
    </p:spTree>
    <p:extLst>
      <p:ext uri="{BB962C8B-B14F-4D97-AF65-F5344CB8AC3E}">
        <p14:creationId xmlns:p14="http://schemas.microsoft.com/office/powerpoint/2010/main" val="39475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3E2EAF-8439-4170-8B33-92F049A7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969"/>
            <a:ext cx="7886700" cy="1325562"/>
          </a:xfrm>
        </p:spPr>
        <p:txBody>
          <a:bodyPr/>
          <a:lstStyle/>
          <a:p>
            <a:r>
              <a:rPr lang="en-US" sz="2800" dirty="0"/>
              <a:t>Did </a:t>
            </a:r>
            <a:r>
              <a:rPr lang="en-US" sz="2800" b="1" dirty="0"/>
              <a:t>SMIS</a:t>
            </a:r>
            <a:r>
              <a:rPr lang="en-US" sz="2800" dirty="0"/>
              <a:t> (Shared Mobile Infrastructure Scheme) program increase the number of </a:t>
            </a:r>
            <a:r>
              <a:rPr lang="en-US" sz="2800" b="1" dirty="0"/>
              <a:t>mobile subscribers</a:t>
            </a:r>
            <a:r>
              <a:rPr lang="en-US" sz="2800" dirty="0"/>
              <a:t>?</a:t>
            </a:r>
          </a:p>
        </p:txBody>
      </p:sp>
      <p:pic>
        <p:nvPicPr>
          <p:cNvPr id="4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8356EC7E-D53A-4F4B-92A7-7D2A9C9A04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23" y="2283078"/>
            <a:ext cx="5464422" cy="397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C51F07-29D3-4391-A8E5-3CEB27A158DB}"/>
                  </a:ext>
                </a:extLst>
              </p:cNvPr>
              <p:cNvSpPr txBox="1"/>
              <p:nvPr/>
            </p:nvSpPr>
            <p:spPr>
              <a:xfrm>
                <a:off x="243068" y="1346455"/>
                <a:ext cx="8692587" cy="400110"/>
              </a:xfrm>
              <a:prstGeom prst="rect">
                <a:avLst/>
              </a:prstGeom>
              <a:noFill/>
              <a:ln cap="flat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𝜟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𝑺𝒖𝒃𝒔𝒄𝒓𝒊𝒃𝒆𝒓𝒔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𝒊𝒕</m:t>
                        </m:r>
                      </m:sub>
                    </m:sSub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𝚫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𝐆𝐃𝐏𝐜𝐚𝐩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𝒊𝒕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𝚫</m:t>
                    </m:r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𝑷𝒐𝒑𝒖𝒍𝒂𝒕𝒊𝒐𝒏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𝒊𝒕</m:t>
                        </m:r>
                      </m:sub>
                    </m:sSub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Arial" panose="020B0604020202020204" pitchFamily="34" charset="0"/>
                      </a:rPr>
                      <m:t>𝐮</m:t>
                    </m:r>
                  </m:oMath>
                </a14:m>
                <a:r>
                  <a:rPr lang="en-US" sz="2000" b="1" baseline="-25000" dirty="0">
                    <a:effectLst/>
                    <a:latin typeface="Aharoni" panose="02010803020104030203" pitchFamily="2" charset="-79"/>
                    <a:ea typeface="游明朝" panose="02020400000000000000" pitchFamily="18" charset="-128"/>
                    <a:cs typeface="Aharoni" panose="02010803020104030203" pitchFamily="2" charset="-79"/>
                  </a:rPr>
                  <a:t>i</a:t>
                </a:r>
                <a:r>
                  <a:rPr lang="en-US" sz="2000" b="1" baseline="-25000" dirty="0">
                    <a:latin typeface="Aharoni" panose="02010803020104030203" pitchFamily="2" charset="-79"/>
                    <a:ea typeface="游明朝" panose="02020400000000000000" pitchFamily="18" charset="-128"/>
                    <a:cs typeface="Aharoni" panose="02010803020104030203" pitchFamily="2" charset="-79"/>
                  </a:rPr>
                  <a:t> </a:t>
                </a:r>
                <a:r>
                  <a:rPr lang="en-US" sz="2000" b="1" baseline="-25000" dirty="0">
                    <a:effectLst/>
                    <a:latin typeface="Aharoni" panose="02010803020104030203" pitchFamily="2" charset="-79"/>
                    <a:ea typeface="游明朝" panose="02020400000000000000" pitchFamily="18" charset="-128"/>
                    <a:cs typeface="Aharoni" panose="02010803020104030203" pitchFamily="2" charset="-79"/>
                  </a:rPr>
                  <a:t>t</a:t>
                </a:r>
                <a:r>
                  <a:rPr lang="en-US" sz="2000" b="1" dirty="0">
                    <a:effectLst/>
                    <a:latin typeface="Aharoni" panose="02010803020104030203" pitchFamily="2" charset="-79"/>
                    <a:ea typeface="游明朝" panose="02020400000000000000" pitchFamily="18" charset="-128"/>
                    <a:cs typeface="Aharoni" panose="02010803020104030203" pitchFamily="2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C51F07-29D3-4391-A8E5-3CEB27A1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1346455"/>
                <a:ext cx="8692587" cy="400110"/>
              </a:xfrm>
              <a:prstGeom prst="rect">
                <a:avLst/>
              </a:prstGeom>
              <a:blipFill>
                <a:blip r:embed="rId3"/>
                <a:stretch>
                  <a:fillRect l="-70" b="-21212"/>
                </a:stretch>
              </a:blipFill>
              <a:ln cap="flat">
                <a:noFill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4831D7-CC48-4E9B-BB01-209F01E3914C}"/>
              </a:ext>
            </a:extLst>
          </p:cNvPr>
          <p:cNvSpPr txBox="1">
            <a:spLocks/>
          </p:cNvSpPr>
          <p:nvPr/>
        </p:nvSpPr>
        <p:spPr bwMode="auto">
          <a:xfrm>
            <a:off x="157843" y="1990834"/>
            <a:ext cx="2775857" cy="4522152"/>
          </a:xfrm>
          <a:prstGeom prst="rect">
            <a:avLst/>
          </a:prstGeom>
          <a:noFill/>
          <a:ln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1pPr>
            <a:lvl2pPr marL="233363" indent="-233363"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2pPr>
            <a:lvl3pPr marL="630238" indent="-173038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2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3pPr>
            <a:lvl4pPr marL="1025525" indent="-171450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0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4pPr>
            <a:lvl5pPr marL="1311275" indent="-163513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Number of GSM subscribers increased significantly during 2009-2011</a:t>
            </a:r>
            <a:r>
              <a:rPr lang="en-US" sz="2000" dirty="0"/>
              <a:t>,  </a:t>
            </a:r>
            <a:r>
              <a:rPr lang="en-US" sz="2000" b="1" dirty="0"/>
              <a:t>when the mobile towers were mostly built by the government</a:t>
            </a:r>
            <a:r>
              <a:rPr lang="en-US" sz="2000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Need Private money to increase mobile towers.</a:t>
            </a:r>
          </a:p>
          <a:p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E7FB15-21F8-4BB4-A2A0-E9525A340FD1}"/>
              </a:ext>
            </a:extLst>
          </p:cNvPr>
          <p:cNvSpPr txBox="1">
            <a:spLocks/>
          </p:cNvSpPr>
          <p:nvPr/>
        </p:nvSpPr>
        <p:spPr bwMode="auto">
          <a:xfrm>
            <a:off x="3170423" y="1913746"/>
            <a:ext cx="5464422" cy="369332"/>
          </a:xfrm>
          <a:prstGeom prst="rect">
            <a:avLst/>
          </a:prstGeom>
          <a:noFill/>
          <a:ln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1pPr>
            <a:lvl2pPr marL="233363" indent="-233363" algn="l" defTabSz="457200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8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2pPr>
            <a:lvl3pPr marL="630238" indent="-173038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2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3pPr>
            <a:lvl4pPr marL="1025525" indent="-171450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sz="2000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4pPr>
            <a:lvl5pPr marL="1311275" indent="-163513" algn="l" defTabSz="457200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en-US" kern="1200">
                <a:solidFill>
                  <a:srgbClr val="314964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Coefficient plot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5383B-4D55-4149-8C1C-79C041467CC1}"/>
              </a:ext>
            </a:extLst>
          </p:cNvPr>
          <p:cNvSpPr txBox="1"/>
          <p:nvPr/>
        </p:nvSpPr>
        <p:spPr>
          <a:xfrm>
            <a:off x="3170422" y="6211669"/>
            <a:ext cx="5464421" cy="307777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lines represent a 90% confidence interval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99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3AC71E-C496-7828-DB40-8D841B72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78" y="1738424"/>
            <a:ext cx="4495579" cy="3269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511323-92C6-4082-9146-6AF5CC4A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1173"/>
            <a:ext cx="8688387" cy="869950"/>
          </a:xfrm>
        </p:spPr>
        <p:txBody>
          <a:bodyPr/>
          <a:lstStyle/>
          <a:p>
            <a:r>
              <a:rPr lang="en-US" b="1" dirty="0"/>
              <a:t>Estimation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B5DD1E2-23B9-41F6-97B0-71871112ED9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7013" y="869768"/>
                <a:ext cx="4317476" cy="5770820"/>
              </a:xfrm>
              <a:noFill/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ja-JP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ixed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Effects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𝑻𝒂𝒙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𝒑𝒆𝒓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𝒄𝒂𝒑𝒊𝒕𝒂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b="1" i="1">
                            <a:latin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b="1" i="1">
                            <a:latin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𝑺𝒖𝒃𝒔𝒄𝒓𝒊𝒃𝒆𝒓𝒔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𝒑𝒆𝒓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𝒄𝒂𝒑𝒊𝒕𝒂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endParaRPr lang="en-US" sz="1800" b="1" i="1" dirty="0"/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b="1" i="1">
                            <a:latin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𝑷𝒓𝒐𝒅𝒖𝒄𝒕𝒊𝒗𝒆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𝑪𝒂𝒑𝒊𝒕𝒂𝒍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𝒑𝒆𝒓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𝒄𝒂𝒑𝒊𝒕𝒂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endParaRPr lang="en-US" sz="1800" b="1" i="1" dirty="0"/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b="1" i="1">
                            <a:latin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𝑷𝒆𝒓𝒔𝒐𝒏𝒔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𝒆𝒏𝒈𝒂𝒈𝒆𝒅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𝒊𝒏𝒅𝒖𝒔𝒕𝒓𝒚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endParaRPr lang="en-US" sz="1800" b="1" i="1" dirty="0"/>
              </a:p>
              <a:p>
                <a:endParaRPr lang="en-US" sz="1600" dirty="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ea typeface="游明朝" panose="02020400000000000000" pitchFamily="18" charset="-128"/>
                  </a:rPr>
                  <a:t>2SLS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游明朝" panose="02020400000000000000" pitchFamily="18" charset="-128"/>
                  </a:rPr>
                  <a:t>First stage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游明朝" panose="02020400000000000000" pitchFamily="18" charset="-128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𝑮𝑫𝑷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𝒑𝒆𝒓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𝒄𝒂𝒑𝒊𝒕𝒂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𝑺𝒖𝒃𝒔𝒄𝒓𝒊𝒃𝒆𝒓𝒔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𝒑𝒆𝒓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𝒄𝒂𝒑𝒊𝒕𝒂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𝑷𝒓𝒐𝒅𝒖𝒄𝒕𝒊𝒗𝒆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𝑪𝒂𝒑𝒊𝒕𝒂𝒍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𝒑𝒆𝒓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𝒄𝒂𝒑𝒊𝒕𝒂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𝑷𝒆𝒓𝒔𝒐𝒏𝒔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𝒆𝒏𝒈𝒂𝒈𝒆𝒅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𝒊𝒏𝒅𝒖𝒔𝒕𝒓𝒚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en-US" sz="1800" b="1" dirty="0"/>
                  <a:t> </a:t>
                </a:r>
              </a:p>
              <a:p>
                <a:endParaRPr lang="en-US" sz="1800" b="1" dirty="0"/>
              </a:p>
              <a:p>
                <a:endParaRPr lang="en-US" sz="18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B5DD1E2-23B9-41F6-97B0-71871112E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7013" y="869768"/>
                <a:ext cx="4317476" cy="5770820"/>
              </a:xfrm>
              <a:blipFill>
                <a:blip r:embed="rId4"/>
                <a:stretch>
                  <a:fillRect l="-1271" t="-1057" r="-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E6A5989-C8A4-489E-BDC3-777527AA53A3}"/>
              </a:ext>
            </a:extLst>
          </p:cNvPr>
          <p:cNvSpPr txBox="1"/>
          <p:nvPr/>
        </p:nvSpPr>
        <p:spPr>
          <a:xfrm>
            <a:off x="4597924" y="961704"/>
            <a:ext cx="4317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Ideal Sans Light"/>
                <a:ea typeface="游明朝" panose="02020400000000000000" pitchFamily="18" charset="-128"/>
              </a:rPr>
              <a:t>Actual and Predicted Values of GSM Subscribers and Total State Tax Revenue</a:t>
            </a:r>
            <a:endParaRPr lang="en-US" dirty="0">
              <a:latin typeface="Ideal Sans Light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6F8E081C-6044-48B7-87A2-FB2D1980A0FE}"/>
              </a:ext>
            </a:extLst>
          </p:cNvPr>
          <p:cNvSpPr>
            <a:spLocks/>
          </p:cNvSpPr>
          <p:nvPr/>
        </p:nvSpPr>
        <p:spPr bwMode="auto">
          <a:xfrm>
            <a:off x="6665857" y="2605347"/>
            <a:ext cx="90805" cy="441960"/>
          </a:xfrm>
          <a:prstGeom prst="rightBrace">
            <a:avLst>
              <a:gd name="adj1" fmla="val 40559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A285B91-B2C1-4437-A7A5-50AD25F0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857" y="2689167"/>
            <a:ext cx="62484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angal" panose="02040503050203030202" pitchFamily="18" charset="0"/>
              </a:rPr>
              <a:t>Δ GSM</a:t>
            </a:r>
            <a:endParaRPr lang="en-US" sz="1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Mangal" panose="02040503050203030202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angal" panose="02040503050203030202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4A0B8566-5EB6-4D1F-B7CE-E407DB07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722" y="2738697"/>
            <a:ext cx="73914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angal" panose="02040503050203030202" pitchFamily="18" charset="0"/>
              </a:rPr>
              <a:t>Δ Tax</a:t>
            </a:r>
            <a:endParaRPr lang="en-US" sz="1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76E7F714-DEA0-41B2-A328-503E4FFAB0F3}"/>
              </a:ext>
            </a:extLst>
          </p:cNvPr>
          <p:cNvSpPr>
            <a:spLocks/>
          </p:cNvSpPr>
          <p:nvPr/>
        </p:nvSpPr>
        <p:spPr bwMode="auto">
          <a:xfrm>
            <a:off x="7290697" y="2456121"/>
            <a:ext cx="170427" cy="723014"/>
          </a:xfrm>
          <a:prstGeom prst="rightBrace">
            <a:avLst>
              <a:gd name="adj1" fmla="val 384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BD6FC-54EE-8DF4-8C73-EA723B4F52A7}"/>
                  </a:ext>
                </a:extLst>
              </p:cNvPr>
              <p:cNvSpPr txBox="1"/>
              <p:nvPr/>
            </p:nvSpPr>
            <p:spPr>
              <a:xfrm>
                <a:off x="178290" y="5442572"/>
                <a:ext cx="8965710" cy="686406"/>
              </a:xfrm>
              <a:prstGeom prst="rect">
                <a:avLst/>
              </a:prstGeom>
              <a:noFill/>
              <a:ln cap="flat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游明朝" panose="02020400000000000000" pitchFamily="18" charset="-128"/>
                  </a:rPr>
                  <a:t>Second stage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游明朝" panose="02020400000000000000" pitchFamily="18" charset="-128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𝑻𝒂𝒙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𝒑𝒆𝒓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𝒄𝒂𝒑𝒊𝒕𝒂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𝒊𝒕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𝑮𝑫𝑷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𝒑𝒆𝒓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𝒄𝒂𝒑𝒊𝒕𝒂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</m:e>
                      </m:acc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𝒊𝒕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BD6FC-54EE-8DF4-8C73-EA723B4F5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0" y="5442572"/>
                <a:ext cx="8965710" cy="686406"/>
              </a:xfrm>
              <a:prstGeom prst="rect">
                <a:avLst/>
              </a:prstGeom>
              <a:blipFill>
                <a:blip r:embed="rId5"/>
                <a:stretch>
                  <a:fillRect l="-680" t="-4464" b="-8036"/>
                </a:stretch>
              </a:blipFill>
              <a:ln cap="flat">
                <a:noFill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1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48904-C01A-CBC3-71FD-ECDEFA97E8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28702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Average total revenue obtained from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subscriber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fees of mobile operators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in 2016 =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1,221,318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mio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(Telecom Regulatory Authority of India).</a:t>
            </a:r>
          </a:p>
          <a:p>
            <a:pPr marL="457200" indent="-28702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Average total state tax </a:t>
            </a:r>
            <a:r>
              <a:rPr lang="en-US" b="1">
                <a:solidFill>
                  <a:schemeClr val="tx1"/>
                </a:solidFill>
                <a:latin typeface="+mj-lt"/>
              </a:rPr>
              <a:t>increase (</a:t>
            </a:r>
          </a:p>
          <a:p>
            <a:pPr marL="170180"/>
            <a:r>
              <a:rPr lang="en-US" b="1">
                <a:solidFill>
                  <a:schemeClr val="tx1"/>
                </a:solidFill>
                <a:latin typeface="+mj-lt"/>
              </a:rPr>
              <a:t>=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134 * </a:t>
            </a:r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1,291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+mj-lt"/>
              </a:rPr>
              <a:t>mio</a:t>
            </a:r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 (population in 2016) = </a:t>
            </a:r>
            <a:r>
              <a:rPr lang="en-US" b="1" i="0" dirty="0">
                <a:solidFill>
                  <a:srgbClr val="C00000"/>
                </a:solidFill>
                <a:effectLst/>
                <a:latin typeface="+mj-lt"/>
              </a:rPr>
              <a:t>172,994</a:t>
            </a: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marL="170180"/>
            <a:r>
              <a:rPr lang="en-US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Tax increment </a:t>
            </a:r>
            <a:r>
              <a:rPr lang="en-US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= </a:t>
            </a:r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172.994/1221.318=</a:t>
            </a:r>
            <a:r>
              <a:rPr lang="en-US" b="1" i="0" dirty="0">
                <a:solidFill>
                  <a:srgbClr val="C00000"/>
                </a:solidFill>
                <a:effectLst/>
                <a:latin typeface="+mj-lt"/>
              </a:rPr>
              <a:t>0.142</a:t>
            </a:r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 or </a:t>
            </a:r>
            <a:r>
              <a:rPr lang="en-US" b="1" i="0" dirty="0">
                <a:solidFill>
                  <a:srgbClr val="C00000"/>
                </a:solidFill>
                <a:effectLst/>
                <a:latin typeface="+mj-lt"/>
              </a:rPr>
              <a:t>14.2%</a:t>
            </a:r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 compared to total revenue from fees</a:t>
            </a:r>
            <a:r>
              <a:rPr lang="en-US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48FFA-F0BE-1A07-FD85-A7E092FC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Discussion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166232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2EEA2-D4AF-44B2-9B41-FE5FC588F0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One way to ensure that private sector remains attracted to infrastructure development is to provide a steady stream of income for them. We argue that that could be achieved by sharing the spillover effects of ICT infrastructure on taxes obtained by the government with the investors/operators of the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The </a:t>
            </a:r>
            <a:r>
              <a:rPr lang="en-US" sz="1800" dirty="0">
                <a:latin typeface="Arial" panose="020B0604020202020204" pitchFamily="34" charset="0"/>
                <a:ea typeface="游明朝" panose="02020400000000000000" pitchFamily="18" charset="-128"/>
              </a:rPr>
              <a:t>amount of tax revenues to be shared by the gov’t with the investors can be calculated using trans log production function (Yoshino et. al. 2019)</a:t>
            </a:r>
            <a:endParaRPr lang="en-US" sz="1800" dirty="0">
              <a:effectLst/>
              <a:latin typeface="Arial" panose="020B0604020202020204" pitchFamily="34" charset="0"/>
              <a:ea typeface="游明朝" panose="02020400000000000000" pitchFamily="18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游明朝" panose="02020400000000000000" pitchFamily="18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6CCF68-28E5-4304-862B-C24B5395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71340"/>
            <a:ext cx="8688387" cy="685948"/>
          </a:xfrm>
        </p:spPr>
        <p:txBody>
          <a:bodyPr/>
          <a:lstStyle/>
          <a:p>
            <a:r>
              <a:rPr lang="en-US" dirty="0"/>
              <a:t>Policy Implications</a:t>
            </a:r>
          </a:p>
        </p:txBody>
      </p:sp>
      <p:pic>
        <p:nvPicPr>
          <p:cNvPr id="4" name="Picture 3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4514C939-D2E0-4F6A-81D5-5E95C1E7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40" y="3157864"/>
            <a:ext cx="6360224" cy="32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C7B42-F9C0-473C-9176-F4CB065E83B6}"/>
              </a:ext>
            </a:extLst>
          </p:cNvPr>
          <p:cNvSpPr txBox="1"/>
          <p:nvPr/>
        </p:nvSpPr>
        <p:spPr>
          <a:xfrm>
            <a:off x="2781347" y="6303564"/>
            <a:ext cx="4595566" cy="318933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angal" panose="02040503050203030202" pitchFamily="18" charset="0"/>
              </a:rPr>
              <a:t>Source: Yoshino et. al. (2019)</a:t>
            </a:r>
            <a:endParaRPr lang="en-US" sz="1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CE32E-4726-4591-9C89-C5664245BB64}"/>
              </a:ext>
            </a:extLst>
          </p:cNvPr>
          <p:cNvSpPr txBox="1"/>
          <p:nvPr/>
        </p:nvSpPr>
        <p:spPr>
          <a:xfrm>
            <a:off x="1652155" y="5174673"/>
            <a:ext cx="675409" cy="311727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7BA7C-12D3-5B97-D467-CCA28576087B}"/>
              </a:ext>
            </a:extLst>
          </p:cNvPr>
          <p:cNvSpPr txBox="1"/>
          <p:nvPr/>
        </p:nvSpPr>
        <p:spPr>
          <a:xfrm>
            <a:off x="204782" y="3728011"/>
            <a:ext cx="1868568" cy="2693045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rot="0" spcFirstLastPara="0" vertOverflow="overflow" horzOverflow="overflow" vert="horz" wrap="square" lIns="91440" tIns="45720" rIns="91440" bIns="4572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Based on our estimation, if 50 % of increased tax revenues were returned to mobile operators, 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the rate of return will rise about </a:t>
            </a:r>
            <a:r>
              <a:rPr lang="en-US" altLang="ja-JP" b="1" dirty="0">
                <a:solidFill>
                  <a:srgbClr val="C00000"/>
                </a:solidFill>
                <a:latin typeface="Arial"/>
                <a:cs typeface="Arial"/>
              </a:rPr>
              <a:t>14.2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52572-64FB-AF4A-752C-71F6027809E5}"/>
              </a:ext>
            </a:extLst>
          </p:cNvPr>
          <p:cNvSpPr txBox="1"/>
          <p:nvPr/>
        </p:nvSpPr>
        <p:spPr>
          <a:xfrm>
            <a:off x="6264384" y="4582881"/>
            <a:ext cx="1994153" cy="1123384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rot="0" spcFirstLastPara="0" vertOverflow="overflow" horzOverflow="overflow" vert="horz" wrap="square" lIns="91440" tIns="45720" rIns="91440" bIns="4572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Increased by </a:t>
            </a:r>
            <a:r>
              <a:rPr lang="en-US" altLang="ja-JP" sz="2000" b="1" dirty="0">
                <a:solidFill>
                  <a:srgbClr val="FF0000"/>
                </a:solidFill>
                <a:latin typeface="Arial"/>
                <a:cs typeface="Arial"/>
              </a:rPr>
              <a:t>14.2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lang="en-US" sz="2000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11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3038D1-4D6A-4161-A0E1-7BDBF832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9" y="1906631"/>
            <a:ext cx="7740056" cy="47631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30B51D3-E7EE-4C02-ADDF-907C6399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6" y="0"/>
            <a:ext cx="7384507" cy="229752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5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1E3C46-897A-5A9F-829B-07D9730862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effectLst/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Yoshino, N., K. E. </a:t>
            </a:r>
            <a:r>
              <a:rPr lang="en-US" sz="1800" dirty="0" err="1">
                <a:effectLst/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Seetharam</a:t>
            </a:r>
            <a:r>
              <a:rPr lang="en-US" sz="1800" dirty="0">
                <a:effectLst/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, S. Miyazawa, and K. Xu. 2019. “Innovative Measures of Infrastructure Investments: Illustrating Land Trust Scheme and Spillover Effect”.</a:t>
            </a:r>
            <a:r>
              <a:rPr lang="en-US" sz="1800" i="1" dirty="0">
                <a:effectLst/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 ADBI Working Paper Series</a:t>
            </a:r>
            <a:r>
              <a:rPr lang="en-US" sz="1800" dirty="0">
                <a:effectLst/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, No. 1053. December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Yoshino, N., D. </a:t>
            </a:r>
            <a:r>
              <a:rPr lang="en-US" sz="1800" dirty="0" err="1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Azhgaliyeva</a:t>
            </a: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., and R. Mishra. 2020. “Financing infrastructure using floating-interest-rate infrastructure bond”. </a:t>
            </a:r>
            <a:r>
              <a:rPr lang="en-US" sz="1800" i="1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Journal of Infrastructure, Policy and Development.</a:t>
            </a: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 Vol. 4(2)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Yoshino, N., K. Xu., and K. E. </a:t>
            </a:r>
            <a:r>
              <a:rPr lang="en-US" sz="1800" dirty="0" err="1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Seetharam</a:t>
            </a: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. 2020. “Land Trust Scheme and the Spillover Effects of Infrastructure Investment” in Hayashi, Y., K. E. </a:t>
            </a:r>
            <a:r>
              <a:rPr lang="en-US" sz="1800" dirty="0" err="1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Seetharam</a:t>
            </a: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, S. </a:t>
            </a:r>
            <a:r>
              <a:rPr lang="en-US" sz="1800" dirty="0" err="1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Bharule</a:t>
            </a: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. </a:t>
            </a:r>
            <a:r>
              <a:rPr lang="en-US" sz="1800" i="1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Handbook on High-Speed Rail and Quality of Life</a:t>
            </a:r>
            <a:r>
              <a:rPr lang="en-US" sz="1800" dirty="0">
                <a:latin typeface="+mn-lt"/>
                <a:ea typeface="游明朝" panose="02020400000000000000" pitchFamily="18" charset="-128"/>
                <a:cs typeface="Mangal" panose="02040503050203030202" pitchFamily="18" charset="0"/>
              </a:rPr>
              <a:t>.</a:t>
            </a:r>
            <a:r>
              <a:rPr lang="en-US" sz="1800" dirty="0">
                <a:latin typeface="+mn-lt"/>
              </a:rPr>
              <a:t> Manila, Philippines, ADB.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Yoshino, N., S. Lakhia, and J. T. Yap. 2021. “Financing Sustainable Infrastructure Investment in ASEAN+3”. in </a:t>
            </a:r>
            <a:r>
              <a:rPr lang="en-US" sz="1800" dirty="0" err="1">
                <a:latin typeface="+mn-lt"/>
              </a:rPr>
              <a:t>Guinigundo</a:t>
            </a:r>
            <a:r>
              <a:rPr lang="en-US" sz="1800" dirty="0">
                <a:latin typeface="+mn-lt"/>
              </a:rPr>
              <a:t>, D., Kawai, M., Park, C. Y., </a:t>
            </a:r>
            <a:r>
              <a:rPr lang="en-US" sz="1800" dirty="0" err="1">
                <a:latin typeface="+mn-lt"/>
              </a:rPr>
              <a:t>Rajan</a:t>
            </a:r>
            <a:r>
              <a:rPr lang="en-US" sz="1800" dirty="0">
                <a:latin typeface="+mn-lt"/>
              </a:rPr>
              <a:t>, R. S. </a:t>
            </a:r>
            <a:r>
              <a:rPr lang="en-US" sz="1800" i="1" dirty="0">
                <a:latin typeface="+mn-lt"/>
              </a:rPr>
              <a:t>Redefining Strategic Routes to Financial Resilience in ASEAN+3. </a:t>
            </a:r>
            <a:r>
              <a:rPr lang="en-US" sz="1800" dirty="0">
                <a:latin typeface="+mn-lt"/>
              </a:rPr>
              <a:t>Manila, Philippines, ADB.</a:t>
            </a:r>
            <a:endParaRPr lang="en-US" sz="1800" i="1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1BCD8-0B31-9EB7-B181-8E229D68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4293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110824-9049-4F71-A6CC-23901F68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5D5EB5-26B2-4E73-BC57-D8A2C3B66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838"/>
            <a:ext cx="9144000" cy="54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5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09573E-2C80-4009-A05C-D7D80824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0F6D49-BE9C-428F-9C05-E0448214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002"/>
            <a:ext cx="9144000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4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835B73B-2166-4007-AC52-3DDC8DA7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5CC617-9A24-4BD5-A2A8-21AC1A17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9"/>
            <a:ext cx="9144000" cy="61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BA1DBE-576F-4BEB-8872-CB67DAB2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3B5C52-47A9-4817-9855-9D184BFD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7" y="616372"/>
            <a:ext cx="8342525" cy="57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5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46E4585-FF50-4FAC-BDD7-F9D69F54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0" y="155049"/>
            <a:ext cx="6893480" cy="678194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Infrastructure &amp; Education 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3100" b="1" dirty="0">
                <a:solidFill>
                  <a:schemeClr val="tx1"/>
                </a:solidFill>
              </a:rPr>
              <a:t>Yoshino and </a:t>
            </a:r>
            <a:r>
              <a:rPr lang="en-US" altLang="en-US" sz="3100" b="1" dirty="0" err="1">
                <a:solidFill>
                  <a:schemeClr val="tx1"/>
                </a:solidFill>
              </a:rPr>
              <a:t>Umid</a:t>
            </a:r>
            <a:r>
              <a:rPr lang="en-US" altLang="en-US" sz="3100" b="1" dirty="0">
                <a:solidFill>
                  <a:schemeClr val="tx1"/>
                </a:solidFill>
              </a:rPr>
              <a:t> </a:t>
            </a:r>
            <a:r>
              <a:rPr lang="en-US" altLang="en-US" sz="3100" b="1" dirty="0" err="1">
                <a:solidFill>
                  <a:schemeClr val="tx1"/>
                </a:solidFill>
              </a:rPr>
              <a:t>Abidhadjaev</a:t>
            </a:r>
            <a:r>
              <a:rPr lang="en-US" altLang="en-US" sz="3100" b="1" dirty="0">
                <a:solidFill>
                  <a:schemeClr val="tx1"/>
                </a:solidFill>
              </a:rPr>
              <a:t> (2016)</a:t>
            </a:r>
            <a:endParaRPr lang="en-US" altLang="en-US" sz="31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1C78E6-A3C7-485B-8F99-B994E4A48D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1540" y="944160"/>
          <a:ext cx="4371966" cy="5273760"/>
        </p:xfrm>
        <a:graphic>
          <a:graphicData uri="http://schemas.openxmlformats.org/drawingml/2006/table">
            <a:tbl>
              <a:tblPr/>
              <a:tblGrid>
                <a:gridCol w="1864358">
                  <a:extLst>
                    <a:ext uri="{9D8B030D-6E8A-4147-A177-3AD203B41FA5}">
                      <a16:colId xmlns:a16="http://schemas.microsoft.com/office/drawing/2014/main" val="2580266984"/>
                    </a:ext>
                  </a:extLst>
                </a:gridCol>
                <a:gridCol w="927617">
                  <a:extLst>
                    <a:ext uri="{9D8B030D-6E8A-4147-A177-3AD203B41FA5}">
                      <a16:colId xmlns:a16="http://schemas.microsoft.com/office/drawing/2014/main" val="2528894472"/>
                    </a:ext>
                  </a:extLst>
                </a:gridCol>
                <a:gridCol w="731449">
                  <a:extLst>
                    <a:ext uri="{9D8B030D-6E8A-4147-A177-3AD203B41FA5}">
                      <a16:colId xmlns:a16="http://schemas.microsoft.com/office/drawing/2014/main" val="1003632178"/>
                    </a:ext>
                  </a:extLst>
                </a:gridCol>
                <a:gridCol w="848542">
                  <a:extLst>
                    <a:ext uri="{9D8B030D-6E8A-4147-A177-3AD203B41FA5}">
                      <a16:colId xmlns:a16="http://schemas.microsoft.com/office/drawing/2014/main" val="3792700930"/>
                    </a:ext>
                  </a:extLst>
                </a:gridCol>
              </a:tblGrid>
              <a:tr h="397423">
                <a:tc gridSpan="4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653412"/>
                  </a:ext>
                </a:extLst>
              </a:tr>
              <a:tr h="397423">
                <a:tc gridSpan="4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</a:tabLst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Dependent variable: log difference GDP per capita in  1991-2010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69564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Regression number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REG.1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REG.2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REG.3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88459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Variables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Coef.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Coef.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Coef.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4352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lnY_1991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-0.06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-0.14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-0.14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25806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(-0.54)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(-1.35)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(-1.38)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75201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ln(n+g+d)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-3.09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-5.75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-4.36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23700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(-0.59)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(-1.23)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(-0.77)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85160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ln(Kg)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0.23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0.31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0.53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56393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(1.17)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(2.00)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(3.30)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40635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ln(Sec)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0.00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43204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(0.46)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96154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ln(Kg)</a:t>
                      </a:r>
                      <a:r>
                        <a:rPr kumimoji="1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xln</a:t>
                      </a: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(Sec)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0.20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66963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(1.59)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01238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ln(Uni)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0.21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68926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(2.07)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24916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ln(Kg)xln(Uni)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0.24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52385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(2.76)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11369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Constant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-0.28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0.56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0.48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510365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(-0.33)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(0.69)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(0.57)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51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87433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Number of observations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44.00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44.00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44.00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151871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R-squared</a:t>
                      </a:r>
                      <a:endParaRPr kumimoji="1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0.21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0.30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0.30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46028"/>
                  </a:ext>
                </a:extLst>
              </a:tr>
              <a:tr h="20358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F-statistic</a:t>
                      </a:r>
                      <a:endParaRPr kumimoji="1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2.62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4.14</a:t>
                      </a:r>
                      <a:endParaRPr kumimoji="1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3.29</a:t>
                      </a:r>
                      <a:endParaRPr kumimoji="1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8637" marR="486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0206"/>
                  </a:ext>
                </a:extLst>
              </a:tr>
            </a:tbl>
          </a:graphicData>
        </a:graphic>
      </p:graphicFrame>
      <p:sp>
        <p:nvSpPr>
          <p:cNvPr id="32908" name="Slide Number Placeholder 3">
            <a:extLst>
              <a:ext uri="{FF2B5EF4-FFF2-40B4-BE49-F238E27FC236}">
                <a16:creationId xmlns:a16="http://schemas.microsoft.com/office/drawing/2014/main" id="{435B642B-0FC5-44F3-9DBF-0FA479AF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0260" y="5542177"/>
            <a:ext cx="434340" cy="10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7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D9F8E2E-1F4D-47D5-B33B-0583DD3AAD84}" type="slidenum">
              <a:rPr lang="ja-JP" altLang="en-US" sz="675">
                <a:solidFill>
                  <a:srgbClr val="898989"/>
                </a:solidFill>
              </a:rPr>
              <a:pPr/>
              <a:t>31</a:t>
            </a:fld>
            <a:endParaRPr lang="en-US" altLang="ja-JP" sz="675">
              <a:solidFill>
                <a:srgbClr val="898989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3" y="1448454"/>
            <a:ext cx="4464357" cy="46144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33B307-D613-4BB8-A3B3-30699B0672F3}"/>
              </a:ext>
            </a:extLst>
          </p:cNvPr>
          <p:cNvSpPr txBox="1"/>
          <p:nvPr/>
        </p:nvSpPr>
        <p:spPr>
          <a:xfrm>
            <a:off x="2962328" y="2132953"/>
            <a:ext cx="16096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Countries</a:t>
            </a:r>
            <a:endParaRPr kumimoji="1" lang="ja-JP" altLang="en-US" sz="2400" dirty="0"/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CCE39D4B-9BD9-46CE-8239-6E0E11E2C044}"/>
              </a:ext>
            </a:extLst>
          </p:cNvPr>
          <p:cNvSpPr txBox="1">
            <a:spLocks/>
          </p:cNvSpPr>
          <p:nvPr/>
        </p:nvSpPr>
        <p:spPr>
          <a:xfrm>
            <a:off x="7753083" y="6387921"/>
            <a:ext cx="1157538" cy="372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61EA2-B82C-4C4A-A9F1-2E593D61FF5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56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250F106-D83A-4C7E-B406-04F924EB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82" y="207520"/>
            <a:ext cx="7034744" cy="644295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5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72C9D4-A7C6-4DDD-8BC7-1F354ED4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758924-F145-4E9F-972C-97691E66C6A0}"/>
              </a:ext>
            </a:extLst>
          </p:cNvPr>
          <p:cNvSpPr txBox="1"/>
          <p:nvPr/>
        </p:nvSpPr>
        <p:spPr>
          <a:xfrm>
            <a:off x="0" y="1522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F0000"/>
                </a:solidFill>
              </a:rPr>
              <a:t>Environmental Issues </a:t>
            </a: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</a:rPr>
              <a:t>associated with Infrastructure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DAACF7-061D-43BF-AD86-F2E7DB5B0716}"/>
              </a:ext>
            </a:extLst>
          </p:cNvPr>
          <p:cNvSpPr txBox="1"/>
          <p:nvPr/>
        </p:nvSpPr>
        <p:spPr>
          <a:xfrm>
            <a:off x="449103" y="1955146"/>
            <a:ext cx="82457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ES" altLang="ja-JP" sz="4000" b="1" dirty="0">
                <a:solidFill>
                  <a:srgbClr val="0070C0"/>
                </a:solidFill>
              </a:rPr>
              <a:t>Y = F (L  K</a:t>
            </a:r>
            <a:r>
              <a:rPr kumimoji="1" lang="es-ES" altLang="ja-JP" sz="4000" b="1" baseline="-25000" dirty="0">
                <a:solidFill>
                  <a:srgbClr val="0070C0"/>
                </a:solidFill>
              </a:rPr>
              <a:t>P</a:t>
            </a:r>
            <a:r>
              <a:rPr kumimoji="1" lang="es-ES" altLang="ja-JP" sz="4000" b="1" dirty="0">
                <a:solidFill>
                  <a:srgbClr val="0070C0"/>
                </a:solidFill>
              </a:rPr>
              <a:t>  K</a:t>
            </a:r>
            <a:r>
              <a:rPr kumimoji="1" lang="es-ES" altLang="ja-JP" sz="4000" b="1" baseline="-25000" dirty="0">
                <a:solidFill>
                  <a:srgbClr val="0070C0"/>
                </a:solidFill>
              </a:rPr>
              <a:t>g</a:t>
            </a:r>
            <a:r>
              <a:rPr kumimoji="1" lang="es-ES" altLang="ja-JP" sz="4000" b="1" dirty="0">
                <a:solidFill>
                  <a:srgbClr val="0070C0"/>
                </a:solidFill>
              </a:rPr>
              <a:t> )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     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(1)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Traditional Production Function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   </a:t>
            </a:r>
            <a:endParaRPr kumimoji="1" lang="ja-JP" altLang="en-US" sz="4000" dirty="0"/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F (Y,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CO</a:t>
            </a:r>
            <a:r>
              <a:rPr kumimoji="1" lang="en-US" altLang="ja-JP" sz="4000" b="1" baseline="-25000" dirty="0">
                <a:solidFill>
                  <a:srgbClr val="FF0000"/>
                </a:solidFill>
              </a:rPr>
              <a:t>2</a:t>
            </a:r>
            <a:r>
              <a:rPr kumimoji="1" lang="en-US" altLang="ja-JP" sz="4000" b="1" dirty="0"/>
              <a:t>) = F (L  K</a:t>
            </a:r>
            <a:r>
              <a:rPr kumimoji="1" lang="en-US" altLang="ja-JP" sz="4000" b="1" baseline="-25000" dirty="0"/>
              <a:t>P </a:t>
            </a:r>
            <a:r>
              <a:rPr kumimoji="1" lang="en-US" altLang="ja-JP" sz="4000" b="1" dirty="0"/>
              <a:t> K</a:t>
            </a:r>
            <a:r>
              <a:rPr kumimoji="1" lang="en-US" altLang="ja-JP" sz="4000" b="1" baseline="-25000" dirty="0"/>
              <a:t>g</a:t>
            </a:r>
            <a:r>
              <a:rPr kumimoji="1" lang="en-US" altLang="ja-JP" sz="4000" b="1" dirty="0"/>
              <a:t> ) 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(2)</a:t>
            </a:r>
          </a:p>
          <a:p>
            <a:r>
              <a:rPr kumimoji="1" lang="en-US" altLang="ja-JP" sz="4000" dirty="0"/>
              <a:t>Y= Output   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CO</a:t>
            </a:r>
            <a:r>
              <a:rPr kumimoji="1" lang="en-US" altLang="ja-JP" sz="4000" b="1" baseline="-25000" dirty="0">
                <a:solidFill>
                  <a:srgbClr val="FF0000"/>
                </a:solidFill>
              </a:rPr>
              <a:t>2</a:t>
            </a:r>
            <a:r>
              <a:rPr kumimoji="1" lang="en-US" altLang="ja-JP" sz="4000" baseline="-25000" dirty="0"/>
              <a:t> </a:t>
            </a:r>
            <a:r>
              <a:rPr kumimoji="1" lang="en-US" altLang="ja-JP" sz="4000" dirty="0"/>
              <a:t>emission</a:t>
            </a:r>
          </a:p>
          <a:p>
            <a:r>
              <a:rPr kumimoji="1" lang="en-US" altLang="ja-JP" sz="4000" dirty="0"/>
              <a:t>L= labor          K</a:t>
            </a:r>
            <a:r>
              <a:rPr kumimoji="1" lang="en-US" altLang="ja-JP" sz="4000" baseline="-25000" dirty="0"/>
              <a:t>P</a:t>
            </a:r>
            <a:r>
              <a:rPr kumimoji="1" lang="en-US" altLang="ja-JP" sz="4000" dirty="0"/>
              <a:t>= Private capital, </a:t>
            </a:r>
          </a:p>
          <a:p>
            <a:r>
              <a:rPr kumimoji="1" lang="en-US" altLang="ja-JP" sz="4000" dirty="0"/>
              <a:t>K</a:t>
            </a:r>
            <a:r>
              <a:rPr kumimoji="1" lang="en-US" altLang="ja-JP" sz="4000" baseline="-25000" dirty="0"/>
              <a:t>g</a:t>
            </a:r>
            <a:r>
              <a:rPr kumimoji="1" lang="en-US" altLang="ja-JP" sz="4000" dirty="0"/>
              <a:t> =infrastructure</a:t>
            </a:r>
            <a:endParaRPr kumimoji="1" lang="es-E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871861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935B64-12F1-46CD-93F5-6EC8158B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" y="1131094"/>
            <a:ext cx="8991600" cy="2569230"/>
          </a:xfrm>
        </p:spPr>
        <p:txBody>
          <a:bodyPr>
            <a:normAutofit/>
          </a:bodyPr>
          <a:lstStyle/>
          <a:p>
            <a:pPr algn="ctr"/>
            <a:r>
              <a:rPr lang="en-US" altLang="ja-JP" sz="4800" b="1" dirty="0">
                <a:solidFill>
                  <a:srgbClr val="7030A0"/>
                </a:solidFill>
              </a:rPr>
              <a:t>Thank you for your attention</a:t>
            </a:r>
            <a:endParaRPr lang="ja-JP" alt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B7C5E0-8A93-4C7A-ADDF-B10229A58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27897"/>
            <a:ext cx="7886700" cy="226904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800" b="1" dirty="0"/>
              <a:t>Naoyuki YOSHINO</a:t>
            </a:r>
          </a:p>
          <a:p>
            <a:pPr marL="0" indent="0" algn="ctr">
              <a:buNone/>
            </a:pPr>
            <a:r>
              <a:rPr lang="en-US" altLang="ja-JP" sz="2700" b="1" dirty="0">
                <a:hlinkClick r:id="rId2"/>
              </a:rPr>
              <a:t>yoshino@econ.keio.ac.jp</a:t>
            </a:r>
            <a:endParaRPr lang="en-US" altLang="ja-JP" sz="2700" b="1" dirty="0"/>
          </a:p>
          <a:p>
            <a:pPr marL="0" indent="0" algn="ctr">
              <a:buNone/>
            </a:pPr>
            <a:r>
              <a:rPr lang="en-US" altLang="ja-JP" sz="2700" b="1" dirty="0"/>
              <a:t>Professor Emeritus of Keio University </a:t>
            </a:r>
            <a:endParaRPr lang="ja-JP" altLang="en-US" sz="27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8C99F4-B6F4-4D10-8E58-5BE98881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C4E4-7F75-46BC-B3DB-BE5571ED9A6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928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B4F24-6293-45B4-96B7-CA34F420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71550"/>
            <a:ext cx="6172200" cy="5715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Economic Effects of disaster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EDF1C6-6903-4E16-BB13-FB7AC98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543050"/>
            <a:ext cx="8142988" cy="4171950"/>
          </a:xfrm>
        </p:spPr>
        <p:txBody>
          <a:bodyPr>
            <a:normAutofit/>
          </a:bodyPr>
          <a:lstStyle/>
          <a:p>
            <a:pPr marL="557213" indent="-557213">
              <a:buAutoNum type="arabicParenBoth"/>
            </a:pPr>
            <a:r>
              <a:rPr lang="en-US" altLang="ja-JP" sz="27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Effects on total GDP</a:t>
            </a:r>
          </a:p>
          <a:p>
            <a:pPr marL="0" indent="0">
              <a:buNone/>
            </a:pPr>
            <a:r>
              <a:rPr lang="en-US" altLang="ja-JP" sz="3000" b="1" dirty="0">
                <a:latin typeface="Century Gothic" panose="020B0502020202020204" pitchFamily="34" charset="0"/>
              </a:rPr>
              <a:t>    </a:t>
            </a:r>
            <a:r>
              <a:rPr kumimoji="1" lang="en-US" altLang="ja-JP" b="1" dirty="0">
                <a:latin typeface="Century Gothic" panose="020B0502020202020204" pitchFamily="34" charset="0"/>
              </a:rPr>
              <a:t>   L= Labor</a:t>
            </a:r>
            <a:r>
              <a:rPr kumimoji="1" lang="ja-JP" altLang="en-US" b="1" dirty="0">
                <a:latin typeface="Century Gothic" panose="020B0502020202020204" pitchFamily="34" charset="0"/>
              </a:rPr>
              <a:t>　　　　　　　　　　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Agricultural sector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 </a:t>
            </a:r>
            <a:r>
              <a:rPr kumimoji="1" lang="en-US" altLang="ja-JP" b="1" dirty="0" err="1">
                <a:latin typeface="Century Gothic" panose="020B0502020202020204" pitchFamily="34" charset="0"/>
              </a:rPr>
              <a:t>Kp</a:t>
            </a:r>
            <a:r>
              <a:rPr kumimoji="1" lang="en-US" altLang="ja-JP" b="1" dirty="0">
                <a:latin typeface="Century Gothic" panose="020B0502020202020204" pitchFamily="34" charset="0"/>
              </a:rPr>
              <a:t> = Private Capital      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Manufacturing sector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 Kg = Infrastructure         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Services’ sector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d = Disaster</a:t>
            </a:r>
            <a:r>
              <a:rPr kumimoji="1" lang="en-US" altLang="ja-JP" b="1" dirty="0">
                <a:latin typeface="Century Gothic" panose="020B0502020202020204" pitchFamily="34" charset="0"/>
              </a:rPr>
              <a:t>   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          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(GDP)  </a:t>
            </a:r>
            <a:r>
              <a:rPr lang="en-US" altLang="ja-JP" sz="3300" b="1" dirty="0">
                <a:latin typeface="Century Gothic" panose="020B0502020202020204" pitchFamily="34" charset="0"/>
              </a:rPr>
              <a:t>Y =  F (</a:t>
            </a:r>
            <a:r>
              <a:rPr lang="en-US" altLang="ja-JP" sz="3300" b="1" dirty="0" err="1">
                <a:latin typeface="Century Gothic" panose="020B0502020202020204" pitchFamily="34" charset="0"/>
              </a:rPr>
              <a:t>Kp</a:t>
            </a:r>
            <a:r>
              <a:rPr lang="en-US" altLang="ja-JP" sz="3300" b="1" dirty="0">
                <a:latin typeface="Century Gothic" panose="020B0502020202020204" pitchFamily="34" charset="0"/>
              </a:rPr>
              <a:t>, L, Kg, </a:t>
            </a:r>
            <a:r>
              <a:rPr lang="en-US" altLang="ja-JP" sz="3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altLang="ja-JP" sz="3300" b="1" dirty="0">
                <a:latin typeface="Century Gothic" panose="020B0502020202020204" pitchFamily="34" charset="0"/>
              </a:rPr>
              <a:t>)</a:t>
            </a:r>
            <a:endParaRPr kumimoji="1" lang="en-US" altLang="ja-JP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</a:t>
            </a:r>
            <a:endParaRPr kumimoji="1" lang="ja-JP" alt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E9E955-CA54-4A7C-BC0E-CEC8F5ED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43" y="5108684"/>
            <a:ext cx="2016427" cy="10470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9703B02-5896-4CA4-8955-D70244A1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237372" y="4929562"/>
            <a:ext cx="1428751" cy="3879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7F5A04-B4B7-4CDA-9FDD-849A8DDCE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723" y="3916486"/>
            <a:ext cx="2057400" cy="5286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405F57-E8B3-44E6-AEC2-9B9572A54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747" y="3557564"/>
            <a:ext cx="857250" cy="871983"/>
          </a:xfrm>
          <a:prstGeom prst="rect">
            <a:avLst/>
          </a:prstGeom>
        </p:spPr>
      </p:pic>
      <p:sp>
        <p:nvSpPr>
          <p:cNvPr id="5" name="円弧 4">
            <a:extLst>
              <a:ext uri="{FF2B5EF4-FFF2-40B4-BE49-F238E27FC236}">
                <a16:creationId xmlns:a16="http://schemas.microsoft.com/office/drawing/2014/main" id="{20E3B550-79EB-4710-96E3-90379502CC58}"/>
              </a:ext>
            </a:extLst>
          </p:cNvPr>
          <p:cNvSpPr/>
          <p:nvPr/>
        </p:nvSpPr>
        <p:spPr>
          <a:xfrm rot="21122496">
            <a:off x="4457871" y="3892063"/>
            <a:ext cx="1199979" cy="202987"/>
          </a:xfrm>
          <a:prstGeom prst="arc">
            <a:avLst>
              <a:gd name="adj1" fmla="val 2141003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5125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971550"/>
            <a:ext cx="6229350" cy="182880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difference estimation coefficients, million. JPY </a:t>
            </a:r>
            <a:b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Region: Big Drop</a:t>
            </a:r>
            <a:b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took 3 years for the recovery</a:t>
            </a:r>
            <a:b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600201" y="2399109"/>
          <a:ext cx="5829299" cy="308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0800000">
            <a:off x="2377217" y="3371851"/>
            <a:ext cx="553998" cy="862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Flood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5520468" y="2800351"/>
            <a:ext cx="923330" cy="1605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Lehman Shock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C1C690-FCAC-4A96-9C5B-E62E115253BF}"/>
              </a:ext>
            </a:extLst>
          </p:cNvPr>
          <p:cNvSpPr/>
          <p:nvPr/>
        </p:nvSpPr>
        <p:spPr>
          <a:xfrm>
            <a:off x="2228850" y="4234287"/>
            <a:ext cx="1257300" cy="62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</a:rPr>
              <a:t>35</a:t>
            </a:r>
            <a:r>
              <a:rPr lang="ja-JP" altLang="en-US" sz="2400" b="1" dirty="0">
                <a:solidFill>
                  <a:srgbClr val="FF0000"/>
                </a:solidFill>
              </a:rPr>
              <a:t>％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3D1149-B970-45FF-AFC1-3E074EBC3F32}"/>
              </a:ext>
            </a:extLst>
          </p:cNvPr>
          <p:cNvSpPr/>
          <p:nvPr/>
        </p:nvSpPr>
        <p:spPr>
          <a:xfrm>
            <a:off x="2343150" y="5257800"/>
            <a:ext cx="20574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000" dirty="0">
                <a:solidFill>
                  <a:srgbClr val="FF0000"/>
                </a:solidFill>
              </a:rPr>
              <a:t>Agriculture</a:t>
            </a:r>
            <a:endParaRPr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pPr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496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8580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difference estimation coefficients, million. JPY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sector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4 years decline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657351" y="2171700"/>
          <a:ext cx="588644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0800000">
            <a:off x="2605817" y="2914651"/>
            <a:ext cx="553998" cy="862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Flood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5806218" y="2228851"/>
            <a:ext cx="923330" cy="1605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Lehman Shock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1D80E6-8F20-4C6F-BF43-87E7E123DA0D}"/>
              </a:ext>
            </a:extLst>
          </p:cNvPr>
          <p:cNvSpPr/>
          <p:nvPr/>
        </p:nvSpPr>
        <p:spPr>
          <a:xfrm>
            <a:off x="2228850" y="3777087"/>
            <a:ext cx="19431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000" dirty="0">
                <a:solidFill>
                  <a:srgbClr val="FF0000"/>
                </a:solidFill>
              </a:rPr>
              <a:t>-23%</a:t>
            </a:r>
            <a:endParaRPr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823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7300" y="1063228"/>
            <a:ext cx="6743700" cy="1679972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difference estimation coefficients, million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JPYen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(Exports)</a:t>
            </a:r>
            <a:b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 year damage: Lehman was bigger</a:t>
            </a:r>
            <a:b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3 years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714501" y="2399109"/>
          <a:ext cx="5829299" cy="308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0800000">
            <a:off x="2662967" y="3771901"/>
            <a:ext cx="553998" cy="862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Flood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5691917" y="2000251"/>
            <a:ext cx="923330" cy="14910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Lehman Shock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1BF3D0-60EB-42FA-9DD8-EFB2783A6AB8}"/>
              </a:ext>
            </a:extLst>
          </p:cNvPr>
          <p:cNvSpPr/>
          <p:nvPr/>
        </p:nvSpPr>
        <p:spPr>
          <a:xfrm>
            <a:off x="2457450" y="4914900"/>
            <a:ext cx="1143000" cy="342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－１３％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74F1B2-DF61-44B3-A0E3-CE9E242F5201}"/>
              </a:ext>
            </a:extLst>
          </p:cNvPr>
          <p:cNvSpPr/>
          <p:nvPr/>
        </p:nvSpPr>
        <p:spPr>
          <a:xfrm>
            <a:off x="2343150" y="2743200"/>
            <a:ext cx="27432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Manufacturing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Exports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9A3016-2926-4490-8510-BD4A9A3A7612}"/>
              </a:ext>
            </a:extLst>
          </p:cNvPr>
          <p:cNvSpPr/>
          <p:nvPr/>
        </p:nvSpPr>
        <p:spPr>
          <a:xfrm>
            <a:off x="3429000" y="4457700"/>
            <a:ext cx="25146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300" dirty="0">
                <a:solidFill>
                  <a:srgbClr val="FF0000"/>
                </a:solidFill>
              </a:rPr>
              <a:t>Toyota city</a:t>
            </a:r>
          </a:p>
          <a:p>
            <a:pPr algn="ctr"/>
            <a:endParaRPr lang="ja-JP" altLang="en-US" sz="3300" dirty="0">
              <a:solidFill>
                <a:srgbClr val="FF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80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82FB90-8EDB-48DD-A07D-644FA60B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02" y="967488"/>
            <a:ext cx="6616112" cy="47305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33A787-36B1-4EED-8141-52C06B0A24EB}"/>
              </a:ext>
            </a:extLst>
          </p:cNvPr>
          <p:cNvSpPr txBox="1"/>
          <p:nvPr/>
        </p:nvSpPr>
        <p:spPr>
          <a:xfrm>
            <a:off x="207045" y="843983"/>
            <a:ext cx="19298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Realizing The Potential of Public Private Partnerships to Advance Asia’s Infrastructure Development</a:t>
            </a:r>
          </a:p>
          <a:p>
            <a:endParaRPr lang="en-US" altLang="ja-JP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Akash Deep</a:t>
            </a:r>
          </a:p>
          <a:p>
            <a:r>
              <a:rPr lang="en-US" altLang="ja-JP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Jungwook</a:t>
            </a:r>
            <a:r>
              <a:rPr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Kim</a:t>
            </a:r>
          </a:p>
          <a:p>
            <a:r>
              <a:rPr lang="en-US" altLang="ja-JP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Minsoo</a:t>
            </a:r>
            <a:r>
              <a:rPr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Lee</a:t>
            </a:r>
          </a:p>
          <a:p>
            <a:endParaRPr lang="en-US" altLang="ja-JP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ADB (2019)</a:t>
            </a:r>
            <a:endParaRPr lang="ja-JP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AE12ED-23A7-4E7E-BA0C-518B9CB7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38" y="88013"/>
            <a:ext cx="6358679" cy="75597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E222F5-FC9D-47B7-9659-72585ED5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D271E6-891C-48A8-84D4-57B90680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222"/>
            <a:ext cx="9144000" cy="47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154085-815A-408C-B1D4-A9BC1E0F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24F-992D-4BDA-8BCC-28F2528AB38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A0945A-463C-4EB5-A31D-A16EBFF2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0" y="959644"/>
            <a:ext cx="8671494" cy="40599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30EA8F-58AA-41D5-B9BB-D16A46D7A7D4}"/>
              </a:ext>
            </a:extLst>
          </p:cNvPr>
          <p:cNvSpPr txBox="1"/>
          <p:nvPr/>
        </p:nvSpPr>
        <p:spPr>
          <a:xfrm>
            <a:off x="459730" y="5059118"/>
            <a:ext cx="858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Yoshino, N., S. Lakhia, and J. T. Yap. (2021).</a:t>
            </a:r>
            <a:r>
              <a:rPr lang="en-US" altLang="ja-JP" sz="1500" b="1" dirty="0"/>
              <a:t> “Financing Sustainable Infrastructure Investment in ASEAN+3”. in </a:t>
            </a:r>
            <a:r>
              <a:rPr lang="en-US" altLang="ja-JP" sz="1500" b="1" dirty="0" err="1"/>
              <a:t>Guinigundo</a:t>
            </a:r>
            <a:r>
              <a:rPr lang="en-US" altLang="ja-JP" sz="1500" b="1" dirty="0"/>
              <a:t>, D., Kawai, M., Park, C. Y., </a:t>
            </a:r>
            <a:r>
              <a:rPr lang="en-US" altLang="ja-JP" sz="1500" b="1" dirty="0" err="1"/>
              <a:t>Rajan</a:t>
            </a:r>
            <a:r>
              <a:rPr lang="en-US" altLang="ja-JP" sz="1500" b="1" dirty="0"/>
              <a:t>, R. S. Redefining Strategic Routes to Financial Resilience in ASEAN+3. Manila, Philippines, ADB.</a:t>
            </a:r>
          </a:p>
        </p:txBody>
      </p:sp>
    </p:spTree>
    <p:extLst>
      <p:ext uri="{BB962C8B-B14F-4D97-AF65-F5344CB8AC3E}">
        <p14:creationId xmlns:p14="http://schemas.microsoft.com/office/powerpoint/2010/main" val="372970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9E5CE1-6C6B-4F89-8145-6DBC282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7849A8-EA3E-4A2B-9BEE-D75C22C02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21" y="0"/>
            <a:ext cx="8770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42098" y="300309"/>
            <a:ext cx="7329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atin typeface="+mn-ea"/>
              </a:rPr>
              <a:t>Spillover Effects of Water Supply</a:t>
            </a:r>
            <a:endParaRPr lang="ja-JP" altLang="en-US" sz="4000" b="1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95756" y="1385001"/>
            <a:ext cx="762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7030A0"/>
                </a:solidFill>
                <a:latin typeface="+mn-ea"/>
              </a:rPr>
              <a:t>Increase of Spillover Tax </a:t>
            </a:r>
            <a:r>
              <a:rPr lang="ja-JP" altLang="en-US" sz="3600" b="1" dirty="0">
                <a:solidFill>
                  <a:srgbClr val="7030A0"/>
                </a:solidFill>
                <a:latin typeface="+mn-ea"/>
              </a:rPr>
              <a:t>Ｒｅｖｅｎｕｅｓ</a:t>
            </a:r>
            <a:r>
              <a:rPr lang="en-US" altLang="ja-JP" sz="3600" b="1" dirty="0">
                <a:solidFill>
                  <a:srgbClr val="7030A0"/>
                </a:solidFill>
                <a:latin typeface="+mn-ea"/>
              </a:rPr>
              <a:t> </a:t>
            </a:r>
            <a:r>
              <a:rPr lang="ja-JP" altLang="en-US" sz="3600" b="1" dirty="0">
                <a:solidFill>
                  <a:srgbClr val="7030A0"/>
                </a:solidFill>
                <a:latin typeface="+mn-ea"/>
              </a:rPr>
              <a:t>　</a:t>
            </a:r>
            <a:r>
              <a:rPr lang="en-US" altLang="ja-JP" sz="3600" b="1" dirty="0">
                <a:solidFill>
                  <a:srgbClr val="7030A0"/>
                </a:solidFill>
                <a:latin typeface="+mn-ea"/>
              </a:rPr>
              <a:t> </a:t>
            </a:r>
            <a:r>
              <a:rPr lang="ja-JP" altLang="en-US" sz="3600" b="1" dirty="0">
                <a:solidFill>
                  <a:srgbClr val="7030A0"/>
                </a:solidFill>
                <a:latin typeface="+mn-ea"/>
              </a:rPr>
              <a:t>　　　　</a:t>
            </a:r>
          </a:p>
        </p:txBody>
      </p:sp>
      <p:sp>
        <p:nvSpPr>
          <p:cNvPr id="10" name="AutoShape 2" descr="住宅街のイラスト（背景素材）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51747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04" y="3145923"/>
            <a:ext cx="2578496" cy="14525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正方形/長方形 13"/>
          <p:cNvSpPr/>
          <p:nvPr/>
        </p:nvSpPr>
        <p:spPr>
          <a:xfrm>
            <a:off x="5553012" y="4446096"/>
            <a:ext cx="3590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n-ea"/>
              </a:rPr>
              <a:t>Water Supply</a:t>
            </a:r>
            <a:endParaRPr lang="ja-JP" altLang="en-US" sz="4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74353" y="2636694"/>
            <a:ext cx="213626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School</a:t>
            </a:r>
            <a:endParaRPr kumimoji="1" lang="ja-JP" altLang="en-US" sz="4400" b="1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36894" y="5748038"/>
            <a:ext cx="247238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>
                <a:latin typeface="+mn-ea"/>
              </a:rPr>
              <a:t>Manufacturing</a:t>
            </a:r>
            <a:endParaRPr kumimoji="1" lang="ja-JP" altLang="en-US" sz="3000" b="1" dirty="0">
              <a:latin typeface="+mn-ea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7" b="100000" l="9937" r="100000">
                        <a14:backgroundMark x1="21609" y1="10726" x2="18297" y2="17035"/>
                        <a14:backgroundMark x1="18612" y1="17192" x2="23502" y2="26498"/>
                        <a14:backgroundMark x1="23502" y1="26498" x2="55363" y2="29968"/>
                        <a14:backgroundMark x1="55363" y1="29968" x2="71609" y2="27918"/>
                        <a14:backgroundMark x1="72082" y1="28391" x2="81861" y2="27445"/>
                        <a14:backgroundMark x1="82177" y1="27445" x2="89590" y2="16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36" y="4918338"/>
            <a:ext cx="1746421" cy="174642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4458" y1="38182" x2="35181" y2="2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59" y="5661277"/>
            <a:ext cx="1218585" cy="11304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36AA9C-0F3E-6C7F-6DE7-AFCF6B860CCD}"/>
              </a:ext>
            </a:extLst>
          </p:cNvPr>
          <p:cNvSpPr txBox="1"/>
          <p:nvPr/>
        </p:nvSpPr>
        <p:spPr>
          <a:xfrm>
            <a:off x="357282" y="2365447"/>
            <a:ext cx="617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accent2">
                    <a:lumMod val="75000"/>
                  </a:schemeClr>
                </a:solidFill>
              </a:rPr>
              <a:t>New Housing &amp; Offices</a:t>
            </a:r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E6193A-3D8F-843F-06A0-38AA2432E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994" y="4553457"/>
            <a:ext cx="2972481" cy="22383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713" y="2719311"/>
            <a:ext cx="5828571" cy="27047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026" y="5017317"/>
            <a:ext cx="5790476" cy="7238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0521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B4F24-6293-45B4-96B7-CA34F420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377687"/>
            <a:ext cx="8776253" cy="1165363"/>
          </a:xfrm>
        </p:spPr>
        <p:txBody>
          <a:bodyPr>
            <a:normAutofit/>
          </a:bodyPr>
          <a:lstStyle/>
          <a:p>
            <a:r>
              <a:rPr kumimoji="1" lang="en-US" altLang="ja-JP" sz="4400" b="1" dirty="0"/>
              <a:t>Economic Effects of infrastructure </a:t>
            </a:r>
            <a:endParaRPr kumimoji="1" lang="ja-JP" altLang="en-US" sz="44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EDF1C6-6903-4E16-BB13-FB7AC98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543050"/>
            <a:ext cx="8142988" cy="4171950"/>
          </a:xfrm>
        </p:spPr>
        <p:txBody>
          <a:bodyPr>
            <a:normAutofit/>
          </a:bodyPr>
          <a:lstStyle/>
          <a:p>
            <a:pPr marL="557213" indent="-557213">
              <a:buAutoNum type="arabicParenBoth"/>
            </a:pPr>
            <a:r>
              <a:rPr lang="en-US" altLang="ja-JP" sz="27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Effects on total GDP</a:t>
            </a:r>
          </a:p>
          <a:p>
            <a:pPr marL="0" indent="0">
              <a:buNone/>
            </a:pPr>
            <a:r>
              <a:rPr lang="en-US" altLang="ja-JP" sz="3000" b="1" dirty="0">
                <a:latin typeface="Century Gothic" panose="020B0502020202020204" pitchFamily="34" charset="0"/>
              </a:rPr>
              <a:t>    </a:t>
            </a:r>
            <a:r>
              <a:rPr kumimoji="1" lang="en-US" altLang="ja-JP" b="1" dirty="0">
                <a:latin typeface="Century Gothic" panose="020B0502020202020204" pitchFamily="34" charset="0"/>
              </a:rPr>
              <a:t>   L= Labor</a:t>
            </a:r>
            <a:r>
              <a:rPr kumimoji="1" lang="ja-JP" altLang="en-US" b="1" dirty="0">
                <a:latin typeface="Century Gothic" panose="020B0502020202020204" pitchFamily="34" charset="0"/>
              </a:rPr>
              <a:t>　　　　　　　　　　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Agricultural sector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 </a:t>
            </a:r>
            <a:r>
              <a:rPr kumimoji="1" lang="en-US" altLang="ja-JP" b="1" dirty="0" err="1">
                <a:latin typeface="Century Gothic" panose="020B0502020202020204" pitchFamily="34" charset="0"/>
              </a:rPr>
              <a:t>Kp</a:t>
            </a:r>
            <a:r>
              <a:rPr kumimoji="1" lang="en-US" altLang="ja-JP" b="1" dirty="0">
                <a:latin typeface="Century Gothic" panose="020B0502020202020204" pitchFamily="34" charset="0"/>
              </a:rPr>
              <a:t> = Private Capital      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Manufacturing sector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 Kg = Infrastructure         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Services’ sector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</a:t>
            </a:r>
            <a:r>
              <a:rPr kumimoji="1" lang="en-US" altLang="ja-JP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kumimoji="1" lang="en-US" altLang="ja-JP" b="1" dirty="0">
                <a:latin typeface="Century Gothic" panose="020B0502020202020204" pitchFamily="34" charset="0"/>
              </a:rPr>
              <a:t>   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             </a:t>
            </a: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   (GDP)  </a:t>
            </a:r>
            <a:r>
              <a:rPr lang="en-US" altLang="ja-JP" sz="3300" b="1" dirty="0">
                <a:latin typeface="Century Gothic" panose="020B0502020202020204" pitchFamily="34" charset="0"/>
              </a:rPr>
              <a:t>Y =  F (</a:t>
            </a:r>
            <a:r>
              <a:rPr lang="en-US" altLang="ja-JP" sz="3300" b="1" dirty="0" err="1">
                <a:latin typeface="Century Gothic" panose="020B0502020202020204" pitchFamily="34" charset="0"/>
              </a:rPr>
              <a:t>Kp</a:t>
            </a:r>
            <a:r>
              <a:rPr lang="en-US" altLang="ja-JP" sz="3300" b="1" dirty="0">
                <a:latin typeface="Century Gothic" panose="020B0502020202020204" pitchFamily="34" charset="0"/>
              </a:rPr>
              <a:t>, L, Kg, )</a:t>
            </a:r>
            <a:endParaRPr kumimoji="1" lang="en-US" altLang="ja-JP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kumimoji="1" lang="en-US" altLang="ja-JP" b="1" dirty="0">
                <a:latin typeface="Century Gothic" panose="020B0502020202020204" pitchFamily="34" charset="0"/>
              </a:rPr>
              <a:t> </a:t>
            </a:r>
            <a:endParaRPr kumimoji="1" lang="ja-JP" alt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E9E955-CA54-4A7C-BC0E-CEC8F5ED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43" y="5108684"/>
            <a:ext cx="2016427" cy="10470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7F5A04-B4B7-4CDA-9FDD-849A8DDCE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97" y="3959148"/>
            <a:ext cx="2057400" cy="5286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405F57-E8B3-44E6-AEC2-9B9572A54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861" y="3681430"/>
            <a:ext cx="1065818" cy="871983"/>
          </a:xfrm>
          <a:prstGeom prst="rect">
            <a:avLst/>
          </a:prstGeom>
        </p:spPr>
      </p:pic>
      <p:sp>
        <p:nvSpPr>
          <p:cNvPr id="5" name="円弧 4">
            <a:extLst>
              <a:ext uri="{FF2B5EF4-FFF2-40B4-BE49-F238E27FC236}">
                <a16:creationId xmlns:a16="http://schemas.microsoft.com/office/drawing/2014/main" id="{20E3B550-79EB-4710-96E3-90379502CC58}"/>
              </a:ext>
            </a:extLst>
          </p:cNvPr>
          <p:cNvSpPr/>
          <p:nvPr/>
        </p:nvSpPr>
        <p:spPr>
          <a:xfrm rot="21122496">
            <a:off x="4457871" y="3892063"/>
            <a:ext cx="1199979" cy="202987"/>
          </a:xfrm>
          <a:prstGeom prst="arc">
            <a:avLst>
              <a:gd name="adj1" fmla="val 2141003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5619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画面に合わせる (4:3)</PresentationFormat>
  <Paragraphs>248</Paragraphs>
  <Slides>38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9" baseType="lpstr">
      <vt:lpstr>Ideal Sans Light</vt:lpstr>
      <vt:lpstr>ＭＳ Ｐゴシック</vt:lpstr>
      <vt:lpstr>游ゴシック</vt:lpstr>
      <vt:lpstr>游ゴシック Light</vt:lpstr>
      <vt:lpstr>Aharoni</vt:lpstr>
      <vt:lpstr>Arial</vt:lpstr>
      <vt:lpstr>Calibri</vt:lpstr>
      <vt:lpstr>Cambria Math</vt:lpstr>
      <vt:lpstr>Century Gothic</vt:lpstr>
      <vt:lpstr>Blank</vt:lpstr>
      <vt:lpstr>デザインの設定</vt:lpstr>
      <vt:lpstr>Spillover Effects of Infrastructure Investment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Economic Effects of infrastructure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Important Role of ICT (Information and Communication Technology)  during the Pandemic</vt:lpstr>
      <vt:lpstr>PowerPoint プレゼンテーション</vt:lpstr>
      <vt:lpstr>Online Education during the Pandemic</vt:lpstr>
      <vt:lpstr>Shared Mobile Infrastructure Scheme (SMIS)  by Use of Indian Government Budget</vt:lpstr>
      <vt:lpstr>GSM (Global System for Mobile Communications) subscribers</vt:lpstr>
      <vt:lpstr>Did SMIS (Shared Mobile Infrastructure Scheme) program increase the number of mobile subscribers?</vt:lpstr>
      <vt:lpstr>Estimation Strategy</vt:lpstr>
      <vt:lpstr>Discussion of the Results</vt:lpstr>
      <vt:lpstr>Policy Implications</vt:lpstr>
      <vt:lpstr>PowerPoint プレゼンテーション</vt:lpstr>
      <vt:lpstr>References</vt:lpstr>
      <vt:lpstr>PowerPoint プレゼンテーション</vt:lpstr>
      <vt:lpstr>PowerPoint プレゼンテーション</vt:lpstr>
      <vt:lpstr>PowerPoint プレゼンテーション</vt:lpstr>
      <vt:lpstr>Infrastructure &amp; Education  Yoshino and Umid Abidhadjaev (2016)</vt:lpstr>
      <vt:lpstr>PowerPoint プレゼンテーション</vt:lpstr>
      <vt:lpstr>PowerPoint プレゼンテーション</vt:lpstr>
      <vt:lpstr>Thank you for your attention</vt:lpstr>
      <vt:lpstr>Economic Effects of disaster</vt:lpstr>
      <vt:lpstr>Difference in difference estimation coefficients, million. JPY  Agricultural Region: Big Drop It took 3 years for the recovery </vt:lpstr>
      <vt:lpstr>Difference in difference estimation coefficients, million. JPY Services sector : 4 years decline  </vt:lpstr>
      <vt:lpstr>Difference in difference estimation coefficients, million JPYen  (Exports) Only 1 year damage: Lehman was bigger                                                      3 years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2019-05-21T08:42:07Z</dcterms:created>
  <dcterms:modified xsi:type="dcterms:W3CDTF">2022-08-11T01:36:57Z</dcterms:modified>
</cp:coreProperties>
</file>