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1800" r:id="rId3"/>
    <p:sldId id="379" r:id="rId4"/>
    <p:sldId id="375" r:id="rId5"/>
    <p:sldId id="377" r:id="rId6"/>
    <p:sldId id="1806" r:id="rId7"/>
    <p:sldId id="372" r:id="rId8"/>
    <p:sldId id="373" r:id="rId9"/>
    <p:sldId id="1801" r:id="rId10"/>
    <p:sldId id="1805" r:id="rId11"/>
    <p:sldId id="1651" r:id="rId12"/>
    <p:sldId id="442" r:id="rId13"/>
    <p:sldId id="443" r:id="rId14"/>
    <p:sldId id="1807" r:id="rId15"/>
    <p:sldId id="517" r:id="rId16"/>
    <p:sldId id="507" r:id="rId17"/>
    <p:sldId id="1802" r:id="rId18"/>
    <p:sldId id="382" r:id="rId19"/>
    <p:sldId id="349" r:id="rId20"/>
    <p:sldId id="1804" r:id="rId21"/>
    <p:sldId id="355" r:id="rId22"/>
    <p:sldId id="436" r:id="rId23"/>
    <p:sldId id="374" r:id="rId24"/>
    <p:sldId id="345" r:id="rId25"/>
    <p:sldId id="426" r:id="rId26"/>
    <p:sldId id="438" r:id="rId27"/>
    <p:sldId id="1653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ffaro%20Backup\&#36001;&#21209;&#30465;&#36039;&#26009;\&#20154;&#21475;&#21205;&#24907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-Serv\Public\Research\Econ%20data\Fiscal%20Sustainability%20and%20Monitoring%20in%20Asia_research%20studies\social%20security%20reforms\health%20financing\social%20security%20financing%20by%20country\tables&amp;figures%20for%20paper\figure5_elderly%20dependency%20ratio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Sheet1!$B$3</c:f>
              <c:strCache>
                <c:ptCount val="1"/>
                <c:pt idx="0">
                  <c:v>Age 14 and less</c:v>
                </c:pt>
              </c:strCache>
            </c:strRef>
          </c:tx>
          <c:invertIfNegative val="0"/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Sheet1!$B$4:$B$26</c:f>
              <c:numCache>
                <c:formatCode>#,##0_);[Red]\(#,##0\)</c:formatCode>
                <c:ptCount val="23"/>
                <c:pt idx="0">
                  <c:v>2942.8</c:v>
                </c:pt>
                <c:pt idx="1">
                  <c:v>2979.8</c:v>
                </c:pt>
                <c:pt idx="2">
                  <c:v>2806.7</c:v>
                </c:pt>
                <c:pt idx="3">
                  <c:v>2516.6</c:v>
                </c:pt>
                <c:pt idx="4">
                  <c:v>2482.3000000000002</c:v>
                </c:pt>
                <c:pt idx="5">
                  <c:v>2722.1</c:v>
                </c:pt>
                <c:pt idx="6">
                  <c:v>2750.7</c:v>
                </c:pt>
                <c:pt idx="7">
                  <c:v>2603.3000000000002</c:v>
                </c:pt>
                <c:pt idx="8">
                  <c:v>2248.6</c:v>
                </c:pt>
                <c:pt idx="9">
                  <c:v>2001.4</c:v>
                </c:pt>
                <c:pt idx="10">
                  <c:v>1847.2</c:v>
                </c:pt>
                <c:pt idx="11">
                  <c:v>1752.1</c:v>
                </c:pt>
                <c:pt idx="12">
                  <c:v>1680.3</c:v>
                </c:pt>
                <c:pt idx="13">
                  <c:v>1582.7</c:v>
                </c:pt>
                <c:pt idx="14">
                  <c:v>1456.8</c:v>
                </c:pt>
                <c:pt idx="15">
                  <c:v>1324</c:v>
                </c:pt>
                <c:pt idx="16">
                  <c:v>1203.9000000000001</c:v>
                </c:pt>
                <c:pt idx="17">
                  <c:v>1128.7</c:v>
                </c:pt>
                <c:pt idx="18">
                  <c:v>1073.2</c:v>
                </c:pt>
                <c:pt idx="19">
                  <c:v>1011.6</c:v>
                </c:pt>
                <c:pt idx="20">
                  <c:v>938.7</c:v>
                </c:pt>
                <c:pt idx="21">
                  <c:v>861.4</c:v>
                </c:pt>
                <c:pt idx="22">
                  <c:v>791.2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1-444E-91E4-A52C7F539280}"/>
            </c:ext>
          </c:extLst>
        </c:ser>
        <c:ser>
          <c:idx val="2"/>
          <c:order val="1"/>
          <c:tx>
            <c:strRef>
              <c:f>Sheet1!$C$3</c:f>
              <c:strCache>
                <c:ptCount val="1"/>
                <c:pt idx="0">
                  <c:v>Age 15～64</c:v>
                </c:pt>
              </c:strCache>
            </c:strRef>
          </c:tx>
          <c:invertIfNegative val="0"/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Sheet1!$C$4:$C$26</c:f>
              <c:numCache>
                <c:formatCode>#,##0_);[Red]\(#,##0\)</c:formatCode>
                <c:ptCount val="23"/>
                <c:pt idx="0">
                  <c:v>4965.8</c:v>
                </c:pt>
                <c:pt idx="1">
                  <c:v>5472.9</c:v>
                </c:pt>
                <c:pt idx="2">
                  <c:v>6000.2</c:v>
                </c:pt>
                <c:pt idx="3">
                  <c:v>6692.8</c:v>
                </c:pt>
                <c:pt idx="4">
                  <c:v>7156.6</c:v>
                </c:pt>
                <c:pt idx="5">
                  <c:v>7580.7</c:v>
                </c:pt>
                <c:pt idx="6">
                  <c:v>7883.5</c:v>
                </c:pt>
                <c:pt idx="7">
                  <c:v>8250.6</c:v>
                </c:pt>
                <c:pt idx="8">
                  <c:v>8590.4</c:v>
                </c:pt>
                <c:pt idx="9">
                  <c:v>8716.5</c:v>
                </c:pt>
                <c:pt idx="10">
                  <c:v>8622</c:v>
                </c:pt>
                <c:pt idx="11">
                  <c:v>8409.2000000000007</c:v>
                </c:pt>
                <c:pt idx="12">
                  <c:v>8103.2</c:v>
                </c:pt>
                <c:pt idx="13">
                  <c:v>7681.8</c:v>
                </c:pt>
                <c:pt idx="14">
                  <c:v>7340.8</c:v>
                </c:pt>
                <c:pt idx="15">
                  <c:v>7084.5</c:v>
                </c:pt>
                <c:pt idx="16">
                  <c:v>6773</c:v>
                </c:pt>
                <c:pt idx="17">
                  <c:v>6343</c:v>
                </c:pt>
                <c:pt idx="18">
                  <c:v>5786.6</c:v>
                </c:pt>
                <c:pt idx="19">
                  <c:v>5353.1</c:v>
                </c:pt>
                <c:pt idx="20">
                  <c:v>5001.3</c:v>
                </c:pt>
                <c:pt idx="21">
                  <c:v>4706.3</c:v>
                </c:pt>
                <c:pt idx="22">
                  <c:v>4418.3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1-444E-91E4-A52C7F539280}"/>
            </c:ext>
          </c:extLst>
        </c:ser>
        <c:ser>
          <c:idx val="3"/>
          <c:order val="2"/>
          <c:tx>
            <c:strRef>
              <c:f>Sheet1!$D$3</c:f>
              <c:strCache>
                <c:ptCount val="1"/>
                <c:pt idx="0">
                  <c:v>Age 65 and over</c:v>
                </c:pt>
              </c:strCache>
            </c:strRef>
          </c:tx>
          <c:invertIfNegative val="0"/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Sheet1!$D$4:$D$26</c:f>
              <c:numCache>
                <c:formatCode>#,##0_);[Red]\(#,##0\)</c:formatCode>
                <c:ptCount val="23"/>
                <c:pt idx="0">
                  <c:v>410.9</c:v>
                </c:pt>
                <c:pt idx="1">
                  <c:v>474.7</c:v>
                </c:pt>
                <c:pt idx="2">
                  <c:v>535</c:v>
                </c:pt>
                <c:pt idx="3">
                  <c:v>618.1</c:v>
                </c:pt>
                <c:pt idx="4">
                  <c:v>733.1</c:v>
                </c:pt>
                <c:pt idx="5">
                  <c:v>886.5</c:v>
                </c:pt>
                <c:pt idx="6">
                  <c:v>1064.7</c:v>
                </c:pt>
                <c:pt idx="7">
                  <c:v>1246.8</c:v>
                </c:pt>
                <c:pt idx="8">
                  <c:v>1489.5</c:v>
                </c:pt>
                <c:pt idx="9">
                  <c:v>1826.1</c:v>
                </c:pt>
                <c:pt idx="10">
                  <c:v>2200.5</c:v>
                </c:pt>
                <c:pt idx="11">
                  <c:v>2567.1999999999998</c:v>
                </c:pt>
                <c:pt idx="12">
                  <c:v>2924.6</c:v>
                </c:pt>
                <c:pt idx="13">
                  <c:v>3395.2</c:v>
                </c:pt>
                <c:pt idx="14">
                  <c:v>3612.4</c:v>
                </c:pt>
                <c:pt idx="15">
                  <c:v>3657.3</c:v>
                </c:pt>
                <c:pt idx="16">
                  <c:v>3684.9</c:v>
                </c:pt>
                <c:pt idx="17">
                  <c:v>3740.7</c:v>
                </c:pt>
                <c:pt idx="18">
                  <c:v>3867.8</c:v>
                </c:pt>
                <c:pt idx="19">
                  <c:v>3856.4</c:v>
                </c:pt>
                <c:pt idx="20">
                  <c:v>3767.6</c:v>
                </c:pt>
                <c:pt idx="21">
                  <c:v>3625.7</c:v>
                </c:pt>
                <c:pt idx="22">
                  <c:v>3464.2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1-444E-91E4-A52C7F53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43160"/>
        <c:axId val="193035712"/>
      </c:barChart>
      <c:lineChart>
        <c:grouping val="standard"/>
        <c:varyColors val="0"/>
        <c:ser>
          <c:idx val="7"/>
          <c:order val="3"/>
          <c:tx>
            <c:strRef>
              <c:f>Sheet1!$H$3</c:f>
              <c:strCache>
                <c:ptCount val="1"/>
                <c:pt idx="0">
                  <c:v>Aged Population Ratio</c:v>
                </c:pt>
              </c:strCache>
            </c:strRef>
          </c:tx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Sheet1!$H$4:$H$26</c:f>
              <c:numCache>
                <c:formatCode>0.0_ </c:formatCode>
                <c:ptCount val="23"/>
                <c:pt idx="0">
                  <c:v>4.9000000000000004</c:v>
                </c:pt>
                <c:pt idx="1">
                  <c:v>5.3</c:v>
                </c:pt>
                <c:pt idx="2">
                  <c:v>5.7</c:v>
                </c:pt>
                <c:pt idx="3">
                  <c:v>6.3</c:v>
                </c:pt>
                <c:pt idx="4">
                  <c:v>7.1</c:v>
                </c:pt>
                <c:pt idx="5">
                  <c:v>7.9</c:v>
                </c:pt>
                <c:pt idx="6">
                  <c:v>9.1</c:v>
                </c:pt>
                <c:pt idx="7">
                  <c:v>10.3</c:v>
                </c:pt>
                <c:pt idx="8">
                  <c:v>12.1</c:v>
                </c:pt>
                <c:pt idx="9">
                  <c:v>14.6</c:v>
                </c:pt>
                <c:pt idx="10">
                  <c:v>17.399999999999999</c:v>
                </c:pt>
                <c:pt idx="11">
                  <c:v>20.2</c:v>
                </c:pt>
                <c:pt idx="12">
                  <c:v>23</c:v>
                </c:pt>
                <c:pt idx="13">
                  <c:v>26.8</c:v>
                </c:pt>
                <c:pt idx="14">
                  <c:v>29.1</c:v>
                </c:pt>
                <c:pt idx="15">
                  <c:v>30.3</c:v>
                </c:pt>
                <c:pt idx="16">
                  <c:v>31.6</c:v>
                </c:pt>
                <c:pt idx="17">
                  <c:v>33.4</c:v>
                </c:pt>
                <c:pt idx="18">
                  <c:v>36.1</c:v>
                </c:pt>
                <c:pt idx="19">
                  <c:v>37.700000000000003</c:v>
                </c:pt>
                <c:pt idx="20">
                  <c:v>38.799999999999997</c:v>
                </c:pt>
                <c:pt idx="21">
                  <c:v>39.4</c:v>
                </c:pt>
                <c:pt idx="22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E1-444E-91E4-A52C7F539280}"/>
            </c:ext>
          </c:extLst>
        </c:ser>
        <c:ser>
          <c:idx val="0"/>
          <c:order val="4"/>
          <c:tx>
            <c:strRef>
              <c:f>Sheet1!$G$3</c:f>
              <c:strCache>
                <c:ptCount val="1"/>
                <c:pt idx="0">
                  <c:v>Working Population Ratio (15-64)</c:v>
                </c:pt>
              </c:strCache>
            </c:strRef>
          </c:tx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Sheet1!$G$4:$G$26</c:f>
              <c:numCache>
                <c:formatCode>0.0;_耀</c:formatCode>
                <c:ptCount val="23"/>
                <c:pt idx="0">
                  <c:v>59.7</c:v>
                </c:pt>
                <c:pt idx="1">
                  <c:v>61.3</c:v>
                </c:pt>
                <c:pt idx="2">
                  <c:v>64.2</c:v>
                </c:pt>
                <c:pt idx="3">
                  <c:v>68.099999999999994</c:v>
                </c:pt>
                <c:pt idx="4">
                  <c:v>69</c:v>
                </c:pt>
                <c:pt idx="5">
                  <c:v>67.7</c:v>
                </c:pt>
                <c:pt idx="6">
                  <c:v>67.400000000000006</c:v>
                </c:pt>
                <c:pt idx="7">
                  <c:v>68.2</c:v>
                </c:pt>
                <c:pt idx="8">
                  <c:v>69.7</c:v>
                </c:pt>
                <c:pt idx="9">
                  <c:v>69.5</c:v>
                </c:pt>
                <c:pt idx="10">
                  <c:v>68.099999999999994</c:v>
                </c:pt>
                <c:pt idx="11">
                  <c:v>66.099999999999994</c:v>
                </c:pt>
                <c:pt idx="12">
                  <c:v>63.8</c:v>
                </c:pt>
                <c:pt idx="13">
                  <c:v>60.7</c:v>
                </c:pt>
                <c:pt idx="14">
                  <c:v>59.2</c:v>
                </c:pt>
                <c:pt idx="15">
                  <c:v>58.7</c:v>
                </c:pt>
                <c:pt idx="16">
                  <c:v>58.1</c:v>
                </c:pt>
                <c:pt idx="17">
                  <c:v>56.6</c:v>
                </c:pt>
                <c:pt idx="18">
                  <c:v>53.9</c:v>
                </c:pt>
                <c:pt idx="19">
                  <c:v>52.4</c:v>
                </c:pt>
                <c:pt idx="20">
                  <c:v>51.5</c:v>
                </c:pt>
                <c:pt idx="21">
                  <c:v>51.2</c:v>
                </c:pt>
                <c:pt idx="22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E1-444E-91E4-A52C7F539280}"/>
            </c:ext>
          </c:extLst>
        </c:ser>
        <c:ser>
          <c:idx val="4"/>
          <c:order val="5"/>
          <c:tx>
            <c:strRef>
              <c:f>Sheet1!$I$3</c:f>
              <c:strCache>
                <c:ptCount val="1"/>
                <c:pt idx="0">
                  <c:v>Total Fertality Rate (TFR)</c:v>
                </c:pt>
              </c:strCache>
            </c:strRef>
          </c:tx>
          <c:cat>
            <c:numRef>
              <c:f>Sheet1!$A$4:$A$26</c:f>
              <c:numCache>
                <c:formatCode>General</c:formatCode>
                <c:ptCount val="2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</c:numCache>
            </c:numRef>
          </c:cat>
          <c:val>
            <c:numRef>
              <c:f>Sheet1!$I$4:$I$26</c:f>
              <c:numCache>
                <c:formatCode>0.00_ </c:formatCode>
                <c:ptCount val="23"/>
                <c:pt idx="0">
                  <c:v>3.65</c:v>
                </c:pt>
                <c:pt idx="1">
                  <c:v>2.37</c:v>
                </c:pt>
                <c:pt idx="2">
                  <c:v>2</c:v>
                </c:pt>
                <c:pt idx="3">
                  <c:v>2.14</c:v>
                </c:pt>
                <c:pt idx="4">
                  <c:v>2.13</c:v>
                </c:pt>
                <c:pt idx="5">
                  <c:v>1.91</c:v>
                </c:pt>
                <c:pt idx="6">
                  <c:v>1.75</c:v>
                </c:pt>
                <c:pt idx="7">
                  <c:v>1.76</c:v>
                </c:pt>
                <c:pt idx="8">
                  <c:v>1.54</c:v>
                </c:pt>
                <c:pt idx="9">
                  <c:v>1.42</c:v>
                </c:pt>
                <c:pt idx="10">
                  <c:v>1.36</c:v>
                </c:pt>
                <c:pt idx="11">
                  <c:v>1.26</c:v>
                </c:pt>
                <c:pt idx="12">
                  <c:v>1.3873</c:v>
                </c:pt>
                <c:pt idx="13">
                  <c:v>1.3797999999999999</c:v>
                </c:pt>
                <c:pt idx="14">
                  <c:v>1.3396999999999999</c:v>
                </c:pt>
                <c:pt idx="15">
                  <c:v>1.3302</c:v>
                </c:pt>
                <c:pt idx="16">
                  <c:v>1.3372999999999999</c:v>
                </c:pt>
                <c:pt idx="17">
                  <c:v>1.3418000000000001</c:v>
                </c:pt>
                <c:pt idx="18">
                  <c:v>1.3456999999999999</c:v>
                </c:pt>
                <c:pt idx="19">
                  <c:v>1.3492</c:v>
                </c:pt>
                <c:pt idx="20">
                  <c:v>1.3509</c:v>
                </c:pt>
                <c:pt idx="21">
                  <c:v>1.3508</c:v>
                </c:pt>
                <c:pt idx="22">
                  <c:v>1.3507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E1-444E-91E4-A52C7F53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41592"/>
        <c:axId val="193041200"/>
      </c:lineChart>
      <c:catAx>
        <c:axId val="193043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800"/>
            </a:pPr>
            <a:endParaRPr lang="ja-JP"/>
          </a:p>
        </c:txPr>
        <c:crossAx val="193035712"/>
        <c:crosses val="autoZero"/>
        <c:auto val="1"/>
        <c:lblAlgn val="ctr"/>
        <c:lblOffset val="100"/>
        <c:noMultiLvlLbl val="0"/>
      </c:catAx>
      <c:valAx>
        <c:axId val="193035712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193043160"/>
        <c:crosses val="autoZero"/>
        <c:crossBetween val="between"/>
      </c:valAx>
      <c:catAx>
        <c:axId val="193041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041200"/>
        <c:crosses val="autoZero"/>
        <c:auto val="1"/>
        <c:lblAlgn val="ctr"/>
        <c:lblOffset val="100"/>
        <c:noMultiLvlLbl val="0"/>
      </c:catAx>
      <c:valAx>
        <c:axId val="193041200"/>
        <c:scaling>
          <c:orientation val="minMax"/>
          <c:max val="70"/>
        </c:scaling>
        <c:delete val="0"/>
        <c:axPos val="r"/>
        <c:numFmt formatCode="0.0_ 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ja-JP"/>
          </a:p>
        </c:txPr>
        <c:crossAx val="1930415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9537245410167823"/>
          <c:y val="6.5639080886077852E-2"/>
          <c:w val="0.15341012711121657"/>
          <c:h val="0.74369615670193834"/>
        </c:manualLayout>
      </c:layout>
      <c:overlay val="0"/>
      <c:txPr>
        <a:bodyPr/>
        <a:lstStyle/>
        <a:p>
          <a:pPr>
            <a:defRPr lang="ja-JP" sz="1400"/>
          </a:pPr>
          <a:endParaRPr lang="ja-JP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Chart!$A$3</c:f>
              <c:strCache>
                <c:ptCount val="1"/>
                <c:pt idx="0">
                  <c:v>PRC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Chart!$B$3:$N$3</c:f>
              <c:numCache>
                <c:formatCode>0.0</c:formatCode>
                <c:ptCount val="13"/>
                <c:pt idx="0">
                  <c:v>8.9978946872812156</c:v>
                </c:pt>
                <c:pt idx="1">
                  <c:v>9.6347412177713103</c:v>
                </c:pt>
                <c:pt idx="2">
                  <c:v>10.3772797756776</c:v>
                </c:pt>
                <c:pt idx="3">
                  <c:v>10.738507691873998</c:v>
                </c:pt>
                <c:pt idx="4">
                  <c:v>11.317987314514905</c:v>
                </c:pt>
                <c:pt idx="5">
                  <c:v>13.047315643690789</c:v>
                </c:pt>
                <c:pt idx="6">
                  <c:v>16.828190036332884</c:v>
                </c:pt>
                <c:pt idx="7">
                  <c:v>19.923400821022184</c:v>
                </c:pt>
                <c:pt idx="8">
                  <c:v>23.89859229189679</c:v>
                </c:pt>
                <c:pt idx="9">
                  <c:v>30.68799821283071</c:v>
                </c:pt>
                <c:pt idx="10">
                  <c:v>36.933318871544003</c:v>
                </c:pt>
                <c:pt idx="11">
                  <c:v>38.986810274089812</c:v>
                </c:pt>
                <c:pt idx="12">
                  <c:v>41.924068428291278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86-4F9D-BD3D-F9E2E0D8F403}"/>
            </c:ext>
          </c:extLst>
        </c:ser>
        <c:ser>
          <c:idx val="1"/>
          <c:order val="1"/>
          <c:tx>
            <c:strRef>
              <c:f>Chart!$A$4</c:f>
              <c:strCache>
                <c:ptCount val="1"/>
                <c:pt idx="0">
                  <c:v>Hong Kong,China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Chart!$B$4:$N$4</c:f>
              <c:numCache>
                <c:formatCode>0.0</c:formatCode>
                <c:ptCount val="13"/>
                <c:pt idx="0">
                  <c:v>12.45508484653261</c:v>
                </c:pt>
                <c:pt idx="1">
                  <c:v>13.579827483610698</c:v>
                </c:pt>
                <c:pt idx="2">
                  <c:v>15.339533800596502</c:v>
                </c:pt>
                <c:pt idx="3">
                  <c:v>16.594289528646701</c:v>
                </c:pt>
                <c:pt idx="4">
                  <c:v>16.817859055878216</c:v>
                </c:pt>
                <c:pt idx="5">
                  <c:v>19.990415187439599</c:v>
                </c:pt>
                <c:pt idx="6">
                  <c:v>25.443993667996999</c:v>
                </c:pt>
                <c:pt idx="7">
                  <c:v>33.456666131800169</c:v>
                </c:pt>
                <c:pt idx="8">
                  <c:v>41.866527813669997</c:v>
                </c:pt>
                <c:pt idx="9">
                  <c:v>46.905206053309179</c:v>
                </c:pt>
                <c:pt idx="10">
                  <c:v>50.503900272144101</c:v>
                </c:pt>
                <c:pt idx="11">
                  <c:v>52.705964965517701</c:v>
                </c:pt>
                <c:pt idx="12">
                  <c:v>54.678827016593395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86-4F9D-BD3D-F9E2E0D8F403}"/>
            </c:ext>
          </c:extLst>
        </c:ser>
        <c:ser>
          <c:idx val="2"/>
          <c:order val="2"/>
          <c:tx>
            <c:strRef>
              <c:f>Chart!$A$5</c:f>
              <c:strCache>
                <c:ptCount val="1"/>
                <c:pt idx="0">
                  <c:v>India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Chart!$B$5:$N$5</c:f>
              <c:numCache>
                <c:formatCode>0.0</c:formatCode>
                <c:ptCount val="13"/>
                <c:pt idx="0">
                  <c:v>6.4985201820036931</c:v>
                </c:pt>
                <c:pt idx="1">
                  <c:v>6.6486776914281327</c:v>
                </c:pt>
                <c:pt idx="2">
                  <c:v>6.9275649574647069</c:v>
                </c:pt>
                <c:pt idx="3">
                  <c:v>7.2933336113195226</c:v>
                </c:pt>
                <c:pt idx="4">
                  <c:v>7.632511447444597</c:v>
                </c:pt>
                <c:pt idx="5">
                  <c:v>8.1826156368526508</c:v>
                </c:pt>
                <c:pt idx="6">
                  <c:v>9.4756658644513703</c:v>
                </c:pt>
                <c:pt idx="7">
                  <c:v>10.806274027388305</c:v>
                </c:pt>
                <c:pt idx="8">
                  <c:v>12.1823879021234</c:v>
                </c:pt>
                <c:pt idx="9">
                  <c:v>13.728791236193498</c:v>
                </c:pt>
                <c:pt idx="10">
                  <c:v>15.432632063105405</c:v>
                </c:pt>
                <c:pt idx="11">
                  <c:v>17.52265792555789</c:v>
                </c:pt>
                <c:pt idx="12">
                  <c:v>19.917082311639501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86-4F9D-BD3D-F9E2E0D8F403}"/>
            </c:ext>
          </c:extLst>
        </c:ser>
        <c:ser>
          <c:idx val="3"/>
          <c:order val="3"/>
          <c:tx>
            <c:strRef>
              <c:f>Chart!$A$6</c:f>
              <c:strCache>
                <c:ptCount val="1"/>
                <c:pt idx="0">
                  <c:v>Indonesia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Chart!$B$6:$N$6</c:f>
              <c:numCache>
                <c:formatCode>0.0</c:formatCode>
                <c:ptCount val="13"/>
                <c:pt idx="0">
                  <c:v>6.2902135383331323</c:v>
                </c:pt>
                <c:pt idx="1">
                  <c:v>6.6417063404712202</c:v>
                </c:pt>
                <c:pt idx="2">
                  <c:v>7.1387868246699071</c:v>
                </c:pt>
                <c:pt idx="3">
                  <c:v>7.7599672442622714</c:v>
                </c:pt>
                <c:pt idx="4">
                  <c:v>8.2364965102726249</c:v>
                </c:pt>
                <c:pt idx="5">
                  <c:v>8.7797598199852214</c:v>
                </c:pt>
                <c:pt idx="6">
                  <c:v>10.034194183617601</c:v>
                </c:pt>
                <c:pt idx="7">
                  <c:v>12.266136432837405</c:v>
                </c:pt>
                <c:pt idx="8">
                  <c:v>15.1319459096212</c:v>
                </c:pt>
                <c:pt idx="9">
                  <c:v>18.545666352674989</c:v>
                </c:pt>
                <c:pt idx="10">
                  <c:v>22.228721619461385</c:v>
                </c:pt>
                <c:pt idx="11">
                  <c:v>26.060644237243778</c:v>
                </c:pt>
                <c:pt idx="12">
                  <c:v>29.96209889743259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86-4F9D-BD3D-F9E2E0D8F403}"/>
            </c:ext>
          </c:extLst>
        </c:ser>
        <c:ser>
          <c:idx val="4"/>
          <c:order val="4"/>
          <c:tx>
            <c:strRef>
              <c:f>Chart!$A$7</c:f>
              <c:strCache>
                <c:ptCount val="1"/>
                <c:pt idx="0">
                  <c:v>Japan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Chart!$B$7:$N$7</c:f>
              <c:numCache>
                <c:formatCode>0.0</c:formatCode>
                <c:ptCount val="13"/>
                <c:pt idx="0">
                  <c:v>17.132713078198002</c:v>
                </c:pt>
                <c:pt idx="1">
                  <c:v>20.69164808631529</c:v>
                </c:pt>
                <c:pt idx="2">
                  <c:v>25.196190536976989</c:v>
                </c:pt>
                <c:pt idx="3">
                  <c:v>29.924851763154912</c:v>
                </c:pt>
                <c:pt idx="4">
                  <c:v>35.473201125986478</c:v>
                </c:pt>
                <c:pt idx="5">
                  <c:v>43.2387999611975</c:v>
                </c:pt>
                <c:pt idx="6">
                  <c:v>48.231726516621499</c:v>
                </c:pt>
                <c:pt idx="7">
                  <c:v>50.480651719625179</c:v>
                </c:pt>
                <c:pt idx="8">
                  <c:v>52.887611379507675</c:v>
                </c:pt>
                <c:pt idx="9">
                  <c:v>56.589168717758099</c:v>
                </c:pt>
                <c:pt idx="10">
                  <c:v>63.280589810602997</c:v>
                </c:pt>
                <c:pt idx="11">
                  <c:v>67.332135643941598</c:v>
                </c:pt>
                <c:pt idx="12">
                  <c:v>69.614340091958098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86-4F9D-BD3D-F9E2E0D8F403}"/>
            </c:ext>
          </c:extLst>
        </c:ser>
        <c:ser>
          <c:idx val="5"/>
          <c:order val="5"/>
          <c:tx>
            <c:strRef>
              <c:f>Chart!$A$8</c:f>
              <c:strCache>
                <c:ptCount val="1"/>
                <c:pt idx="0">
                  <c:v>Korea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Chart!$B$8:$N$8</c:f>
              <c:numCache>
                <c:formatCode>0.0</c:formatCode>
                <c:ptCount val="13"/>
                <c:pt idx="0">
                  <c:v>7.1748364295097966</c:v>
                </c:pt>
                <c:pt idx="1">
                  <c:v>8.3082818570394696</c:v>
                </c:pt>
                <c:pt idx="2">
                  <c:v>10.232757068538101</c:v>
                </c:pt>
                <c:pt idx="3">
                  <c:v>12.964669748894202</c:v>
                </c:pt>
                <c:pt idx="4">
                  <c:v>15.38643020475091</c:v>
                </c:pt>
                <c:pt idx="5">
                  <c:v>18.216467144934601</c:v>
                </c:pt>
                <c:pt idx="6">
                  <c:v>22.444712208825074</c:v>
                </c:pt>
                <c:pt idx="7">
                  <c:v>29.59959210174549</c:v>
                </c:pt>
                <c:pt idx="8">
                  <c:v>37.326726120020311</c:v>
                </c:pt>
                <c:pt idx="9">
                  <c:v>44.823903076089699</c:v>
                </c:pt>
                <c:pt idx="10">
                  <c:v>51.973177429993669</c:v>
                </c:pt>
                <c:pt idx="11">
                  <c:v>56.553118615190201</c:v>
                </c:pt>
                <c:pt idx="12">
                  <c:v>60.700638430799721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86-4F9D-BD3D-F9E2E0D8F403}"/>
            </c:ext>
          </c:extLst>
        </c:ser>
        <c:ser>
          <c:idx val="6"/>
          <c:order val="6"/>
          <c:tx>
            <c:strRef>
              <c:f>Chart!$A$9</c:f>
              <c:strCache>
                <c:ptCount val="1"/>
                <c:pt idx="0">
                  <c:v>Malaysia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Chart!$B$9:$N$9</c:f>
              <c:numCache>
                <c:formatCode>0.0</c:formatCode>
                <c:ptCount val="13"/>
                <c:pt idx="0">
                  <c:v>6.0674978926703798</c:v>
                </c:pt>
                <c:pt idx="1">
                  <c:v>6.1094660549250301</c:v>
                </c:pt>
                <c:pt idx="2">
                  <c:v>6.0749983829175198</c:v>
                </c:pt>
                <c:pt idx="3">
                  <c:v>6.7720027905703031</c:v>
                </c:pt>
                <c:pt idx="4">
                  <c:v>7.3495195005716303</c:v>
                </c:pt>
                <c:pt idx="5">
                  <c:v>8.7024846248947796</c:v>
                </c:pt>
                <c:pt idx="6">
                  <c:v>10.660802869434599</c:v>
                </c:pt>
                <c:pt idx="7">
                  <c:v>13.038418682288498</c:v>
                </c:pt>
                <c:pt idx="8">
                  <c:v>15.6921899847225</c:v>
                </c:pt>
                <c:pt idx="9">
                  <c:v>17.634726689357599</c:v>
                </c:pt>
                <c:pt idx="10">
                  <c:v>19.361168318856311</c:v>
                </c:pt>
                <c:pt idx="11">
                  <c:v>21.0578336211336</c:v>
                </c:pt>
                <c:pt idx="12">
                  <c:v>23.078232306242089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86-4F9D-BD3D-F9E2E0D8F403}"/>
            </c:ext>
          </c:extLst>
        </c:ser>
        <c:ser>
          <c:idx val="7"/>
          <c:order val="7"/>
          <c:tx>
            <c:strRef>
              <c:f>Chart!$A$10</c:f>
              <c:strCache>
                <c:ptCount val="1"/>
                <c:pt idx="0">
                  <c:v>Philippines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Chart!$B$10:$N$10</c:f>
              <c:numCache>
                <c:formatCode>0.0</c:formatCode>
                <c:ptCount val="13"/>
                <c:pt idx="0">
                  <c:v>5.5889975297958072</c:v>
                </c:pt>
                <c:pt idx="1">
                  <c:v>5.3466975525742804</c:v>
                </c:pt>
                <c:pt idx="2">
                  <c:v>5.46282362977455</c:v>
                </c:pt>
                <c:pt idx="3">
                  <c:v>5.6538240033926197</c:v>
                </c:pt>
                <c:pt idx="4">
                  <c:v>5.9670473304223304</c:v>
                </c:pt>
                <c:pt idx="5">
                  <c:v>6.4818363108827324</c:v>
                </c:pt>
                <c:pt idx="6">
                  <c:v>7.7367174499301514</c:v>
                </c:pt>
                <c:pt idx="7">
                  <c:v>9.0661918753450372</c:v>
                </c:pt>
                <c:pt idx="8">
                  <c:v>10.408676003391799</c:v>
                </c:pt>
                <c:pt idx="9">
                  <c:v>11.7063229115962</c:v>
                </c:pt>
                <c:pt idx="10">
                  <c:v>12.997084719382208</c:v>
                </c:pt>
                <c:pt idx="11">
                  <c:v>14.539751141401798</c:v>
                </c:pt>
                <c:pt idx="12">
                  <c:v>16.29017022857089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C86-4F9D-BD3D-F9E2E0D8F403}"/>
            </c:ext>
          </c:extLst>
        </c:ser>
        <c:ser>
          <c:idx val="8"/>
          <c:order val="8"/>
          <c:tx>
            <c:strRef>
              <c:f>Chart!$A$11</c:f>
              <c:strCache>
                <c:ptCount val="1"/>
                <c:pt idx="0">
                  <c:v>Singapore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Chart!$B$11:$N$11</c:f>
              <c:numCache>
                <c:formatCode>0.0</c:formatCode>
                <c:ptCount val="13"/>
                <c:pt idx="0">
                  <c:v>7.6752160446837001</c:v>
                </c:pt>
                <c:pt idx="1">
                  <c:v>8.8441392266917394</c:v>
                </c:pt>
                <c:pt idx="2">
                  <c:v>10.343928980321593</c:v>
                </c:pt>
                <c:pt idx="3">
                  <c:v>11.7958203065439</c:v>
                </c:pt>
                <c:pt idx="4">
                  <c:v>12.2468569425643</c:v>
                </c:pt>
                <c:pt idx="5">
                  <c:v>15.9301359715949</c:v>
                </c:pt>
                <c:pt idx="6">
                  <c:v>21.61650022936589</c:v>
                </c:pt>
                <c:pt idx="7">
                  <c:v>29.465414848365267</c:v>
                </c:pt>
                <c:pt idx="8">
                  <c:v>37.4961979297913</c:v>
                </c:pt>
                <c:pt idx="9">
                  <c:v>46.263671564772899</c:v>
                </c:pt>
                <c:pt idx="10">
                  <c:v>51.372453605789396</c:v>
                </c:pt>
                <c:pt idx="11">
                  <c:v>55.159531508311098</c:v>
                </c:pt>
                <c:pt idx="12">
                  <c:v>57.646297727876394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86-4F9D-BD3D-F9E2E0D8F403}"/>
            </c:ext>
          </c:extLst>
        </c:ser>
        <c:ser>
          <c:idx val="9"/>
          <c:order val="9"/>
          <c:tx>
            <c:strRef>
              <c:f>Chart!$A$12</c:f>
              <c:strCache>
                <c:ptCount val="1"/>
                <c:pt idx="0">
                  <c:v>Thailand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Chart!$B$12:$N$12</c:f>
              <c:numCache>
                <c:formatCode>0.0</c:formatCode>
                <c:ptCount val="13"/>
                <c:pt idx="0">
                  <c:v>7.0845026122898975</c:v>
                </c:pt>
                <c:pt idx="1">
                  <c:v>8.5648051447315439</c:v>
                </c:pt>
                <c:pt idx="2">
                  <c:v>9.9703274127892705</c:v>
                </c:pt>
                <c:pt idx="3">
                  <c:v>11.5523819819817</c:v>
                </c:pt>
                <c:pt idx="4">
                  <c:v>12.5925261938775</c:v>
                </c:pt>
                <c:pt idx="5">
                  <c:v>14.3477640783581</c:v>
                </c:pt>
                <c:pt idx="6">
                  <c:v>17.4541829298247</c:v>
                </c:pt>
                <c:pt idx="7">
                  <c:v>21.654811538464411</c:v>
                </c:pt>
                <c:pt idx="8">
                  <c:v>26.09699131194861</c:v>
                </c:pt>
                <c:pt idx="9">
                  <c:v>30.881208505625985</c:v>
                </c:pt>
                <c:pt idx="10">
                  <c:v>35.01774047730364</c:v>
                </c:pt>
                <c:pt idx="11">
                  <c:v>38.454052893378595</c:v>
                </c:pt>
                <c:pt idx="12">
                  <c:v>41.417438351982796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C86-4F9D-BD3D-F9E2E0D8F403}"/>
            </c:ext>
          </c:extLst>
        </c:ser>
        <c:ser>
          <c:idx val="10"/>
          <c:order val="10"/>
          <c:tx>
            <c:strRef>
              <c:f>Chart!$A$13</c:f>
              <c:strCache>
                <c:ptCount val="1"/>
                <c:pt idx="0">
                  <c:v>Taipei,China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Chart!$B$13:$N$13</c:f>
              <c:numCache>
                <c:formatCode>0.0</c:formatCode>
                <c:ptCount val="13"/>
                <c:pt idx="0">
                  <c:v>9.3230000000000004</c:v>
                </c:pt>
                <c:pt idx="1">
                  <c:v>11.133000000000001</c:v>
                </c:pt>
                <c:pt idx="2">
                  <c:v>12.275</c:v>
                </c:pt>
                <c:pt idx="3">
                  <c:v>13.605</c:v>
                </c:pt>
                <c:pt idx="4">
                  <c:v>14.592000000000002</c:v>
                </c:pt>
                <c:pt idx="5">
                  <c:v>16.95</c:v>
                </c:pt>
                <c:pt idx="6">
                  <c:v>22.58499999999999</c:v>
                </c:pt>
                <c:pt idx="7">
                  <c:v>29.597999999999999</c:v>
                </c:pt>
                <c:pt idx="8">
                  <c:v>37.343000000000004</c:v>
                </c:pt>
                <c:pt idx="9">
                  <c:v>44.742000000000012</c:v>
                </c:pt>
                <c:pt idx="10">
                  <c:v>51.165000000000013</c:v>
                </c:pt>
                <c:pt idx="11">
                  <c:v>59.892000000000003</c:v>
                </c:pt>
                <c:pt idx="12">
                  <c:v>67.572999999999979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C86-4F9D-BD3D-F9E2E0D8F403}"/>
            </c:ext>
          </c:extLst>
        </c:ser>
        <c:ser>
          <c:idx val="11"/>
          <c:order val="11"/>
          <c:tx>
            <c:strRef>
              <c:f>Chart!$A$14</c:f>
              <c:strCache>
                <c:ptCount val="1"/>
                <c:pt idx="0">
                  <c:v>Viet Nam</c:v>
                </c:pt>
              </c:strCache>
            </c:strRef>
          </c:tx>
          <c:cat>
            <c:numRef>
              <c:f>Chart!$B$2:$N$2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</c:numCache>
            </c:numRef>
          </c:cat>
          <c:val>
            <c:numRef>
              <c:f>Chart!$B$14:$N$14</c:f>
              <c:numCache>
                <c:formatCode>0.0</c:formatCode>
                <c:ptCount val="13"/>
                <c:pt idx="0">
                  <c:v>8.7064801506545493</c:v>
                </c:pt>
                <c:pt idx="1">
                  <c:v>8.7468807887592739</c:v>
                </c:pt>
                <c:pt idx="2">
                  <c:v>8.9871033685523241</c:v>
                </c:pt>
                <c:pt idx="3">
                  <c:v>8.7741590325955254</c:v>
                </c:pt>
                <c:pt idx="4">
                  <c:v>8.5281822599088972</c:v>
                </c:pt>
                <c:pt idx="5">
                  <c:v>8.9773692761340307</c:v>
                </c:pt>
                <c:pt idx="6">
                  <c:v>11.353953508364308</c:v>
                </c:pt>
                <c:pt idx="7">
                  <c:v>14.446552433861605</c:v>
                </c:pt>
                <c:pt idx="8">
                  <c:v>18.30069108370909</c:v>
                </c:pt>
                <c:pt idx="9">
                  <c:v>22.324144617657101</c:v>
                </c:pt>
                <c:pt idx="10">
                  <c:v>26.681291976757699</c:v>
                </c:pt>
                <c:pt idx="11">
                  <c:v>31.085883280565078</c:v>
                </c:pt>
                <c:pt idx="12">
                  <c:v>37.083748855903096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C86-4F9D-BD3D-F9E2E0D8F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51096"/>
        <c:axId val="488249920"/>
      </c:lineChart>
      <c:catAx>
        <c:axId val="488251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8249920"/>
        <c:crosses val="autoZero"/>
        <c:auto val="1"/>
        <c:lblAlgn val="ctr"/>
        <c:lblOffset val="100"/>
        <c:noMultiLvlLbl val="0"/>
      </c:catAx>
      <c:valAx>
        <c:axId val="488249920"/>
        <c:scaling>
          <c:orientation val="minMax"/>
          <c:max val="7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88251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D468-399C-4561-8839-455D8C0F40D6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3F8B3-19B9-4E56-AC03-5FA9D63244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81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>
            <a:extLst>
              <a:ext uri="{FF2B5EF4-FFF2-40B4-BE49-F238E27FC236}">
                <a16:creationId xmlns:a16="http://schemas.microsoft.com/office/drawing/2014/main" id="{699FAAFC-482C-415D-A42E-3F7EC77BC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B0240F5-9D51-47A8-AA39-B0A2DF1A977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5DC85759-C4D0-458C-8BCA-6255321B9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550" y="749300"/>
            <a:ext cx="6570663" cy="36972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46ED681C-79D0-4D22-AAE6-4BE4252E1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4713"/>
            <a:ext cx="5387975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63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A7CF1D-5D7C-4C95-B815-658A3399C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C6BD48-CD73-484C-AC9C-E3D913301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8EA0A0-0785-4BE5-AFC4-43E25564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2EF573-263A-4700-AF22-2E645DA6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952736-D5B5-4543-B691-35815994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704E7-35D8-496E-AC8F-A890A05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CC80A7-8BE7-4DB0-82E1-CD48B4300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AD14E3-8844-4412-B117-56F70654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B581E-F31E-4EB7-B06C-72286F5B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0E425-D17A-46BD-8E3D-427E483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46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F2B02A-5CF3-4C3C-99F6-5367E4E9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AF9CEC-5689-45A9-9983-079DF9429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5EA5CE-58E1-4E07-B032-3436DBBB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4601B9-1A2A-406D-8EF9-CEB225BD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6445BD-92EB-4444-A016-735386B9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48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A69B9D-49CB-4500-BE6A-6A5F125A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CC0410-AF56-47ED-9584-F5CBA7256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F66AB9-386D-471D-B3E2-07258594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6EE80A-6E04-4D89-90AF-97F605C0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57A162-C2C3-4012-947C-CCD4F323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7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BE07B-FA04-4942-8EB2-B6025354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55454B-A692-4A2E-A9F7-E7FEC5A1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6520AC-9B83-4A42-97D1-FE0B6DE8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ED6574-BAC2-4C7F-9B6E-7FB40924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BFEEA4-5079-415F-B76E-C4D4A6EC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2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F5825-36FA-4BE6-8ACE-F695B702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9E55EE-BA5B-4297-A862-A31605637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43B2BC-236C-4B62-880B-2B376D6D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F078B8-3526-4BBB-87F8-E87AC032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74EEF7-0078-440E-9648-92DBC9CB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4BFECA-B45E-491A-BBD9-142ECC03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57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4CD50D-213E-4AB0-A9A9-C7A2D1DA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67E468-4997-46AB-82D2-1C9B4A220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D6288F-4F34-478A-ACC4-E0662F0C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405999-421D-4970-B02E-945C7831D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DB192-8C2D-4F16-A79F-EC9772BFF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DD9D33-AE97-47ED-8A61-700AE47E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CF6084-1A7D-441E-AC9F-26A1983C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EEE798-A337-44D7-B8DD-6EBE6464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4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8CF8-CB77-4A34-91C6-0B01161B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12B274F-1BB5-4F24-9A40-BE132B3B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F44C2F9-7144-497A-A21A-CF0CFE7B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3D57FE-273B-4342-862D-17A56424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9513BB-DB99-4654-A0EF-B1576A64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C3D414-1ADD-4A16-886A-97DD15F2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6F357E-2B5C-4A7F-B2A8-4F28D9ED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9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117C1-FE09-4373-9C83-B4610678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C303FD-8193-4AAC-AECE-A73841BB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A9E2F8-4558-416E-9A77-7AEDD6348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C915CE-3FC4-413D-8BD9-152D0F7A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83DBF3-2F34-4F41-BC18-F9D5999F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DF7491-9692-405C-A5E7-397AFBF0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83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983798-2659-4DCE-86AB-8E223F1D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FC9F514-CF34-41B1-988A-7CAB581A6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90A567-BA36-482C-B0A8-30BFFD05D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B0B769-1C2C-41A9-BA09-59A9F0EF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C3AC9B-259D-4123-8B98-4A586D13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EB4BD-E0FB-4946-9E29-BEE7CDE3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27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4F5BEC-ED2E-472F-ADF0-6F0B1E91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9617D7-EAE6-4CDB-8E33-7F44B8A18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9F47B3-8085-416A-BCC2-2F05709F3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4DD2-A331-4220-98DD-1A8B77145FC2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69D87F-61DE-4E9A-B5D3-6325B7739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F428B1-98E4-46F9-BC4A-891F7FE4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23C0-007B-4606-ACEC-670ED0F44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98CB3-FDB6-41C5-920B-18EE51D4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263" y="65276"/>
            <a:ext cx="10816936" cy="2867891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Role of Postal Savings</a:t>
            </a:r>
            <a:b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Economic Development</a:t>
            </a:r>
            <a:b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1"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 Fintech age</a:t>
            </a:r>
            <a:endParaRPr kumimoji="1"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01B2BC-8435-4F8B-AA0B-454B7C521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091" y="3215588"/>
            <a:ext cx="11637818" cy="2732807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57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Naoyuki YOSHINO</a:t>
            </a:r>
          </a:p>
          <a:p>
            <a:r>
              <a:rPr lang="en-US" altLang="ja-JP" sz="4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Professor Emeritus of Keio University</a:t>
            </a:r>
          </a:p>
          <a:p>
            <a:r>
              <a:rPr lang="en-US" altLang="ja-JP" sz="4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Director, Financial Research Center/ FSA/Government of JAPAN</a:t>
            </a:r>
          </a:p>
          <a:p>
            <a:r>
              <a:rPr lang="en-US" altLang="ja-JP" sz="44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Former Dean &amp; CEO, Asian Development Bank Institute (ADBI)</a:t>
            </a:r>
          </a:p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yoshino@econ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.keio.ac.jp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34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BF93EA-D396-4FC6-A6C9-878EE9A6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82444"/>
            <a:ext cx="6986953" cy="66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4CFD6B-C368-43AE-A8BA-2DD1DA2C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61" y="436418"/>
            <a:ext cx="11003030" cy="61098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40B348-2841-4FC3-88DC-8F6BB7B799DD}"/>
              </a:ext>
            </a:extLst>
          </p:cNvPr>
          <p:cNvSpPr txBox="1"/>
          <p:nvPr/>
        </p:nvSpPr>
        <p:spPr>
          <a:xfrm>
            <a:off x="482209" y="889233"/>
            <a:ext cx="273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C00000"/>
                </a:solidFill>
              </a:rPr>
              <a:t>Infrastructure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4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>
            <a:extLst>
              <a:ext uri="{FF2B5EF4-FFF2-40B4-BE49-F238E27FC236}">
                <a16:creationId xmlns:a16="http://schemas.microsoft.com/office/drawing/2014/main" id="{69D0F273-C6D9-4BAC-9D1D-A3CA605E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821" y="188913"/>
            <a:ext cx="10278979" cy="1143000"/>
          </a:xfrm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Crowding Out by Government Loans</a:t>
            </a:r>
            <a:endParaRPr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579" name="スライド番号プレースホルダー 3">
            <a:extLst>
              <a:ext uri="{FF2B5EF4-FFF2-40B4-BE49-F238E27FC236}">
                <a16:creationId xmlns:a16="http://schemas.microsoft.com/office/drawing/2014/main" id="{419C6596-F919-4E40-BA42-B5831B1F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8A01A-553E-4390-8F5E-C06FD1E8F848}" type="slidenum">
              <a:rPr lang="en-US" altLang="ja-JP" sz="14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ja-JP" sz="14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F0398A29-BFF9-45A1-980A-FB80AC39FEFC}"/>
              </a:ext>
            </a:extLst>
          </p:cNvPr>
          <p:cNvCxnSpPr/>
          <p:nvPr/>
        </p:nvCxnSpPr>
        <p:spPr bwMode="auto">
          <a:xfrm flipV="1">
            <a:off x="2279650" y="1844676"/>
            <a:ext cx="0" cy="3890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F6E5F9B-8C02-4085-ACAD-EFBE94CCBDCD}"/>
              </a:ext>
            </a:extLst>
          </p:cNvPr>
          <p:cNvCxnSpPr/>
          <p:nvPr/>
        </p:nvCxnSpPr>
        <p:spPr bwMode="auto">
          <a:xfrm>
            <a:off x="2208213" y="5821363"/>
            <a:ext cx="460851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66E0A18-214D-4F35-941D-6A6E5AFA8D91}"/>
              </a:ext>
            </a:extLst>
          </p:cNvPr>
          <p:cNvCxnSpPr/>
          <p:nvPr/>
        </p:nvCxnSpPr>
        <p:spPr bwMode="auto">
          <a:xfrm flipV="1">
            <a:off x="7319963" y="1930401"/>
            <a:ext cx="0" cy="3890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583" name="図 8">
            <a:extLst>
              <a:ext uri="{FF2B5EF4-FFF2-40B4-BE49-F238E27FC236}">
                <a16:creationId xmlns:a16="http://schemas.microsoft.com/office/drawing/2014/main" id="{38D2B243-2DA3-4EE8-8611-8595434B4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5708650"/>
            <a:ext cx="26908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61573E6-7824-4689-8014-67D3F94726FA}"/>
              </a:ext>
            </a:extLst>
          </p:cNvPr>
          <p:cNvCxnSpPr/>
          <p:nvPr/>
        </p:nvCxnSpPr>
        <p:spPr bwMode="auto">
          <a:xfrm>
            <a:off x="8688389" y="2308226"/>
            <a:ext cx="71437" cy="34004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622623A-009F-4CF9-973C-A23C8422F162}"/>
              </a:ext>
            </a:extLst>
          </p:cNvPr>
          <p:cNvCxnSpPr/>
          <p:nvPr/>
        </p:nvCxnSpPr>
        <p:spPr bwMode="auto">
          <a:xfrm>
            <a:off x="3359150" y="1844675"/>
            <a:ext cx="2952750" cy="34559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291D62E-2084-4571-9953-3C11E18855FF}"/>
              </a:ext>
            </a:extLst>
          </p:cNvPr>
          <p:cNvCxnSpPr/>
          <p:nvPr/>
        </p:nvCxnSpPr>
        <p:spPr bwMode="auto">
          <a:xfrm>
            <a:off x="2495550" y="2781300"/>
            <a:ext cx="2268538" cy="2808288"/>
          </a:xfrm>
          <a:prstGeom prst="line">
            <a:avLst/>
          </a:prstGeom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587" name="直線コネクタ 17">
            <a:extLst>
              <a:ext uri="{FF2B5EF4-FFF2-40B4-BE49-F238E27FC236}">
                <a16:creationId xmlns:a16="http://schemas.microsoft.com/office/drawing/2014/main" id="{8ED798CB-56B1-47DF-A420-9D73859ED3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11450" y="2636839"/>
            <a:ext cx="3384550" cy="2592387"/>
          </a:xfrm>
          <a:prstGeom prst="line">
            <a:avLst/>
          </a:prstGeom>
          <a:noFill/>
          <a:ln w="539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直線矢印コネクタ 20">
            <a:extLst>
              <a:ext uri="{FF2B5EF4-FFF2-40B4-BE49-F238E27FC236}">
                <a16:creationId xmlns:a16="http://schemas.microsoft.com/office/drawing/2014/main" id="{F825FB98-8C6F-4663-9CB8-90FE42900A1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40238" y="4868863"/>
            <a:ext cx="1371600" cy="0"/>
          </a:xfrm>
          <a:prstGeom prst="straightConnector1">
            <a:avLst/>
          </a:prstGeom>
          <a:noFill/>
          <a:ln w="57150" cap="rnd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9" name="図 21">
            <a:extLst>
              <a:ext uri="{FF2B5EF4-FFF2-40B4-BE49-F238E27FC236}">
                <a16:creationId xmlns:a16="http://schemas.microsoft.com/office/drawing/2014/main" id="{E7DD2D38-FE8D-4D65-B781-3B93B3CDE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724401"/>
            <a:ext cx="12874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正方形/長方形 22">
            <a:extLst>
              <a:ext uri="{FF2B5EF4-FFF2-40B4-BE49-F238E27FC236}">
                <a16:creationId xmlns:a16="http://schemas.microsoft.com/office/drawing/2014/main" id="{0912C19D-E2CF-4B5F-A866-FD42605F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1" y="1125538"/>
            <a:ext cx="1666875" cy="957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Interest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Rate</a:t>
            </a:r>
            <a:endParaRPr lang="ja-JP" altLang="en-US"/>
          </a:p>
        </p:txBody>
      </p:sp>
      <p:sp>
        <p:nvSpPr>
          <p:cNvPr id="24591" name="正方形/長方形 24">
            <a:extLst>
              <a:ext uri="{FF2B5EF4-FFF2-40B4-BE49-F238E27FC236}">
                <a16:creationId xmlns:a16="http://schemas.microsoft.com/office/drawing/2014/main" id="{67FC9523-5873-4F19-B705-649EC4EC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400176"/>
            <a:ext cx="2051050" cy="733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Government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Loan Supply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/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4592" name="正方形/長方形 25">
            <a:extLst>
              <a:ext uri="{FF2B5EF4-FFF2-40B4-BE49-F238E27FC236}">
                <a16:creationId xmlns:a16="http://schemas.microsoft.com/office/drawing/2014/main" id="{8A17A87E-39EB-4AFA-9DD8-3D56E9B54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1325563"/>
            <a:ext cx="1216025" cy="1592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Private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Bank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Loan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Supply</a:t>
            </a:r>
            <a:endParaRPr lang="ja-JP" altLang="en-US" sz="2400"/>
          </a:p>
        </p:txBody>
      </p:sp>
      <p:sp>
        <p:nvSpPr>
          <p:cNvPr id="24593" name="コンテンツ プレースホルダー 27">
            <a:extLst>
              <a:ext uri="{FF2B5EF4-FFF2-40B4-BE49-F238E27FC236}">
                <a16:creationId xmlns:a16="http://schemas.microsoft.com/office/drawing/2014/main" id="{4A44F7C9-33BB-4EDC-860D-E29A8CCDD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                    </a:t>
            </a:r>
            <a:r>
              <a:rPr lang="ja-JP" altLang="en-US" sz="3600"/>
              <a:t>①</a:t>
            </a:r>
            <a:endParaRPr lang="en-US" altLang="ja-JP" sz="3600"/>
          </a:p>
          <a:p>
            <a:endParaRPr lang="en-US" altLang="ja-JP"/>
          </a:p>
          <a:p>
            <a:r>
              <a:rPr lang="ja-JP" altLang="en-US"/>
              <a:t>　　　　</a:t>
            </a:r>
            <a:r>
              <a:rPr lang="ja-JP" altLang="en-US" sz="3600"/>
              <a:t>②</a:t>
            </a:r>
          </a:p>
        </p:txBody>
      </p:sp>
      <p:pic>
        <p:nvPicPr>
          <p:cNvPr id="24594" name="図 28">
            <a:extLst>
              <a:ext uri="{FF2B5EF4-FFF2-40B4-BE49-F238E27FC236}">
                <a16:creationId xmlns:a16="http://schemas.microsoft.com/office/drawing/2014/main" id="{4A24EC50-94D3-45B8-B359-BA832E74A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6003925"/>
            <a:ext cx="228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1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>
            <a:extLst>
              <a:ext uri="{FF2B5EF4-FFF2-40B4-BE49-F238E27FC236}">
                <a16:creationId xmlns:a16="http://schemas.microsoft.com/office/drawing/2014/main" id="{130AC33A-67FE-458D-9E57-A162BE08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88913"/>
            <a:ext cx="10282985" cy="1143000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Complementary Loans (Crowding IN) </a:t>
            </a:r>
            <a:endParaRPr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603" name="スライド番号プレースホルダー 3">
            <a:extLst>
              <a:ext uri="{FF2B5EF4-FFF2-40B4-BE49-F238E27FC236}">
                <a16:creationId xmlns:a16="http://schemas.microsoft.com/office/drawing/2014/main" id="{C816CE59-52FC-4D44-9034-278F6E79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DF9B2E-FB1A-4E19-A659-9915D503C5A8}" type="slidenum">
              <a:rPr lang="en-US" altLang="ja-JP" sz="14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C9E37A4-BDA9-49BA-A9B8-45E54822C289}"/>
              </a:ext>
            </a:extLst>
          </p:cNvPr>
          <p:cNvCxnSpPr/>
          <p:nvPr/>
        </p:nvCxnSpPr>
        <p:spPr bwMode="auto">
          <a:xfrm flipV="1">
            <a:off x="2279650" y="1844676"/>
            <a:ext cx="0" cy="3890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98883C4-B4F2-4012-939C-0E7A1F8EB6FE}"/>
              </a:ext>
            </a:extLst>
          </p:cNvPr>
          <p:cNvCxnSpPr/>
          <p:nvPr/>
        </p:nvCxnSpPr>
        <p:spPr bwMode="auto">
          <a:xfrm>
            <a:off x="2208213" y="5821363"/>
            <a:ext cx="460851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B5654C4-35B7-4BA1-BA0A-01EA638F0F51}"/>
              </a:ext>
            </a:extLst>
          </p:cNvPr>
          <p:cNvCxnSpPr/>
          <p:nvPr/>
        </p:nvCxnSpPr>
        <p:spPr bwMode="auto">
          <a:xfrm flipV="1">
            <a:off x="7412206" y="1903412"/>
            <a:ext cx="0" cy="38909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607" name="図 8">
            <a:extLst>
              <a:ext uri="{FF2B5EF4-FFF2-40B4-BE49-F238E27FC236}">
                <a16:creationId xmlns:a16="http://schemas.microsoft.com/office/drawing/2014/main" id="{E4EF288F-28FD-4F5C-A478-52DECC92C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7" y="5659842"/>
            <a:ext cx="3456821" cy="2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13412C9-54FF-4B2E-9C35-679CC0F1CCCD}"/>
              </a:ext>
            </a:extLst>
          </p:cNvPr>
          <p:cNvCxnSpPr/>
          <p:nvPr/>
        </p:nvCxnSpPr>
        <p:spPr bwMode="auto">
          <a:xfrm>
            <a:off x="8865563" y="2308225"/>
            <a:ext cx="71437" cy="3400425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2D3D663-AB84-40A4-8E97-A71DCFBC1592}"/>
              </a:ext>
            </a:extLst>
          </p:cNvPr>
          <p:cNvCxnSpPr/>
          <p:nvPr/>
        </p:nvCxnSpPr>
        <p:spPr bwMode="auto">
          <a:xfrm>
            <a:off x="3359150" y="1844675"/>
            <a:ext cx="2952750" cy="34559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610" name="直線コネクタ 17">
            <a:extLst>
              <a:ext uri="{FF2B5EF4-FFF2-40B4-BE49-F238E27FC236}">
                <a16:creationId xmlns:a16="http://schemas.microsoft.com/office/drawing/2014/main" id="{FED5E34D-56FC-43FF-B22E-ED5603C489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65362" y="2389982"/>
            <a:ext cx="3384550" cy="2592387"/>
          </a:xfrm>
          <a:prstGeom prst="line">
            <a:avLst/>
          </a:prstGeom>
          <a:noFill/>
          <a:ln w="539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1" name="図 21">
            <a:extLst>
              <a:ext uri="{FF2B5EF4-FFF2-40B4-BE49-F238E27FC236}">
                <a16:creationId xmlns:a16="http://schemas.microsoft.com/office/drawing/2014/main" id="{D675F32E-F827-4008-8DAE-2077A991E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652149"/>
            <a:ext cx="1545598" cy="43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正方形/長方形 22">
            <a:extLst>
              <a:ext uri="{FF2B5EF4-FFF2-40B4-BE49-F238E27FC236}">
                <a16:creationId xmlns:a16="http://schemas.microsoft.com/office/drawing/2014/main" id="{EA033418-3971-498A-A41B-5B728FD1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1123951"/>
            <a:ext cx="1619250" cy="14255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Interest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Rate</a:t>
            </a:r>
            <a:endParaRPr lang="ja-JP" altLang="en-US"/>
          </a:p>
        </p:txBody>
      </p:sp>
      <p:sp>
        <p:nvSpPr>
          <p:cNvPr id="25613" name="正方形/長方形 24">
            <a:extLst>
              <a:ext uri="{FF2B5EF4-FFF2-40B4-BE49-F238E27FC236}">
                <a16:creationId xmlns:a16="http://schemas.microsoft.com/office/drawing/2014/main" id="{ED73FE71-3CA9-48B6-BA3B-B184762C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400176"/>
            <a:ext cx="2051050" cy="733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Government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/>
              <a:t>Loan Supply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5614" name="正方形/長方形 25">
            <a:extLst>
              <a:ext uri="{FF2B5EF4-FFF2-40B4-BE49-F238E27FC236}">
                <a16:creationId xmlns:a16="http://schemas.microsoft.com/office/drawing/2014/main" id="{60BF0DDB-EED3-48E8-9854-EAB3C2EA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9" y="1325563"/>
            <a:ext cx="1216025" cy="1592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Private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Bank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Loan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Supply</a:t>
            </a:r>
            <a:endParaRPr lang="ja-JP" altLang="en-US" sz="2400"/>
          </a:p>
        </p:txBody>
      </p:sp>
      <p:sp>
        <p:nvSpPr>
          <p:cNvPr id="25615" name="正方形/長方形 3">
            <a:extLst>
              <a:ext uri="{FF2B5EF4-FFF2-40B4-BE49-F238E27FC236}">
                <a16:creationId xmlns:a16="http://schemas.microsoft.com/office/drawing/2014/main" id="{9CAC05A6-85E0-4841-AEE7-A48D33C7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6053139"/>
            <a:ext cx="2187575" cy="471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/>
              <a:t>Bank Loans</a:t>
            </a:r>
            <a:endParaRPr lang="ja-JP" altLang="en-US" sz="2400" b="1" dirty="0"/>
          </a:p>
        </p:txBody>
      </p:sp>
      <p:cxnSp>
        <p:nvCxnSpPr>
          <p:cNvPr id="16" name="直線コネクタ 17">
            <a:extLst>
              <a:ext uri="{FF2B5EF4-FFF2-40B4-BE49-F238E27FC236}">
                <a16:creationId xmlns:a16="http://schemas.microsoft.com/office/drawing/2014/main" id="{71CEAEBE-8FEC-4974-998E-22E2DECAB23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69805" y="2910682"/>
            <a:ext cx="3384550" cy="2592387"/>
          </a:xfrm>
          <a:prstGeom prst="line">
            <a:avLst/>
          </a:prstGeom>
          <a:noFill/>
          <a:ln w="539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図 21">
            <a:extLst>
              <a:ext uri="{FF2B5EF4-FFF2-40B4-BE49-F238E27FC236}">
                <a16:creationId xmlns:a16="http://schemas.microsoft.com/office/drawing/2014/main" id="{B520A8ED-7648-48FF-A8A0-7941E22E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39" y="4308476"/>
            <a:ext cx="1568280" cy="4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87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2D6F0D-AB30-5315-7436-C591B3F7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66" y="0"/>
            <a:ext cx="943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25648A-50EE-481C-B1D5-95E8E68F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0" y="0"/>
            <a:ext cx="5351454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8CB08C-3C49-42C6-95E0-8EC018E7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3455"/>
            <a:ext cx="5456620" cy="56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>
            <a:extLst>
              <a:ext uri="{FF2B5EF4-FFF2-40B4-BE49-F238E27FC236}">
                <a16:creationId xmlns:a16="http://schemas.microsoft.com/office/drawing/2014/main" id="{63EAB18C-1206-44CD-977C-D25674B75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923" y="115888"/>
            <a:ext cx="11488366" cy="1441450"/>
          </a:xfrm>
        </p:spPr>
        <p:txBody>
          <a:bodyPr/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Development of Financial Technology</a:t>
            </a:r>
            <a:endParaRPr lang="ja-JP" alt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コンテンツ プレースホルダー 2">
            <a:extLst>
              <a:ext uri="{FF2B5EF4-FFF2-40B4-BE49-F238E27FC236}">
                <a16:creationId xmlns:a16="http://schemas.microsoft.com/office/drawing/2014/main" id="{A5C03C03-56BB-4A63-B607-BECBFE4E8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" y="1215736"/>
            <a:ext cx="12115800" cy="452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600" b="1" dirty="0"/>
              <a:t>1, Access to financial products through mobile phone </a:t>
            </a:r>
            <a:r>
              <a:rPr lang="en-US" altLang="ja-JP" sz="3600" b="1" dirty="0">
                <a:solidFill>
                  <a:srgbClr val="7030A0"/>
                </a:solidFill>
              </a:rPr>
              <a:t>(Private Banks and Post office network)</a:t>
            </a:r>
          </a:p>
          <a:p>
            <a:pPr marL="0" indent="0">
              <a:buNone/>
            </a:pPr>
            <a:r>
              <a:rPr lang="en-US" altLang="ja-JP" sz="3600" b="1" dirty="0"/>
              <a:t>2, Financial products can be supplied from overseas </a:t>
            </a:r>
          </a:p>
          <a:p>
            <a:pPr marL="0" indent="0">
              <a:buNone/>
            </a:pPr>
            <a:r>
              <a:rPr lang="en-US" altLang="ja-JP" sz="3600" b="1" dirty="0"/>
              <a:t>                 </a:t>
            </a:r>
            <a:r>
              <a:rPr lang="en-US" altLang="ja-JP" sz="3600" b="1" dirty="0">
                <a:solidFill>
                  <a:srgbClr val="FF0000"/>
                </a:solidFill>
              </a:rPr>
              <a:t>Cross border Competition</a:t>
            </a:r>
          </a:p>
          <a:p>
            <a:pPr marL="0" indent="0">
              <a:buNone/>
            </a:pPr>
            <a:r>
              <a:rPr lang="en-US" altLang="ja-JP" sz="3600" b="1" dirty="0"/>
              <a:t>3, Households can shop around various financial products through mobile phone</a:t>
            </a:r>
          </a:p>
          <a:p>
            <a:pPr marL="0" indent="0">
              <a:buNone/>
            </a:pPr>
            <a:r>
              <a:rPr lang="en-US" altLang="ja-JP" sz="3600" b="1" dirty="0"/>
              <a:t>4, Easy for individuals to access to credit</a:t>
            </a:r>
          </a:p>
          <a:p>
            <a:pPr marL="0" indent="0">
              <a:buNone/>
            </a:pPr>
            <a:r>
              <a:rPr lang="en-US" altLang="ja-JP" sz="3600" b="1" dirty="0"/>
              <a:t>                </a:t>
            </a:r>
            <a:r>
              <a:rPr lang="en-US" altLang="ja-JP" sz="3600" b="1" dirty="0">
                <a:solidFill>
                  <a:srgbClr val="FF0000"/>
                </a:solidFill>
              </a:rPr>
              <a:t> Households’ Debt Overhang</a:t>
            </a:r>
          </a:p>
          <a:p>
            <a:pPr marL="0" indent="0">
              <a:buNone/>
            </a:pPr>
            <a:r>
              <a:rPr lang="en-US" altLang="ja-JP" sz="3600" b="1" dirty="0"/>
              <a:t>5, Financial education will be very important</a:t>
            </a:r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6F401B37-ADFF-45EA-A86E-47E0A0F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1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15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3F30276-52F8-4E4B-B46A-D30933CF0C57}" type="slidenum">
              <a:rPr lang="en-US" altLang="ja-JP" sz="105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ja-JP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15424C-F707-465A-8A70-C80CD537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4" y="656493"/>
            <a:ext cx="11743387" cy="55567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43E583-E5C8-4F00-89A9-0E1EABE99B93}"/>
              </a:ext>
            </a:extLst>
          </p:cNvPr>
          <p:cNvSpPr txBox="1"/>
          <p:nvPr/>
        </p:nvSpPr>
        <p:spPr>
          <a:xfrm>
            <a:off x="1845578" y="226503"/>
            <a:ext cx="813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Fiscal Policy:  Subsidies</a:t>
            </a:r>
            <a:endParaRPr kumimoji="1" lang="ja-JP" alt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1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>
            <a:extLst>
              <a:ext uri="{FF2B5EF4-FFF2-40B4-BE49-F238E27FC236}">
                <a16:creationId xmlns:a16="http://schemas.microsoft.com/office/drawing/2014/main" id="{9CC4C9AC-E980-4EA7-A90F-3EAFC95A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62200"/>
          </a:xfrm>
        </p:spPr>
        <p:txBody>
          <a:bodyPr/>
          <a:lstStyle/>
          <a:p>
            <a:r>
              <a:rPr lang="en-US" altLang="ja-JP" b="1" dirty="0">
                <a:solidFill>
                  <a:srgbClr val="C00000"/>
                </a:solidFill>
                <a:latin typeface="Century Gothic" panose="020B0502020202020204" pitchFamily="34" charset="0"/>
              </a:rPr>
              <a:t>Industrial Policy of Japan</a:t>
            </a:r>
            <a:br>
              <a:rPr lang="en-US" altLang="ja-JP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altLang="ja-JP" b="1" dirty="0">
                <a:solidFill>
                  <a:srgbClr val="C00000"/>
                </a:solidFill>
                <a:latin typeface="Century Gothic" panose="020B0502020202020204" pitchFamily="34" charset="0"/>
              </a:rPr>
              <a:t>Four Sectors</a:t>
            </a:r>
            <a:endParaRPr lang="ja-JP" alt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コンテンツ プレースホルダー 2">
            <a:extLst>
              <a:ext uri="{FF2B5EF4-FFF2-40B4-BE49-F238E27FC236}">
                <a16:creationId xmlns:a16="http://schemas.microsoft.com/office/drawing/2014/main" id="{32DA3FBC-B659-41B3-BFE2-C523EE43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65401"/>
            <a:ext cx="8229600" cy="356076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4000" b="1" dirty="0">
                <a:solidFill>
                  <a:srgbClr val="7030A0"/>
                </a:solidFill>
              </a:rPr>
              <a:t>1, Coal Mining (Energy Sector)</a:t>
            </a:r>
          </a:p>
          <a:p>
            <a:pPr marL="0" indent="0">
              <a:buNone/>
            </a:pPr>
            <a:r>
              <a:rPr lang="en-US" altLang="ja-JP" sz="4000" b="1" dirty="0">
                <a:solidFill>
                  <a:srgbClr val="7030A0"/>
                </a:solidFill>
              </a:rPr>
              <a:t>2, Iron and Steel</a:t>
            </a:r>
          </a:p>
          <a:p>
            <a:pPr marL="0" indent="0">
              <a:buNone/>
            </a:pPr>
            <a:r>
              <a:rPr lang="en-US" altLang="ja-JP" sz="4000" b="1" dirty="0">
                <a:solidFill>
                  <a:srgbClr val="7030A0"/>
                </a:solidFill>
              </a:rPr>
              <a:t>3, Ship building</a:t>
            </a:r>
          </a:p>
          <a:p>
            <a:pPr marL="0" indent="0">
              <a:buNone/>
            </a:pPr>
            <a:r>
              <a:rPr lang="en-US" altLang="ja-JP" sz="4000" b="1" dirty="0">
                <a:solidFill>
                  <a:srgbClr val="7030A0"/>
                </a:solidFill>
              </a:rPr>
              <a:t>4, Sea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3524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図 3">
            <a:extLst>
              <a:ext uri="{FF2B5EF4-FFF2-40B4-BE49-F238E27FC236}">
                <a16:creationId xmlns:a16="http://schemas.microsoft.com/office/drawing/2014/main" id="{58011C17-E623-4F6D-98BA-A3E0828ED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4"/>
            <a:ext cx="8229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コンテンツ プレースホルダー 6">
            <a:extLst>
              <a:ext uri="{FF2B5EF4-FFF2-40B4-BE49-F238E27FC236}">
                <a16:creationId xmlns:a16="http://schemas.microsoft.com/office/drawing/2014/main" id="{ECEE06BE-D13A-4555-9A9D-42EE8BF6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2913063"/>
            <a:ext cx="6696075" cy="3829050"/>
          </a:xfrm>
        </p:spPr>
      </p:pic>
    </p:spTree>
    <p:extLst>
      <p:ext uri="{BB962C8B-B14F-4D97-AF65-F5344CB8AC3E}">
        <p14:creationId xmlns:p14="http://schemas.microsoft.com/office/powerpoint/2010/main" val="18936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C0D4D-F749-4142-86FF-1A58D0B8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6847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Sustainable Development Goals (SDGs)</a:t>
            </a:r>
            <a:endParaRPr kumimoji="1" lang="ja-JP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E3CCC8-B417-4543-B4B6-2B74681F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84" y="1532238"/>
            <a:ext cx="8422885" cy="4661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1, Promotion of Domestic Savings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 </a:t>
            </a:r>
            <a:r>
              <a:rPr lang="en-US" altLang="ja-JP" sz="2400" dirty="0">
                <a:solidFill>
                  <a:srgbClr val="7030A0"/>
                </a:solidFill>
                <a:latin typeface="Arial Black" panose="020B0A04020102020204" pitchFamily="34" charset="0"/>
              </a:rPr>
              <a:t>Bank deposits, Insurance, Mutual Funds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2,</a:t>
            </a: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Mobilization of domestic savings into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           domestic Investment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3, </a:t>
            </a:r>
            <a:r>
              <a:rPr lang="en-US" altLang="ja-JP" sz="2400" dirty="0">
                <a:solidFill>
                  <a:srgbClr val="0070C0"/>
                </a:solidFill>
                <a:latin typeface="Arial Black" panose="020B0A04020102020204" pitchFamily="34" charset="0"/>
              </a:rPr>
              <a:t>Infrastructure investment 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　　　</a:t>
            </a:r>
            <a:endParaRPr lang="en-US" altLang="ja-JP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4, Industrial development (</a:t>
            </a:r>
            <a:r>
              <a:rPr lang="en-US" altLang="ja-JP" sz="2400" dirty="0">
                <a:solidFill>
                  <a:srgbClr val="0070C0"/>
                </a:solidFill>
                <a:latin typeface="Arial Black" panose="020B0A04020102020204" pitchFamily="34" charset="0"/>
              </a:rPr>
              <a:t>SME</a:t>
            </a:r>
            <a:r>
              <a:rPr lang="en-US" altLang="ja-JP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5, </a:t>
            </a:r>
            <a:r>
              <a:rPr lang="en-US" altLang="ja-JP" sz="2400" dirty="0">
                <a:solidFill>
                  <a:srgbClr val="7030A0"/>
                </a:solidFill>
                <a:latin typeface="Arial Black" panose="020B0A04020102020204" pitchFamily="34" charset="0"/>
              </a:rPr>
              <a:t>Start up Finance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6, Human Capital Development (</a:t>
            </a:r>
            <a:r>
              <a:rPr lang="en-US" altLang="ja-JP" sz="2400" dirty="0">
                <a:solidFill>
                  <a:srgbClr val="0070C0"/>
                </a:solidFill>
                <a:latin typeface="Arial Black" panose="020B0A04020102020204" pitchFamily="34" charset="0"/>
              </a:rPr>
              <a:t>Education</a:t>
            </a:r>
            <a:r>
              <a:rPr lang="en-US" altLang="ja-JP" sz="2400" dirty="0">
                <a:latin typeface="Arial Black" panose="020B0A040201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7, Proper tax system and fair tax collection</a:t>
            </a:r>
          </a:p>
          <a:p>
            <a:pPr marL="0" indent="0">
              <a:buNone/>
            </a:pPr>
            <a:r>
              <a:rPr lang="en-US" altLang="ja-JP" sz="2400" dirty="0">
                <a:latin typeface="Arial Black" panose="020B0A04020102020204" pitchFamily="34" charset="0"/>
              </a:rPr>
              <a:t>8, Anti corruption</a:t>
            </a:r>
            <a:endParaRPr lang="ja-JP" alt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9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F141D6-E1B7-4B73-B10B-8EF14C27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31" y="-3451"/>
            <a:ext cx="8253045" cy="68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9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図 1">
            <a:extLst>
              <a:ext uri="{FF2B5EF4-FFF2-40B4-BE49-F238E27FC236}">
                <a16:creationId xmlns:a16="http://schemas.microsoft.com/office/drawing/2014/main" id="{3097353F-950C-4615-8409-736D26E7E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4" y="476250"/>
            <a:ext cx="8834437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1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42DC7DA-3882-4B37-BF7B-8D3AA827C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015" y="1"/>
            <a:ext cx="11875477" cy="1052513"/>
          </a:xfrm>
        </p:spPr>
        <p:txBody>
          <a:bodyPr/>
          <a:lstStyle/>
          <a:p>
            <a:pPr algn="ctr" eaLnBrk="1" hangingPunct="1"/>
            <a:r>
              <a:rPr lang="en-US" altLang="ja-JP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Cost Efficiency of Postal Savings in the Past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7E79014-FDC0-4059-B914-64EF8414B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08051"/>
            <a:ext cx="9144000" cy="5834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1, Scale Economy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      Nationwide Post Offices, 24700 branches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2, Economies of Scope (German </a:t>
            </a:r>
            <a:r>
              <a:rPr lang="en-US" altLang="ja-JP" b="1">
                <a:solidFill>
                  <a:srgbClr val="FF0000"/>
                </a:solidFill>
              </a:rPr>
              <a:t>Post Bank</a:t>
            </a:r>
            <a:r>
              <a:rPr lang="en-US" altLang="ja-JP" b="1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(i) Mail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(ii) Postal Savings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>
                <a:solidFill>
                  <a:srgbClr val="00B0F0"/>
                </a:solidFill>
              </a:rPr>
              <a:t>(iii)Post Life Insurance</a:t>
            </a:r>
            <a:r>
              <a:rPr lang="en-US" altLang="ja-JP" b="1"/>
              <a:t> (prepare retirement)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                  </a:t>
            </a:r>
            <a:r>
              <a:rPr lang="en-US" altLang="ja-JP" b="1">
                <a:solidFill>
                  <a:srgbClr val="FF0000"/>
                </a:solidFill>
              </a:rPr>
              <a:t>Financial inclusion of rural region</a:t>
            </a:r>
            <a:r>
              <a:rPr lang="en-US" altLang="ja-JP" b="1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3, </a:t>
            </a:r>
            <a:r>
              <a:rPr lang="en-US" altLang="ja-JP" b="1">
                <a:solidFill>
                  <a:srgbClr val="7030A0"/>
                </a:solidFill>
              </a:rPr>
              <a:t>Reliability of Post Office Master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>
                <a:solidFill>
                  <a:srgbClr val="7030A0"/>
                </a:solidFill>
              </a:rPr>
              <a:t>     Post office master in Japan was respected.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/>
              <a:t>4, Social Securities – Pay through post office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b="1">
                <a:solidFill>
                  <a:srgbClr val="FF0000"/>
                </a:solidFill>
              </a:rPr>
              <a:t>5, Easy Access to Post Office (No formal close)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>
            <a:extLst>
              <a:ext uri="{FF2B5EF4-FFF2-40B4-BE49-F238E27FC236}">
                <a16:creationId xmlns:a16="http://schemas.microsoft.com/office/drawing/2014/main" id="{49194A3E-D4E9-4981-9FE9-3B84BF65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274639"/>
            <a:ext cx="8928100" cy="993775"/>
          </a:xfrm>
        </p:spPr>
        <p:txBody>
          <a:bodyPr>
            <a:normAutofit fontScale="90000"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Arial Black" panose="020B0A04020102020204" pitchFamily="34" charset="0"/>
              </a:rPr>
              <a:t>Avoid Crowding Out of Private Loans</a:t>
            </a:r>
            <a:endParaRPr lang="ja-JP" alt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8693E4-1A7D-4303-9D47-940B15AF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1268414"/>
            <a:ext cx="8928100" cy="53292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3600" b="1" dirty="0"/>
              <a:t>1, Avoid Bad Effects of Postal Savings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Increase of government role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Crowd out private deposits and loans</a:t>
            </a:r>
          </a:p>
          <a:p>
            <a:pPr marL="0" indent="0">
              <a:buNone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2, German </a:t>
            </a:r>
            <a:r>
              <a:rPr lang="en-US" altLang="ja-JP" sz="3600" b="1" dirty="0" err="1">
                <a:sym typeface="Wingdings" panose="05000000000000000000" pitchFamily="2" charset="2"/>
              </a:rPr>
              <a:t>KfW</a:t>
            </a:r>
            <a:endParaRPr lang="en-US" altLang="ja-JP" sz="3600" b="1" dirty="0">
              <a:sym typeface="Wingdings" panose="05000000000000000000" pitchFamily="2" charset="2"/>
            </a:endParaRPr>
          </a:p>
          <a:p>
            <a:pPr marL="0" indent="0">
              <a:buNone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  Government money goes through</a:t>
            </a:r>
          </a:p>
          <a:p>
            <a:pPr marL="0" indent="0">
              <a:buNone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      private banks</a:t>
            </a:r>
          </a:p>
          <a:p>
            <a:pPr marL="0" indent="0">
              <a:buNone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3, Make loans where</a:t>
            </a:r>
          </a:p>
          <a:p>
            <a:pPr marL="0" indent="0">
              <a:buNone/>
              <a:defRPr/>
            </a:pPr>
            <a:r>
              <a:rPr lang="en-US" altLang="ja-JP" sz="3600" b="1" dirty="0">
                <a:sym typeface="Wingdings" panose="05000000000000000000" pitchFamily="2" charset="2"/>
              </a:rPr>
              <a:t>       private banks cannot make loans</a:t>
            </a:r>
          </a:p>
          <a:p>
            <a:pPr marL="0" indent="0">
              <a:buNone/>
              <a:defRPr/>
            </a:pPr>
            <a:endParaRPr lang="ja-JP" altLang="en-US" sz="3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>
            <a:extLst>
              <a:ext uri="{FF2B5EF4-FFF2-40B4-BE49-F238E27FC236}">
                <a16:creationId xmlns:a16="http://schemas.microsoft.com/office/drawing/2014/main" id="{85C28527-FF58-4794-9349-25412381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1" y="115888"/>
            <a:ext cx="8856663" cy="576262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Aharoni" panose="02010803020104030203" pitchFamily="2" charset="-79"/>
                <a:cs typeface="Aharoni" panose="02010803020104030203" pitchFamily="2" charset="-79"/>
              </a:rPr>
              <a:t>Post Office </a:t>
            </a:r>
            <a:endParaRPr lang="ja-JP" alt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819" name="コンテンツ プレースホルダー 2">
            <a:extLst>
              <a:ext uri="{FF2B5EF4-FFF2-40B4-BE49-F238E27FC236}">
                <a16:creationId xmlns:a16="http://schemas.microsoft.com/office/drawing/2014/main" id="{85CB7E88-0174-413C-B2B9-C7EE5D12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65176"/>
            <a:ext cx="9132888" cy="5688013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1, Easy Access, Closeness, 24700 branches</a:t>
            </a:r>
          </a:p>
          <a:p>
            <a:pPr marL="0" indent="0">
              <a:buNone/>
            </a:pPr>
            <a:r>
              <a:rPr lang="en-US" altLang="ja-JP" b="1" dirty="0"/>
              <a:t>2, Friendly,  visit with casual clothes</a:t>
            </a:r>
          </a:p>
          <a:p>
            <a:pPr marL="0" indent="0">
              <a:buNone/>
            </a:pPr>
            <a:r>
              <a:rPr lang="en-US" altLang="ja-JP" b="1" dirty="0"/>
              <a:t>3, Affordable transaction costs</a:t>
            </a:r>
          </a:p>
          <a:p>
            <a:pPr marL="0" indent="0">
              <a:buNone/>
            </a:pPr>
            <a:r>
              <a:rPr lang="en-US" altLang="ja-JP" b="1" dirty="0"/>
              <a:t>4, Mobile postal service </a:t>
            </a:r>
          </a:p>
          <a:p>
            <a:pPr marL="0" indent="0">
              <a:buNone/>
            </a:pPr>
            <a:r>
              <a:rPr lang="en-US" altLang="ja-JP" b="1" dirty="0"/>
              <a:t>5, </a:t>
            </a:r>
            <a:r>
              <a:rPr lang="en-US" altLang="ja-JP" b="1" dirty="0">
                <a:solidFill>
                  <a:srgbClr val="FF0000"/>
                </a:solidFill>
              </a:rPr>
              <a:t>Deposit Insurance (same with private deposits)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  Inspection and Supervision (FSA, BOJ)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    </a:t>
            </a:r>
            <a:r>
              <a:rPr lang="en-US" altLang="ja-JP" b="1" dirty="0">
                <a:solidFill>
                  <a:srgbClr val="7030A0"/>
                </a:solidFill>
              </a:rPr>
              <a:t>Capital requirement = different from Basel</a:t>
            </a:r>
            <a:r>
              <a:rPr lang="en-US" altLang="ja-JP" b="1" dirty="0">
                <a:solidFill>
                  <a:srgbClr val="FF0000"/>
                </a:solidFill>
              </a:rPr>
              <a:t> ?</a:t>
            </a:r>
          </a:p>
          <a:p>
            <a:pPr marL="0" indent="0">
              <a:buNone/>
            </a:pPr>
            <a:r>
              <a:rPr lang="en-US" altLang="ja-JP" b="1" dirty="0"/>
              <a:t>6, Training of post office workers to handle </a:t>
            </a:r>
          </a:p>
          <a:p>
            <a:pPr marL="0" indent="0">
              <a:buNone/>
            </a:pPr>
            <a:r>
              <a:rPr lang="en-US" altLang="ja-JP" b="1" dirty="0"/>
              <a:t>    deposits starting at few post offices</a:t>
            </a:r>
          </a:p>
          <a:p>
            <a:pPr marL="0" indent="0">
              <a:buNone/>
            </a:pPr>
            <a:r>
              <a:rPr lang="en-US" altLang="ja-JP" b="1" dirty="0"/>
              <a:t>7, Training of postal workers</a:t>
            </a:r>
            <a:endParaRPr lang="ja-JP" alt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>
            <a:extLst>
              <a:ext uri="{FF2B5EF4-FFF2-40B4-BE49-F238E27FC236}">
                <a16:creationId xmlns:a16="http://schemas.microsoft.com/office/drawing/2014/main" id="{EA79A2E3-1BB2-4FB4-9B95-05CB28E88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404813"/>
            <a:ext cx="8424863" cy="792162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Financial Education for SMEs</a:t>
            </a:r>
            <a:endParaRPr lang="ja-JP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483" name="コンテンツ プレースホルダー 2">
            <a:extLst>
              <a:ext uri="{FF2B5EF4-FFF2-40B4-BE49-F238E27FC236}">
                <a16:creationId xmlns:a16="http://schemas.microsoft.com/office/drawing/2014/main" id="{952D3D6B-F453-47D7-B94F-B43F5E071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92" y="1399381"/>
            <a:ext cx="11492344" cy="475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dirty="0"/>
              <a:t>SMEs are working hard to make profits</a:t>
            </a:r>
          </a:p>
          <a:p>
            <a:pPr marL="0" indent="0">
              <a:buNone/>
            </a:pPr>
            <a:r>
              <a:rPr lang="en-US" altLang="ja-JP" sz="3600" b="1" dirty="0"/>
              <a:t>   they are experts in manufacturing, services, etc. </a:t>
            </a:r>
          </a:p>
          <a:p>
            <a:pPr marL="0" indent="0">
              <a:buNone/>
            </a:pPr>
            <a:r>
              <a:rPr lang="en-US" altLang="ja-JP" sz="3600" b="1" dirty="0"/>
              <a:t>SMEs do not know how to manage assets</a:t>
            </a:r>
          </a:p>
          <a:p>
            <a:pPr marL="0" indent="0">
              <a:buNone/>
            </a:pPr>
            <a:r>
              <a:rPr lang="en-US" altLang="ja-JP" sz="3600" b="1" dirty="0"/>
              <a:t>   SMEs lose money by asset management</a:t>
            </a:r>
          </a:p>
          <a:p>
            <a:pPr marL="0" indent="0">
              <a:buNone/>
            </a:pPr>
            <a:r>
              <a:rPr lang="en-US" altLang="ja-JP" sz="3600" b="1" dirty="0">
                <a:solidFill>
                  <a:srgbClr val="7030A0"/>
                </a:solidFill>
              </a:rPr>
              <a:t>School education</a:t>
            </a:r>
          </a:p>
          <a:p>
            <a:pPr marL="0" indent="0">
              <a:buNone/>
            </a:pPr>
            <a:r>
              <a:rPr lang="en-US" altLang="ja-JP" sz="3600" b="1" dirty="0">
                <a:solidFill>
                  <a:srgbClr val="7030A0"/>
                </a:solidFill>
              </a:rPr>
              <a:t>Financial education for Adults</a:t>
            </a:r>
          </a:p>
          <a:p>
            <a:pPr marL="0" indent="0">
              <a:buNone/>
            </a:pPr>
            <a:r>
              <a:rPr lang="en-US" altLang="ja-JP" sz="3600" b="1" dirty="0">
                <a:solidFill>
                  <a:srgbClr val="7030A0"/>
                </a:solidFill>
              </a:rPr>
              <a:t>Financial education for Senior people</a:t>
            </a:r>
            <a:endParaRPr lang="ja-JP" altLang="en-US" sz="3600" b="1" dirty="0">
              <a:solidFill>
                <a:srgbClr val="7030A0"/>
              </a:solidFill>
            </a:endParaRPr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:a16="http://schemas.microsoft.com/office/drawing/2014/main" id="{5E253B72-60DD-409F-8A10-3E307C38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92C2E-EF30-46D3-B9F1-3407D501511E}" type="slidenum">
              <a:rPr lang="en-US" altLang="ja-JP" sz="14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0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5D663653-F3EF-475A-BE6E-6179BF429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720725"/>
          </a:xfrm>
        </p:spPr>
        <p:txBody>
          <a:bodyPr/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Fees and Commissions of Distributors</a:t>
            </a:r>
            <a:endParaRPr lang="ja-JP" altLang="en-US" sz="3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339" name="コンテンツ プレースホルダー 2">
            <a:extLst>
              <a:ext uri="{FF2B5EF4-FFF2-40B4-BE49-F238E27FC236}">
                <a16:creationId xmlns:a16="http://schemas.microsoft.com/office/drawing/2014/main" id="{AF32D74B-D3E5-46BC-A48E-35B350F5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8926" y="801689"/>
            <a:ext cx="9109075" cy="5399087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Maximize Fee and Commissions</a:t>
            </a:r>
            <a:r>
              <a:rPr lang="ja-JP" altLang="en-US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(Distributors)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Investors --- maximize Return</a:t>
            </a:r>
          </a:p>
          <a:p>
            <a:pPr marL="0" indent="0">
              <a:buNone/>
            </a:pPr>
            <a:r>
              <a:rPr lang="en-US" altLang="ja-JP" b="1" dirty="0"/>
              <a:t>Trust Fees &amp; Commissions= α</a:t>
            </a:r>
            <a:r>
              <a:rPr lang="ja-JP" altLang="en-US" b="1" dirty="0"/>
              <a:t>（</a:t>
            </a:r>
            <a:r>
              <a:rPr lang="en-US" altLang="ja-JP" b="1" dirty="0"/>
              <a:t>A</a:t>
            </a:r>
            <a:r>
              <a:rPr lang="ja-JP" altLang="en-US" b="1" dirty="0"/>
              <a:t>＋</a:t>
            </a:r>
            <a:r>
              <a:rPr lang="en-US" altLang="ja-JP" b="1" dirty="0"/>
              <a:t>Dividend)</a:t>
            </a:r>
          </a:p>
          <a:p>
            <a:pPr marL="0" indent="0">
              <a:buNone/>
            </a:pPr>
            <a:endParaRPr lang="ja-JP" altLang="en-US" b="1" dirty="0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5874DCBB-A504-4B46-ABC4-12F4EBCC4C5F}"/>
              </a:ext>
            </a:extLst>
          </p:cNvPr>
          <p:cNvSpPr/>
          <p:nvPr/>
        </p:nvSpPr>
        <p:spPr>
          <a:xfrm>
            <a:off x="8543926" y="3357564"/>
            <a:ext cx="3648074" cy="3311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chemeClr val="tx1"/>
                </a:solidFill>
              </a:rPr>
              <a:t>Households</a:t>
            </a:r>
            <a:endParaRPr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F521AF46-D25B-4C25-9BC2-19C9D461C126}"/>
              </a:ext>
            </a:extLst>
          </p:cNvPr>
          <p:cNvSpPr/>
          <p:nvPr/>
        </p:nvSpPr>
        <p:spPr>
          <a:xfrm>
            <a:off x="5087939" y="3860800"/>
            <a:ext cx="2592387" cy="2808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 err="1">
                <a:solidFill>
                  <a:schemeClr val="tx1"/>
                </a:solidFill>
              </a:rPr>
              <a:t>Distri-butors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Banks</a:t>
            </a:r>
          </a:p>
          <a:p>
            <a:pPr algn="ctr"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Securities companies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795C9B5-36A8-4496-A1BF-F2049CAE9C99}"/>
              </a:ext>
            </a:extLst>
          </p:cNvPr>
          <p:cNvSpPr/>
          <p:nvPr/>
        </p:nvSpPr>
        <p:spPr>
          <a:xfrm>
            <a:off x="623455" y="4005264"/>
            <a:ext cx="3384983" cy="2663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</a:rPr>
              <a:t>Asset Management</a:t>
            </a:r>
          </a:p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</a:rPr>
              <a:t>Company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27D3316-9FE2-4C5C-977D-0E372E2D2017}"/>
              </a:ext>
            </a:extLst>
          </p:cNvPr>
          <p:cNvCxnSpPr>
            <a:cxnSpLocks/>
          </p:cNvCxnSpPr>
          <p:nvPr/>
        </p:nvCxnSpPr>
        <p:spPr>
          <a:xfrm flipV="1">
            <a:off x="7535864" y="5373689"/>
            <a:ext cx="1081087" cy="34925"/>
          </a:xfrm>
          <a:prstGeom prst="straightConnector1">
            <a:avLst/>
          </a:prstGeom>
          <a:ln w="698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BE7666F-A34C-4A07-9F5D-CF9F1D2066EE}"/>
              </a:ext>
            </a:extLst>
          </p:cNvPr>
          <p:cNvCxnSpPr>
            <a:endCxn id="5" idx="2"/>
          </p:cNvCxnSpPr>
          <p:nvPr/>
        </p:nvCxnSpPr>
        <p:spPr>
          <a:xfrm flipV="1">
            <a:off x="4008438" y="5265739"/>
            <a:ext cx="1079500" cy="34925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9CBDEC-D566-478E-B922-91566DCBA6A0}"/>
              </a:ext>
            </a:extLst>
          </p:cNvPr>
          <p:cNvSpPr/>
          <p:nvPr/>
        </p:nvSpPr>
        <p:spPr>
          <a:xfrm>
            <a:off x="4613564" y="2349503"/>
            <a:ext cx="3149311" cy="145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</a:rPr>
              <a:t>Trust Fees and</a:t>
            </a:r>
          </a:p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</a:rPr>
              <a:t>Commissions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D13AE3-FC5F-4F4D-AA37-AA2B24070DAB}"/>
              </a:ext>
            </a:extLst>
          </p:cNvPr>
          <p:cNvSpPr/>
          <p:nvPr/>
        </p:nvSpPr>
        <p:spPr>
          <a:xfrm>
            <a:off x="7896226" y="2708275"/>
            <a:ext cx="2771775" cy="649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dirty="0">
                <a:solidFill>
                  <a:srgbClr val="FF0000"/>
                </a:solidFill>
              </a:rPr>
              <a:t>MAX Return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3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DEB23-BA95-46B2-A8CD-8C73F450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450782" cy="76748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of Postal Savings in Fintech age</a:t>
            </a:r>
            <a:endParaRPr kumimoji="1" lang="ja-JP" alt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D2F6E5-F023-427D-ABA6-51B24E23A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609"/>
            <a:ext cx="11450782" cy="53602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1, Nati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onwide Access to everybody (Postal S)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Fintech can improve accessibility</a:t>
            </a:r>
          </a:p>
          <a:p>
            <a:pPr marL="0" indent="0">
              <a:buNone/>
            </a:pP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2, Would everybody open their accounts ?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3, 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higher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fees for small savers ?</a:t>
            </a:r>
          </a:p>
          <a:p>
            <a:pPr marL="0" indent="0">
              <a:buNone/>
            </a:pP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4, Would postal savings be sustainable ?</a:t>
            </a:r>
          </a:p>
          <a:p>
            <a:pPr marL="0" indent="0">
              <a:buNone/>
            </a:pP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      Serving for everybody (higher costs)</a:t>
            </a:r>
          </a:p>
          <a:p>
            <a:pPr marL="0" indent="0">
              <a:buNone/>
            </a:pP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5, Sale</a:t>
            </a:r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 of Mutual funds at Post office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6, Pub</a:t>
            </a:r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lic ownership vs Private ownership</a:t>
            </a:r>
          </a:p>
          <a:p>
            <a:pPr marL="0" indent="0">
              <a:buNone/>
            </a:pPr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7, Technologically adapted postal savings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77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>
            <a:extLst>
              <a:ext uri="{FF2B5EF4-FFF2-40B4-BE49-F238E27FC236}">
                <a16:creationId xmlns:a16="http://schemas.microsoft.com/office/drawing/2014/main" id="{D3F83101-BAEE-46DE-8B7D-C605B5A6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184005"/>
            <a:ext cx="10650681" cy="6409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Savings Ratio in Asian Countries</a:t>
            </a:r>
            <a:endParaRPr lang="ja-JP" altLang="en-US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43" name="コンテンツ プレースホルダー 2">
            <a:extLst>
              <a:ext uri="{FF2B5EF4-FFF2-40B4-BE49-F238E27FC236}">
                <a16:creationId xmlns:a16="http://schemas.microsoft.com/office/drawing/2014/main" id="{7812AAB6-E9FA-499D-802E-BC92AF0F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778389"/>
            <a:ext cx="11111344" cy="53012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/>
              <a:t>1, Population Growth: Number of children,   Population bonus</a:t>
            </a:r>
          </a:p>
          <a:p>
            <a:pPr marL="0" indent="0">
              <a:buNone/>
            </a:pPr>
            <a:r>
              <a:rPr lang="en-US" altLang="ja-JP" b="1" dirty="0"/>
              <a:t>2, Income Growth,        3, Economic Growth</a:t>
            </a:r>
          </a:p>
          <a:p>
            <a:pPr marL="0" indent="0">
              <a:buNone/>
            </a:pPr>
            <a:r>
              <a:rPr lang="en-US" altLang="ja-JP" b="1" dirty="0"/>
              <a:t>4, Government Support for pensions and un-employees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7030A0"/>
                </a:solidFill>
              </a:rPr>
              <a:t>5, Financial Education    </a:t>
            </a:r>
            <a:r>
              <a:rPr lang="en-US" altLang="ja-JP" b="1" dirty="0">
                <a:solidFill>
                  <a:srgbClr val="C00000"/>
                </a:solidFill>
              </a:rPr>
              <a:t>6, Children’ school Savings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3148F9-41A4-4FEE-A946-BAFCEF90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10" y="2703470"/>
            <a:ext cx="10075517" cy="4018005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720383-1485-43A7-A288-33113E0E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711B-9013-4447-9EE9-DB095C4B535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1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>
            <a:extLst>
              <a:ext uri="{FF2B5EF4-FFF2-40B4-BE49-F238E27FC236}">
                <a16:creationId xmlns:a16="http://schemas.microsoft.com/office/drawing/2014/main" id="{730D85EC-D187-412B-8DE2-8DF2A6F7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badi" panose="020B0604020104020204" pitchFamily="34" charset="0"/>
              </a:rPr>
              <a:t>Households Savings Ratio Japan</a:t>
            </a:r>
            <a:endParaRPr lang="ja-JP" altLang="en-US" b="1" dirty="0">
              <a:latin typeface="Abadi" panose="020B0604020104020204" pitchFamily="34" charset="0"/>
            </a:endParaRPr>
          </a:p>
        </p:txBody>
      </p:sp>
      <p:graphicFrame>
        <p:nvGraphicFramePr>
          <p:cNvPr id="9219" name="コンテンツ プレースホルダー 3">
            <a:extLst>
              <a:ext uri="{FF2B5EF4-FFF2-40B4-BE49-F238E27FC236}">
                <a16:creationId xmlns:a16="http://schemas.microsoft.com/office/drawing/2014/main" id="{081BB3CD-D49E-44F9-A047-32493780CA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30400" y="1549401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40051" imgH="4633362" progId="Excel.Chart.8">
                  <p:embed/>
                </p:oleObj>
              </mc:Choice>
              <mc:Fallback>
                <p:oleObj name="Chart" r:id="rId2" imgW="8340051" imgH="4633362" progId="Excel.Chart.8">
                  <p:embed/>
                  <p:pic>
                    <p:nvPicPr>
                      <p:cNvPr id="9219" name="コンテンツ プレースホルダー 3">
                        <a:extLst>
                          <a:ext uri="{FF2B5EF4-FFF2-40B4-BE49-F238E27FC236}">
                            <a16:creationId xmlns:a16="http://schemas.microsoft.com/office/drawing/2014/main" id="{081BB3CD-D49E-44F9-A047-32493780CAC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549401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03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178671-FB6C-4DD1-8FAF-6BE28CA4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38" y="850901"/>
            <a:ext cx="6172200" cy="525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dirty="0"/>
              <a:t>Population Aging of Japan</a:t>
            </a:r>
            <a:endParaRPr lang="ja-JP" altLang="en-US" dirty="0"/>
          </a:p>
        </p:txBody>
      </p:sp>
      <p:sp>
        <p:nvSpPr>
          <p:cNvPr id="10243" name="スライド番号プレースホルダー 3">
            <a:extLst>
              <a:ext uri="{FF2B5EF4-FFF2-40B4-BE49-F238E27FC236}">
                <a16:creationId xmlns:a16="http://schemas.microsoft.com/office/drawing/2014/main" id="{D31EB56F-8BAE-49AC-A307-0CDE5851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A1DAAB-6511-4EC9-870A-F8AFC49A42E1}" type="slidenum">
              <a:rPr lang="ja-JP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400"/>
          </a:p>
        </p:txBody>
      </p:sp>
      <p:sp>
        <p:nvSpPr>
          <p:cNvPr id="10244" name="テキスト ボックス 4">
            <a:extLst>
              <a:ext uri="{FF2B5EF4-FFF2-40B4-BE49-F238E27FC236}">
                <a16:creationId xmlns:a16="http://schemas.microsoft.com/office/drawing/2014/main" id="{1A781E20-14AE-45AA-8362-1F1BA86F3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5119688"/>
            <a:ext cx="297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Source</a:t>
            </a:r>
            <a:r>
              <a:rPr lang="ja-JP" altLang="en-US" sz="1800"/>
              <a:t>：</a:t>
            </a:r>
            <a:r>
              <a:rPr lang="en-US" altLang="ja-JP" sz="1800"/>
              <a:t>Ministry of Internal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Affairs and Communication</a:t>
            </a:r>
            <a:endParaRPr lang="ja-JP" altLang="en-US" sz="1800"/>
          </a:p>
        </p:txBody>
      </p:sp>
      <p:sp>
        <p:nvSpPr>
          <p:cNvPr id="10245" name="テキスト ボックス 7">
            <a:extLst>
              <a:ext uri="{FF2B5EF4-FFF2-40B4-BE49-F238E27FC236}">
                <a16:creationId xmlns:a16="http://schemas.microsoft.com/office/drawing/2014/main" id="{0E088F7A-8624-4154-AA93-426AAC41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700214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10 of Thousands</a:t>
            </a:r>
            <a:endParaRPr lang="ja-JP" altLang="en-US" sz="1800"/>
          </a:p>
        </p:txBody>
      </p:sp>
      <p:graphicFrame>
        <p:nvGraphicFramePr>
          <p:cNvPr id="10" name="コンテンツ プレースホルダー 9">
            <a:extLst>
              <a:ext uri="{FF2B5EF4-FFF2-40B4-BE49-F238E27FC236}">
                <a16:creationId xmlns:a16="http://schemas.microsoft.com/office/drawing/2014/main" id="{AFD830E9-04B1-4D4A-98B9-0A5A35CFB9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3552" y="1953231"/>
          <a:ext cx="8064896" cy="442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7" name="テキスト ボックス 8">
            <a:extLst>
              <a:ext uri="{FF2B5EF4-FFF2-40B4-BE49-F238E27FC236}">
                <a16:creationId xmlns:a16="http://schemas.microsoft.com/office/drawing/2014/main" id="{0848DC95-47EB-48A6-8410-E7118ACF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5624514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FY</a:t>
            </a:r>
            <a:endParaRPr lang="ja-JP" altLang="en-US" sz="1800"/>
          </a:p>
        </p:txBody>
      </p:sp>
      <p:sp>
        <p:nvSpPr>
          <p:cNvPr id="10248" name="テキスト ボックス 11">
            <a:extLst>
              <a:ext uri="{FF2B5EF4-FFF2-40B4-BE49-F238E27FC236}">
                <a16:creationId xmlns:a16="http://schemas.microsoft.com/office/drawing/2014/main" id="{94B77AFE-CDB8-4055-9370-31F90862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6" y="1538288"/>
            <a:ext cx="257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Peak of the Population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2004, 127.8 million</a:t>
            </a: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91597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DC1F2450-2C0B-4060-BA88-3942B869A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147796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3200" b="1" dirty="0">
                <a:solidFill>
                  <a:srgbClr val="C00000"/>
                </a:solidFill>
                <a:latin typeface="Century Gothic" panose="020B0502020202020204" pitchFamily="34" charset="0"/>
                <a:ea typeface="Gulim" panose="020B0600000101010101" pitchFamily="34" charset="-127"/>
              </a:rPr>
              <a:t>History/projections of dependency ratio (age 65+/age 15-64)—highest in the Asian NIEs, followed by PRC and Thailand </a:t>
            </a:r>
          </a:p>
        </p:txBody>
      </p:sp>
      <p:sp>
        <p:nvSpPr>
          <p:cNvPr id="66563" name="Slide Number Placeholder 1">
            <a:extLst>
              <a:ext uri="{FF2B5EF4-FFF2-40B4-BE49-F238E27FC236}">
                <a16:creationId xmlns:a16="http://schemas.microsoft.com/office/drawing/2014/main" id="{B47FE06F-0C7C-4695-BDAB-50C75EBD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5000" y="6330950"/>
            <a:ext cx="2128838" cy="47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D64FAE0-6992-4C80-BBE8-3CE35A50F159}" type="slidenum">
              <a:rPr lang="en-US" altLang="ja-JP" sz="1400"/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ja-JP" sz="1400"/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0CA6FC44-D666-43B9-AD2A-E68D6B08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392238"/>
            <a:ext cx="7602538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8AA33E-ACDD-4219-A127-F39DD4B42CB5}"/>
              </a:ext>
            </a:extLst>
          </p:cNvPr>
          <p:cNvGraphicFramePr>
            <a:graphicFrameLocks/>
          </p:cNvGraphicFramePr>
          <p:nvPr/>
        </p:nvGraphicFramePr>
        <p:xfrm>
          <a:off x="2330451" y="1828800"/>
          <a:ext cx="75914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25DF3F-B6DA-469B-9D97-B7902EC8B611}"/>
              </a:ext>
            </a:extLst>
          </p:cNvPr>
          <p:cNvSpPr txBox="1"/>
          <p:nvPr/>
        </p:nvSpPr>
        <p:spPr>
          <a:xfrm>
            <a:off x="1981200" y="5715001"/>
            <a:ext cx="79517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chemeClr val="accent6"/>
                </a:solidFill>
                <a:ea typeface="ＭＳ Ｐゴシック" pitchFamily="34" charset="-128"/>
              </a:rPr>
              <a:t>Sources:  World Population Prospects: The 2010 Revision of the United Nations Population Division, available at: http://data.un.org/Data.aspx?q=dependency+ratio&amp;d=PopDiv&amp;f=variableID%3a44 and Council for economic planning and development (</a:t>
            </a:r>
            <a:r>
              <a:rPr lang="en-US" sz="1200" dirty="0" err="1">
                <a:solidFill>
                  <a:schemeClr val="accent6"/>
                </a:solidFill>
                <a:ea typeface="ＭＳ Ｐゴシック" pitchFamily="34" charset="-128"/>
              </a:rPr>
              <a:t>Taipei,China</a:t>
            </a:r>
            <a:r>
              <a:rPr lang="en-US" sz="1200" dirty="0">
                <a:solidFill>
                  <a:schemeClr val="accent6"/>
                </a:solidFill>
                <a:ea typeface="ＭＳ Ｐゴシック" pitchFamily="34" charset="-128"/>
              </a:rPr>
              <a:t>), available at: http://www.cepd.gov.tw/encontent/m1.aspx?sNo=0001457, accessed 28.12.2012</a:t>
            </a:r>
          </a:p>
        </p:txBody>
      </p:sp>
    </p:spTree>
    <p:extLst>
      <p:ext uri="{BB962C8B-B14F-4D97-AF65-F5344CB8AC3E}">
        <p14:creationId xmlns:p14="http://schemas.microsoft.com/office/powerpoint/2010/main" val="1632370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52B019-AD63-49E3-946A-592F5418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Arial Black" panose="020B0A04020102020204" pitchFamily="34" charset="0"/>
              </a:rPr>
              <a:t>Savings Ratio of Japan</a:t>
            </a:r>
            <a:endParaRPr lang="ja-JP" alt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195" name="コンテンツ プレースホルダー 2">
            <a:extLst>
              <a:ext uri="{FF2B5EF4-FFF2-40B4-BE49-F238E27FC236}">
                <a16:creationId xmlns:a16="http://schemas.microsoft.com/office/drawing/2014/main" id="{3B00DB0F-104B-462E-ABA5-36AF506A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/>
              <a:t>1, Edo period (Samurai period, 1603-1868)</a:t>
            </a:r>
          </a:p>
          <a:p>
            <a:pPr marL="0" indent="0">
              <a:buNone/>
            </a:pPr>
            <a:r>
              <a:rPr lang="en-US" altLang="ja-JP" b="1"/>
              <a:t>      There were no custom to save for the future</a:t>
            </a:r>
          </a:p>
          <a:p>
            <a:pPr marL="0" indent="0">
              <a:buNone/>
            </a:pPr>
            <a:r>
              <a:rPr lang="en-US" altLang="ja-JP" b="1"/>
              <a:t>2, Hisoka Maejima introduced Post office savings</a:t>
            </a:r>
          </a:p>
          <a:p>
            <a:pPr marL="0" indent="0">
              <a:buNone/>
            </a:pPr>
            <a:r>
              <a:rPr lang="en-US" altLang="ja-JP" b="1"/>
              <a:t>3, Households’ savings rate were so low</a:t>
            </a:r>
          </a:p>
          <a:p>
            <a:pPr marL="0" indent="0">
              <a:buNone/>
            </a:pPr>
            <a:r>
              <a:rPr lang="en-US" altLang="ja-JP" b="1"/>
              <a:t>4, Buddhist monk did not agree to promote savings</a:t>
            </a:r>
          </a:p>
          <a:p>
            <a:pPr marL="0" indent="0">
              <a:buNone/>
            </a:pPr>
            <a:r>
              <a:rPr lang="en-US" altLang="ja-JP" b="1"/>
              <a:t>5, Children savings at primary school</a:t>
            </a:r>
          </a:p>
          <a:p>
            <a:pPr marL="0" indent="0">
              <a:buNone/>
            </a:pPr>
            <a:r>
              <a:rPr lang="en-US" altLang="ja-JP" b="1"/>
              <a:t>6, Gradual increase of savings’ rate Japan</a:t>
            </a:r>
          </a:p>
          <a:p>
            <a:pPr marL="0" indent="0">
              <a:buNone/>
            </a:pPr>
            <a:r>
              <a:rPr lang="en-US" altLang="ja-JP" b="1"/>
              <a:t>7, Recent trend of declining savings ratio</a:t>
            </a:r>
          </a:p>
          <a:p>
            <a:pPr marL="0" indent="0">
              <a:buNone/>
            </a:pPr>
            <a:r>
              <a:rPr lang="en-US" altLang="ja-JP" b="1"/>
              <a:t>of Ageing population, Slower income growth</a:t>
            </a:r>
          </a:p>
          <a:p>
            <a:pPr marL="0" indent="0">
              <a:buNone/>
            </a:pPr>
            <a:r>
              <a:rPr lang="en-US" altLang="ja-JP" b="1"/>
              <a:t>       declining trend of number of children</a:t>
            </a:r>
          </a:p>
          <a:p>
            <a:pPr marL="0" indent="0">
              <a:buNone/>
            </a:pPr>
            <a:r>
              <a:rPr lang="en-US" altLang="ja-JP" b="1"/>
              <a:t>8, Financial Technology --  Mobile banking</a:t>
            </a:r>
          </a:p>
          <a:p>
            <a:pPr marL="0" indent="0">
              <a:buNone/>
            </a:pPr>
            <a:r>
              <a:rPr lang="en-US" altLang="ja-JP" b="1"/>
              <a:t>                                               Collecting Deposits</a:t>
            </a:r>
          </a:p>
        </p:txBody>
      </p:sp>
    </p:spTree>
    <p:extLst>
      <p:ext uri="{BB962C8B-B14F-4D97-AF65-F5344CB8AC3E}">
        <p14:creationId xmlns:p14="http://schemas.microsoft.com/office/powerpoint/2010/main" val="209570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20958E3-B28C-4F44-833A-3C445E54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121920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of Postal Savings &amp; Post Life Insurance</a:t>
            </a:r>
            <a:r>
              <a:rPr lang="en-US" altLang="ja-JP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F182410D-5D9E-485A-B53E-B67F090A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45" y="846933"/>
            <a:ext cx="4111193" cy="13668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Postal</a:t>
            </a:r>
            <a:r>
              <a:rPr lang="ja-JP" altLang="en-US" sz="2800" b="1" dirty="0">
                <a:solidFill>
                  <a:srgbClr val="000000"/>
                </a:solidFill>
              </a:rPr>
              <a:t>　</a:t>
            </a:r>
            <a:r>
              <a:rPr lang="en-US" altLang="ja-JP" sz="2800" b="1" dirty="0">
                <a:solidFill>
                  <a:srgbClr val="000000"/>
                </a:solidFill>
              </a:rPr>
              <a:t>Savings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Pension Funds</a:t>
            </a:r>
          </a:p>
        </p:txBody>
      </p:sp>
      <p:sp>
        <p:nvSpPr>
          <p:cNvPr id="12292" name="Oval 5">
            <a:extLst>
              <a:ext uri="{FF2B5EF4-FFF2-40B4-BE49-F238E27FC236}">
                <a16:creationId xmlns:a16="http://schemas.microsoft.com/office/drawing/2014/main" id="{3154C3C8-FA92-440D-A650-E3224175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9" y="908050"/>
            <a:ext cx="2376487" cy="12969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</a:rPr>
              <a:t>Ministry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</a:rPr>
              <a:t>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000000"/>
                </a:solidFill>
              </a:rPr>
              <a:t>Finance</a:t>
            </a:r>
          </a:p>
        </p:txBody>
      </p:sp>
      <p:sp>
        <p:nvSpPr>
          <p:cNvPr id="12293" name="Line 6">
            <a:extLst>
              <a:ext uri="{FF2B5EF4-FFF2-40B4-BE49-F238E27FC236}">
                <a16:creationId xmlns:a16="http://schemas.microsoft.com/office/drawing/2014/main" id="{E05D4076-5165-4933-8E60-ED0697A94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6" y="1533525"/>
            <a:ext cx="5048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6D4AF7F7-FA72-4B7C-B083-08509C55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45" y="2398713"/>
            <a:ext cx="3984195" cy="302158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Postal Savings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7030A0"/>
                </a:solidFill>
              </a:rPr>
              <a:t>Postal  Life Insurance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Easy Access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FF0000"/>
                </a:solidFill>
              </a:rPr>
              <a:t>24700 post offices, Japan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C00000"/>
                </a:solidFill>
              </a:rPr>
              <a:t>(Farmers and SMEs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C00000"/>
                </a:solidFill>
              </a:rPr>
              <a:t>were excluded)</a:t>
            </a:r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65CDC07E-F878-4E24-A77E-6C595E1AF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1557338"/>
            <a:ext cx="792163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" name="Rectangle 9">
            <a:extLst>
              <a:ext uri="{FF2B5EF4-FFF2-40B4-BE49-F238E27FC236}">
                <a16:creationId xmlns:a16="http://schemas.microsoft.com/office/drawing/2014/main" id="{3D729B3B-0E45-4E7A-A0F6-C4C2E9BB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9" y="669925"/>
            <a:ext cx="3370837" cy="172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Government Banks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Loan to SME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Infrastructure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Housing</a:t>
            </a:r>
          </a:p>
        </p:txBody>
      </p:sp>
      <p:sp>
        <p:nvSpPr>
          <p:cNvPr id="12297" name="Oval 10">
            <a:extLst>
              <a:ext uri="{FF2B5EF4-FFF2-40B4-BE49-F238E27FC236}">
                <a16:creationId xmlns:a16="http://schemas.microsoft.com/office/drawing/2014/main" id="{429A3C75-8DEE-4A19-8F75-A21479B33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4294189"/>
            <a:ext cx="2376487" cy="12223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Government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Bond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2298" name="Rectangle 11">
            <a:extLst>
              <a:ext uri="{FF2B5EF4-FFF2-40B4-BE49-F238E27FC236}">
                <a16:creationId xmlns:a16="http://schemas.microsoft.com/office/drawing/2014/main" id="{2C6FD0FE-B22E-45DB-9F8B-D88E77E3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1" y="4365626"/>
            <a:ext cx="3347025" cy="969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Government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Expenditures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12299" name="Rectangle 12">
            <a:extLst>
              <a:ext uri="{FF2B5EF4-FFF2-40B4-BE49-F238E27FC236}">
                <a16:creationId xmlns:a16="http://schemas.microsoft.com/office/drawing/2014/main" id="{37C86545-3C59-449C-8DC1-EEB48B73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45" y="5661026"/>
            <a:ext cx="4047694" cy="10080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8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Postal Savings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800" b="1" dirty="0">
              <a:solidFill>
                <a:srgbClr val="000000"/>
              </a:solidFill>
            </a:endParaRPr>
          </a:p>
        </p:txBody>
      </p:sp>
      <p:sp>
        <p:nvSpPr>
          <p:cNvPr id="12300" name="Rectangle 14">
            <a:extLst>
              <a:ext uri="{FF2B5EF4-FFF2-40B4-BE49-F238E27FC236}">
                <a16:creationId xmlns:a16="http://schemas.microsoft.com/office/drawing/2014/main" id="{5B49A9A8-6AFC-4444-AC96-39A66B803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1" y="5732464"/>
            <a:ext cx="3296225" cy="9366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SME Loans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</a:rPr>
              <a:t>Infrastructure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000000"/>
              </a:solidFill>
            </a:endParaRPr>
          </a:p>
        </p:txBody>
      </p:sp>
      <p:sp>
        <p:nvSpPr>
          <p:cNvPr id="12301" name="Line 15">
            <a:extLst>
              <a:ext uri="{FF2B5EF4-FFF2-40B4-BE49-F238E27FC236}">
                <a16:creationId xmlns:a16="http://schemas.microsoft.com/office/drawing/2014/main" id="{FDECED03-D5CA-402D-A411-5CF74BBFFF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976" y="4724400"/>
            <a:ext cx="792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2" name="Line 16">
            <a:extLst>
              <a:ext uri="{FF2B5EF4-FFF2-40B4-BE49-F238E27FC236}">
                <a16:creationId xmlns:a16="http://schemas.microsoft.com/office/drawing/2014/main" id="{AB99B738-9DB7-44D0-BDD1-EDAED8D035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5226" y="4694238"/>
            <a:ext cx="765175" cy="23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3" name="Line 17">
            <a:extLst>
              <a:ext uri="{FF2B5EF4-FFF2-40B4-BE49-F238E27FC236}">
                <a16:creationId xmlns:a16="http://schemas.microsoft.com/office/drawing/2014/main" id="{F4DA7AF9-AD09-4DD9-9B99-15486D36C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6381750"/>
            <a:ext cx="1255712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4" name="Line 18">
            <a:extLst>
              <a:ext uri="{FF2B5EF4-FFF2-40B4-BE49-F238E27FC236}">
                <a16:creationId xmlns:a16="http://schemas.microsoft.com/office/drawing/2014/main" id="{77ACEC4C-E02A-4D4B-B8F4-1E31779F5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7639" y="6381750"/>
            <a:ext cx="3024187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5" name="Line 15">
            <a:extLst>
              <a:ext uri="{FF2B5EF4-FFF2-40B4-BE49-F238E27FC236}">
                <a16:creationId xmlns:a16="http://schemas.microsoft.com/office/drawing/2014/main" id="{978099AB-46EE-4D73-AFEB-4736777D3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976" y="3257550"/>
            <a:ext cx="792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6" name="Oval 5">
            <a:extLst>
              <a:ext uri="{FF2B5EF4-FFF2-40B4-BE49-F238E27FC236}">
                <a16:creationId xmlns:a16="http://schemas.microsoft.com/office/drawing/2014/main" id="{0EAD8C13-20FC-4D7C-9BD0-02D9E463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9" y="2349500"/>
            <a:ext cx="2427287" cy="17986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7030A0"/>
                </a:solidFill>
              </a:rPr>
              <a:t>Private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7030A0"/>
                </a:solidFill>
              </a:rPr>
              <a:t>Financial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7030A0"/>
                </a:solidFill>
              </a:rPr>
              <a:t>Institutions</a:t>
            </a:r>
          </a:p>
        </p:txBody>
      </p:sp>
      <p:sp>
        <p:nvSpPr>
          <p:cNvPr id="12307" name="Line 16">
            <a:extLst>
              <a:ext uri="{FF2B5EF4-FFF2-40B4-BE49-F238E27FC236}">
                <a16:creationId xmlns:a16="http://schemas.microsoft.com/office/drawing/2014/main" id="{365BCFD7-91E0-4252-94A8-A02712159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6" y="3243263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8" name="Rectangle 11">
            <a:extLst>
              <a:ext uri="{FF2B5EF4-FFF2-40B4-BE49-F238E27FC236}">
                <a16:creationId xmlns:a16="http://schemas.microsoft.com/office/drawing/2014/main" id="{C024DD00-7643-4539-B6C9-3AA959FC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7" y="2795588"/>
            <a:ext cx="3497839" cy="1173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Private Loans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Private Investment</a:t>
            </a:r>
          </a:p>
        </p:txBody>
      </p:sp>
    </p:spTree>
    <p:extLst>
      <p:ext uri="{BB962C8B-B14F-4D97-AF65-F5344CB8AC3E}">
        <p14:creationId xmlns:p14="http://schemas.microsoft.com/office/powerpoint/2010/main" val="333766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19E87D-6029-461B-BFB6-4174E447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22" y="146304"/>
            <a:ext cx="7593876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982</Words>
  <Application>Microsoft Office PowerPoint</Application>
  <PresentationFormat>ワイド画面</PresentationFormat>
  <Paragraphs>189</Paragraphs>
  <Slides>27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游ゴシック</vt:lpstr>
      <vt:lpstr>游ゴシック Light</vt:lpstr>
      <vt:lpstr>Abadi</vt:lpstr>
      <vt:lpstr>Aharoni</vt:lpstr>
      <vt:lpstr>Arial</vt:lpstr>
      <vt:lpstr>Arial Black</vt:lpstr>
      <vt:lpstr>Century Gothic</vt:lpstr>
      <vt:lpstr>Trebuchet MS</vt:lpstr>
      <vt:lpstr>Wingdings</vt:lpstr>
      <vt:lpstr>Office テーマ</vt:lpstr>
      <vt:lpstr>Chart</vt:lpstr>
      <vt:lpstr>Role of Postal Savings in Economic Development under Fintech age</vt:lpstr>
      <vt:lpstr>Sustainable Development Goals (SDGs)</vt:lpstr>
      <vt:lpstr>Growing Savings Ratio in Asian Countries</vt:lpstr>
      <vt:lpstr>Households Savings Ratio Japan</vt:lpstr>
      <vt:lpstr>Population Aging of Japan</vt:lpstr>
      <vt:lpstr>History/projections of dependency ratio (age 65+/age 15-64)—highest in the Asian NIEs, followed by PRC and Thailand </vt:lpstr>
      <vt:lpstr>Savings Ratio of Japan</vt:lpstr>
      <vt:lpstr>Use of Postal Savings &amp; Post Life Insurance  </vt:lpstr>
      <vt:lpstr>PowerPoint プレゼンテーション</vt:lpstr>
      <vt:lpstr>PowerPoint プレゼンテーション</vt:lpstr>
      <vt:lpstr>PowerPoint プレゼンテーション</vt:lpstr>
      <vt:lpstr>Crowding Out by Government Loans</vt:lpstr>
      <vt:lpstr>Complementary Loans (Crowding IN) </vt:lpstr>
      <vt:lpstr>PowerPoint プレゼンテーション</vt:lpstr>
      <vt:lpstr>PowerPoint プレゼンテーション</vt:lpstr>
      <vt:lpstr>Development of Financial Technology</vt:lpstr>
      <vt:lpstr>PowerPoint プレゼンテーション</vt:lpstr>
      <vt:lpstr>Industrial Policy of Japan Four Sectors</vt:lpstr>
      <vt:lpstr>PowerPoint プレゼンテーション</vt:lpstr>
      <vt:lpstr>PowerPoint プレゼンテーション</vt:lpstr>
      <vt:lpstr>PowerPoint プレゼンテーション</vt:lpstr>
      <vt:lpstr>Cost Efficiency of Postal Savings in the Past</vt:lpstr>
      <vt:lpstr>Avoid Crowding Out of Private Loans</vt:lpstr>
      <vt:lpstr>Post Office </vt:lpstr>
      <vt:lpstr>Financial Education for SMEs</vt:lpstr>
      <vt:lpstr>Fees and Commissions of Distributors</vt:lpstr>
      <vt:lpstr>Future of Postal Savings in Fintech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YOSHINO Naoyuki</dc:creator>
  <cp:lastModifiedBy>YOSHINO NAOYUKI</cp:lastModifiedBy>
  <cp:revision>103</cp:revision>
  <dcterms:created xsi:type="dcterms:W3CDTF">2018-11-12T18:33:24Z</dcterms:created>
  <dcterms:modified xsi:type="dcterms:W3CDTF">2022-08-11T01:21:02Z</dcterms:modified>
</cp:coreProperties>
</file>