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2" r:id="rId2"/>
    <p:sldId id="261" r:id="rId3"/>
    <p:sldId id="402" r:id="rId4"/>
    <p:sldId id="263" r:id="rId5"/>
    <p:sldId id="403" r:id="rId6"/>
    <p:sldId id="393" r:id="rId7"/>
    <p:sldId id="260" r:id="rId8"/>
    <p:sldId id="398" r:id="rId9"/>
    <p:sldId id="399" r:id="rId10"/>
    <p:sldId id="401" r:id="rId11"/>
    <p:sldId id="40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3E0EC"/>
    <a:srgbClr val="4D82B2"/>
    <a:srgbClr val="3FA1A3"/>
    <a:srgbClr val="457C9D"/>
    <a:srgbClr val="1D35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2" autoAdjust="0"/>
    <p:restoredTop sz="94660"/>
  </p:normalViewPr>
  <p:slideViewPr>
    <p:cSldViewPr snapToGrid="0">
      <p:cViewPr varScale="1">
        <p:scale>
          <a:sx n="107" d="100"/>
          <a:sy n="107" d="100"/>
        </p:scale>
        <p:origin x="6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Anita%202021-04-26\00%20-%20AGA%20-%20ELDP%20-%20GFOA%20-%20IGFOA%20-%20GWCC\IGFOA\19%20IGFOA-Jul2021\IGFOA-Jul2021%20Working%20files\-%20IGFOA%20working%20files%20Jul2021%202021-06-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2104360534478646E-2"/>
          <c:y val="7.614993862201333E-2"/>
          <c:w val="0.74237919435733635"/>
          <c:h val="0.76254126863583671"/>
        </c:manualLayout>
      </c:layout>
      <c:lineChart>
        <c:grouping val="standard"/>
        <c:varyColors val="0"/>
        <c:dLbls>
          <c:showLegendKey val="0"/>
          <c:showVal val="0"/>
          <c:showCatName val="0"/>
          <c:showSerName val="0"/>
          <c:showPercent val="0"/>
          <c:showBubbleSize val="0"/>
        </c:dLbls>
        <c:marker val="1"/>
        <c:smooth val="0"/>
        <c:axId val="150276736"/>
        <c:axId val="150282624"/>
      </c:lineChart>
      <c:catAx>
        <c:axId val="150276736"/>
        <c:scaling>
          <c:orientation val="minMax"/>
        </c:scaling>
        <c:delete val="0"/>
        <c:axPos val="b"/>
        <c:numFmt formatCode="General" sourceLinked="1"/>
        <c:majorTickMark val="out"/>
        <c:minorTickMark val="none"/>
        <c:tickLblPos val="nextTo"/>
        <c:txPr>
          <a:bodyPr rot="-1260000"/>
          <a:lstStyle/>
          <a:p>
            <a:pPr>
              <a:defRPr/>
            </a:pPr>
            <a:endParaRPr lang="en-US"/>
          </a:p>
        </c:txPr>
        <c:crossAx val="150282624"/>
        <c:crosses val="autoZero"/>
        <c:auto val="1"/>
        <c:lblAlgn val="ctr"/>
        <c:lblOffset val="100"/>
        <c:noMultiLvlLbl val="0"/>
      </c:catAx>
      <c:valAx>
        <c:axId val="150282624"/>
        <c:scaling>
          <c:orientation val="minMax"/>
          <c:max val="12"/>
        </c:scaling>
        <c:delete val="0"/>
        <c:axPos val="l"/>
        <c:majorGridlines/>
        <c:numFmt formatCode="General" sourceLinked="1"/>
        <c:majorTickMark val="out"/>
        <c:minorTickMark val="none"/>
        <c:tickLblPos val="nextTo"/>
        <c:crossAx val="150276736"/>
        <c:crosses val="autoZero"/>
        <c:crossBetween val="between"/>
      </c:valAx>
    </c:plotArea>
    <c:legend>
      <c:legendPos val="r"/>
      <c:layout>
        <c:manualLayout>
          <c:xMode val="edge"/>
          <c:yMode val="edge"/>
          <c:x val="0.81053765034783576"/>
          <c:y val="8.168955624732957E-2"/>
          <c:w val="0.17771481305533182"/>
          <c:h val="0.85784343898637039"/>
        </c:manualLayout>
      </c:layout>
      <c:overlay val="0"/>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cdr:x>
      <cdr:y>0.22135</cdr:y>
    </cdr:from>
    <cdr:to>
      <cdr:x>0.93359</cdr:x>
      <cdr:y>0.67713</cdr:y>
    </cdr:to>
    <cdr:sp macro="" textlink="">
      <cdr:nvSpPr>
        <cdr:cNvPr id="2" name="TextBox 1">
          <a:extLst xmlns:a="http://schemas.openxmlformats.org/drawingml/2006/main">
            <a:ext uri="{FF2B5EF4-FFF2-40B4-BE49-F238E27FC236}">
              <a16:creationId xmlns:a16="http://schemas.microsoft.com/office/drawing/2014/main" id="{7EA10687-D2FF-4C67-9D43-F6D87B8F13B0}"/>
            </a:ext>
          </a:extLst>
        </cdr:cNvPr>
        <cdr:cNvSpPr txBox="1"/>
      </cdr:nvSpPr>
      <cdr:spPr>
        <a:xfrm xmlns:a="http://schemas.openxmlformats.org/drawingml/2006/main" rot="10180806" flipV="1">
          <a:off x="-304054" y="1107584"/>
          <a:ext cx="6058720" cy="2280632"/>
        </a:xfrm>
        <a:prstGeom xmlns:a="http://schemas.openxmlformats.org/drawingml/2006/main" prst="rect">
          <a:avLst/>
        </a:prstGeom>
        <a:solidFill xmlns:a="http://schemas.openxmlformats.org/drawingml/2006/main">
          <a:schemeClr val="bg1"/>
        </a:solidFill>
        <a:ln xmlns:a="http://schemas.openxmlformats.org/drawingml/2006/main" w="31750">
          <a:solidFill>
            <a:srgbClr val="FF0000"/>
          </a:solidFill>
        </a:ln>
      </cdr:spPr>
      <cdr:txBody>
        <a:bodyPr xmlns:a="http://schemas.openxmlformats.org/drawingml/2006/main" vertOverflow="clip" wrap="square" rtlCol="0"/>
        <a:lstStyle xmlns:a="http://schemas.openxmlformats.org/drawingml/2006/main"/>
        <a:p xmlns:a="http://schemas.openxmlformats.org/drawingml/2006/main">
          <a:r>
            <a:rPr lang="en-US" sz="1800" dirty="0">
              <a:solidFill>
                <a:srgbClr val="FF0000"/>
              </a:solidFill>
            </a:rPr>
            <a:t>This slide should be completed by all the governments which have completed their 2020 audit.  (may be a repeat from the July presentation)</a:t>
          </a:r>
        </a:p>
        <a:p xmlns:a="http://schemas.openxmlformats.org/drawingml/2006/main">
          <a:r>
            <a:rPr lang="en-US" sz="1800" dirty="0">
              <a:solidFill>
                <a:srgbClr val="FF0000"/>
              </a:solidFill>
            </a:rPr>
            <a:t>Graphically represent the last eight years of qualifications and findings.  The prior year data can be easily obtained from the AFTER analysis on the </a:t>
          </a:r>
          <a:r>
            <a:rPr lang="en-US" sz="1800" dirty="0" err="1">
              <a:solidFill>
                <a:srgbClr val="FF0000"/>
              </a:solidFill>
            </a:rPr>
            <a:t>Performeter</a:t>
          </a:r>
          <a:r>
            <a:rPr lang="en-US" sz="1800" dirty="0">
              <a:solidFill>
                <a:srgbClr val="FF0000"/>
              </a:solidFill>
            </a:rPr>
            <a:t>.  The FY2019 </a:t>
          </a:r>
          <a:r>
            <a:rPr lang="en-US" sz="1800" dirty="0" err="1">
              <a:solidFill>
                <a:srgbClr val="FF0000"/>
              </a:solidFill>
            </a:rPr>
            <a:t>Performeters</a:t>
          </a:r>
          <a:r>
            <a:rPr lang="en-US" sz="1800" dirty="0">
              <a:solidFill>
                <a:srgbClr val="FF0000"/>
              </a:solidFill>
            </a:rPr>
            <a:t> can be found at https://pitiviti.org/performeters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0FB2B2-A46E-4B89-844B-216DADA2DA7A}" type="datetimeFigureOut">
              <a:rPr lang="en-US" smtClean="0"/>
              <a:t>2/20/2022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1042A9-FCE6-4BE8-9C1D-7FEDFD88615B}" type="slidenum">
              <a:rPr lang="en-US" smtClean="0"/>
              <a:t>‹#›</a:t>
            </a:fld>
            <a:endParaRPr lang="en-US"/>
          </a:p>
        </p:txBody>
      </p:sp>
    </p:spTree>
    <p:extLst>
      <p:ext uri="{BB962C8B-B14F-4D97-AF65-F5344CB8AC3E}">
        <p14:creationId xmlns:p14="http://schemas.microsoft.com/office/powerpoint/2010/main" val="2807309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1042A9-FCE6-4BE8-9C1D-7FEDFD88615B}" type="slidenum">
              <a:rPr lang="en-US" smtClean="0"/>
              <a:t>2</a:t>
            </a:fld>
            <a:endParaRPr lang="en-US" dirty="0"/>
          </a:p>
        </p:txBody>
      </p:sp>
    </p:spTree>
    <p:extLst>
      <p:ext uri="{BB962C8B-B14F-4D97-AF65-F5344CB8AC3E}">
        <p14:creationId xmlns:p14="http://schemas.microsoft.com/office/powerpoint/2010/main" val="3645192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A975AC-79A4-4BB7-AD48-B67730919D6A}" type="slidenum">
              <a:rPr lang="en-US" smtClean="0"/>
              <a:pPr/>
              <a:t>8</a:t>
            </a:fld>
            <a:endParaRPr lang="en-US"/>
          </a:p>
        </p:txBody>
      </p:sp>
    </p:spTree>
    <p:extLst>
      <p:ext uri="{BB962C8B-B14F-4D97-AF65-F5344CB8AC3E}">
        <p14:creationId xmlns:p14="http://schemas.microsoft.com/office/powerpoint/2010/main" val="4050337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A975AC-79A4-4BB7-AD48-B67730919D6A}" type="slidenum">
              <a:rPr lang="en-US" smtClean="0"/>
              <a:pPr/>
              <a:t>11</a:t>
            </a:fld>
            <a:endParaRPr lang="en-US"/>
          </a:p>
        </p:txBody>
      </p:sp>
    </p:spTree>
    <p:extLst>
      <p:ext uri="{BB962C8B-B14F-4D97-AF65-F5344CB8AC3E}">
        <p14:creationId xmlns:p14="http://schemas.microsoft.com/office/powerpoint/2010/main" val="3106424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3238862-DDA4-4518-BE7A-2B90E9908E8A}"/>
              </a:ext>
            </a:extLst>
          </p:cNvPr>
          <p:cNvSpPr>
            <a:spLocks noGrp="1"/>
          </p:cNvSpPr>
          <p:nvPr>
            <p:ph type="dt" sz="half" idx="10"/>
          </p:nvPr>
        </p:nvSpPr>
        <p:spPr>
          <a:xfrm>
            <a:off x="838200" y="6356350"/>
            <a:ext cx="2743200" cy="365125"/>
          </a:xfrm>
          <a:prstGeom prst="rect">
            <a:avLst/>
          </a:prstGeom>
        </p:spPr>
        <p:txBody>
          <a:bodyPr/>
          <a:lstStyle/>
          <a:p>
            <a:fld id="{377D9454-125A-43FD-B947-B8C1B588D460}" type="datetime1">
              <a:rPr lang="en-US" smtClean="0"/>
              <a:t>2/20/2022</a:t>
            </a:fld>
            <a:endParaRPr lang="en-US"/>
          </a:p>
        </p:txBody>
      </p:sp>
      <p:sp>
        <p:nvSpPr>
          <p:cNvPr id="5" name="Footer Placeholder 4">
            <a:extLst>
              <a:ext uri="{FF2B5EF4-FFF2-40B4-BE49-F238E27FC236}">
                <a16:creationId xmlns:a16="http://schemas.microsoft.com/office/drawing/2014/main" id="{83DA6113-A3FB-48ED-9724-8896A272237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EE3CE8C5-7F05-4A85-961A-169FF3E486B7}"/>
              </a:ext>
            </a:extLst>
          </p:cNvPr>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1163826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D7AC1-223A-4220-9823-2253EF77FB7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5868EC-A524-4077-A308-BF7CCE24101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A86E01-1223-44E0-895D-8B002A86AD41}"/>
              </a:ext>
            </a:extLst>
          </p:cNvPr>
          <p:cNvSpPr>
            <a:spLocks noGrp="1"/>
          </p:cNvSpPr>
          <p:nvPr>
            <p:ph type="dt" sz="half" idx="10"/>
          </p:nvPr>
        </p:nvSpPr>
        <p:spPr>
          <a:xfrm>
            <a:off x="838200" y="6356350"/>
            <a:ext cx="2743200" cy="365125"/>
          </a:xfrm>
          <a:prstGeom prst="rect">
            <a:avLst/>
          </a:prstGeom>
        </p:spPr>
        <p:txBody>
          <a:bodyPr/>
          <a:lstStyle/>
          <a:p>
            <a:fld id="{7E79C926-4B48-4CF0-96EB-766C694F8FF2}" type="datetime1">
              <a:rPr lang="en-US" smtClean="0"/>
              <a:t>2/20/2022</a:t>
            </a:fld>
            <a:endParaRPr lang="en-US"/>
          </a:p>
        </p:txBody>
      </p:sp>
      <p:sp>
        <p:nvSpPr>
          <p:cNvPr id="5" name="Footer Placeholder 4">
            <a:extLst>
              <a:ext uri="{FF2B5EF4-FFF2-40B4-BE49-F238E27FC236}">
                <a16:creationId xmlns:a16="http://schemas.microsoft.com/office/drawing/2014/main" id="{5D70C6A4-9253-451E-8FA3-943B32CD33B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594B374-FB14-4E20-9DCB-6462E496CD13}"/>
              </a:ext>
            </a:extLst>
          </p:cNvPr>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561189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A60A6B-6A32-4E79-891D-2D88175139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BE0DE4-1CFE-4D0C-9D48-F61D76E113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86756B-07D3-4298-BC3C-2875BE5D6A31}"/>
              </a:ext>
            </a:extLst>
          </p:cNvPr>
          <p:cNvSpPr>
            <a:spLocks noGrp="1"/>
          </p:cNvSpPr>
          <p:nvPr>
            <p:ph type="dt" sz="half" idx="10"/>
          </p:nvPr>
        </p:nvSpPr>
        <p:spPr>
          <a:xfrm>
            <a:off x="838200" y="6356350"/>
            <a:ext cx="2743200" cy="365125"/>
          </a:xfrm>
          <a:prstGeom prst="rect">
            <a:avLst/>
          </a:prstGeom>
        </p:spPr>
        <p:txBody>
          <a:bodyPr/>
          <a:lstStyle/>
          <a:p>
            <a:fld id="{6EA50C59-2931-456D-A219-574C7462E84D}" type="datetime1">
              <a:rPr lang="en-US" smtClean="0"/>
              <a:t>2/20/2022</a:t>
            </a:fld>
            <a:endParaRPr lang="en-US"/>
          </a:p>
        </p:txBody>
      </p:sp>
      <p:sp>
        <p:nvSpPr>
          <p:cNvPr id="5" name="Footer Placeholder 4">
            <a:extLst>
              <a:ext uri="{FF2B5EF4-FFF2-40B4-BE49-F238E27FC236}">
                <a16:creationId xmlns:a16="http://schemas.microsoft.com/office/drawing/2014/main" id="{B14375F5-6845-43BD-BBA1-C6132A875BF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44939DC-7052-4BDC-8833-3D81FA2A2BE9}"/>
              </a:ext>
            </a:extLst>
          </p:cNvPr>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10195371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3600" y="274638"/>
            <a:ext cx="9753600" cy="665162"/>
          </a:xfrm>
        </p:spPr>
        <p:txBody>
          <a:bodyPr/>
          <a:lstStyle/>
          <a:p>
            <a:r>
              <a:rPr lang="en-US" dirty="0"/>
              <a:t>CLICK TO EDIT MASTER TITLE STYLE</a:t>
            </a:r>
          </a:p>
        </p:txBody>
      </p:sp>
      <p:sp>
        <p:nvSpPr>
          <p:cNvPr id="7" name="Text Placeholder 6"/>
          <p:cNvSpPr>
            <a:spLocks noGrp="1"/>
          </p:cNvSpPr>
          <p:nvPr>
            <p:ph type="body" sz="quarter" idx="13"/>
          </p:nvPr>
        </p:nvSpPr>
        <p:spPr>
          <a:xfrm>
            <a:off x="914400" y="838200"/>
            <a:ext cx="7213600" cy="406400"/>
          </a:xfrm>
        </p:spPr>
        <p:txBody>
          <a:bodyPr>
            <a:noAutofit/>
          </a:bodyPr>
          <a:lstStyle>
            <a:lvl1pPr marL="0" indent="0">
              <a:buNone/>
              <a:defRPr sz="1600"/>
            </a:lvl1pPr>
          </a:lstStyle>
          <a:p>
            <a:pPr lvl="0"/>
            <a:r>
              <a:rPr lang="en-US" dirty="0"/>
              <a:t>Click to edit Master text</a:t>
            </a:r>
          </a:p>
        </p:txBody>
      </p:sp>
      <p:sp>
        <p:nvSpPr>
          <p:cNvPr id="11" name="Footer Placeholder 10"/>
          <p:cNvSpPr>
            <a:spLocks noGrp="1"/>
          </p:cNvSpPr>
          <p:nvPr>
            <p:ph type="ftr" sz="quarter" idx="15"/>
          </p:nvPr>
        </p:nvSpPr>
        <p:spPr>
          <a:xfrm>
            <a:off x="4038600" y="6356350"/>
            <a:ext cx="4114800" cy="365125"/>
          </a:xfrm>
          <a:prstGeom prst="rect">
            <a:avLst/>
          </a:prstGeom>
        </p:spPr>
        <p:txBody>
          <a:bodyPr/>
          <a:lstStyle/>
          <a:p>
            <a:r>
              <a:rPr lang="en-US" dirty="0"/>
              <a:t>May 2019 Summer Conference</a:t>
            </a:r>
          </a:p>
        </p:txBody>
      </p:sp>
    </p:spTree>
    <p:extLst>
      <p:ext uri="{BB962C8B-B14F-4D97-AF65-F5344CB8AC3E}">
        <p14:creationId xmlns:p14="http://schemas.microsoft.com/office/powerpoint/2010/main" val="4093666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3600" y="274638"/>
            <a:ext cx="9753600" cy="665162"/>
          </a:xfrm>
        </p:spPr>
        <p:txBody>
          <a:bodyPr/>
          <a:lstStyle/>
          <a:p>
            <a:r>
              <a:rPr lang="en-US" dirty="0"/>
              <a:t>CLICK TO EDIT MASTER TITLE STYLE</a:t>
            </a:r>
          </a:p>
        </p:txBody>
      </p:sp>
      <p:sp>
        <p:nvSpPr>
          <p:cNvPr id="7" name="Text Placeholder 6"/>
          <p:cNvSpPr>
            <a:spLocks noGrp="1"/>
          </p:cNvSpPr>
          <p:nvPr>
            <p:ph type="body" sz="quarter" idx="13"/>
          </p:nvPr>
        </p:nvSpPr>
        <p:spPr>
          <a:xfrm>
            <a:off x="914400" y="838200"/>
            <a:ext cx="7213600" cy="406400"/>
          </a:xfrm>
        </p:spPr>
        <p:txBody>
          <a:bodyPr>
            <a:noAutofit/>
          </a:bodyPr>
          <a:lstStyle>
            <a:lvl1pPr marL="0" indent="0">
              <a:buNone/>
              <a:defRPr sz="1600"/>
            </a:lvl1pPr>
          </a:lstStyle>
          <a:p>
            <a:pPr lvl="0"/>
            <a:r>
              <a:rPr lang="en-US" dirty="0"/>
              <a:t>Click to edit Master text</a:t>
            </a:r>
          </a:p>
        </p:txBody>
      </p:sp>
      <p:sp>
        <p:nvSpPr>
          <p:cNvPr id="11" name="Footer Placeholder 10"/>
          <p:cNvSpPr>
            <a:spLocks noGrp="1"/>
          </p:cNvSpPr>
          <p:nvPr>
            <p:ph type="ftr" sz="quarter" idx="15"/>
          </p:nvPr>
        </p:nvSpPr>
        <p:spPr>
          <a:xfrm>
            <a:off x="4038600" y="6356350"/>
            <a:ext cx="4114800" cy="365125"/>
          </a:xfrm>
          <a:prstGeom prst="rect">
            <a:avLst/>
          </a:prstGeom>
        </p:spPr>
        <p:txBody>
          <a:bodyPr/>
          <a:lstStyle/>
          <a:p>
            <a:r>
              <a:rPr lang="en-US" dirty="0"/>
              <a:t>May 2019 Summer Conference</a:t>
            </a:r>
          </a:p>
        </p:txBody>
      </p:sp>
    </p:spTree>
    <p:extLst>
      <p:ext uri="{BB962C8B-B14F-4D97-AF65-F5344CB8AC3E}">
        <p14:creationId xmlns:p14="http://schemas.microsoft.com/office/powerpoint/2010/main" val="1293222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3600" y="274638"/>
            <a:ext cx="9753600" cy="665162"/>
          </a:xfrm>
        </p:spPr>
        <p:txBody>
          <a:bodyPr/>
          <a:lstStyle/>
          <a:p>
            <a:r>
              <a:rPr lang="en-US" dirty="0"/>
              <a:t>CLICK TO EDIT MASTER TITLE STYLE</a:t>
            </a:r>
          </a:p>
        </p:txBody>
      </p:sp>
      <p:sp>
        <p:nvSpPr>
          <p:cNvPr id="7" name="Text Placeholder 6"/>
          <p:cNvSpPr>
            <a:spLocks noGrp="1"/>
          </p:cNvSpPr>
          <p:nvPr>
            <p:ph type="body" sz="quarter" idx="13"/>
          </p:nvPr>
        </p:nvSpPr>
        <p:spPr>
          <a:xfrm>
            <a:off x="914400" y="838200"/>
            <a:ext cx="7213600" cy="406400"/>
          </a:xfrm>
        </p:spPr>
        <p:txBody>
          <a:bodyPr>
            <a:noAutofit/>
          </a:bodyPr>
          <a:lstStyle>
            <a:lvl1pPr marL="0" indent="0">
              <a:buNone/>
              <a:defRPr sz="1600"/>
            </a:lvl1pPr>
          </a:lstStyle>
          <a:p>
            <a:pPr lvl="0"/>
            <a:r>
              <a:rPr lang="en-US" dirty="0"/>
              <a:t>Click to edit Master text</a:t>
            </a:r>
          </a:p>
        </p:txBody>
      </p:sp>
      <p:sp>
        <p:nvSpPr>
          <p:cNvPr id="11" name="Footer Placeholder 10"/>
          <p:cNvSpPr>
            <a:spLocks noGrp="1"/>
          </p:cNvSpPr>
          <p:nvPr>
            <p:ph type="ftr" sz="quarter" idx="15"/>
          </p:nvPr>
        </p:nvSpPr>
        <p:spPr>
          <a:xfrm>
            <a:off x="4038600" y="6356350"/>
            <a:ext cx="4114800" cy="365125"/>
          </a:xfrm>
          <a:prstGeom prst="rect">
            <a:avLst/>
          </a:prstGeom>
        </p:spPr>
        <p:txBody>
          <a:bodyPr/>
          <a:lstStyle/>
          <a:p>
            <a:r>
              <a:rPr lang="en-US" dirty="0"/>
              <a:t>May 2019 Summer Conference</a:t>
            </a:r>
          </a:p>
        </p:txBody>
      </p:sp>
    </p:spTree>
    <p:extLst>
      <p:ext uri="{BB962C8B-B14F-4D97-AF65-F5344CB8AC3E}">
        <p14:creationId xmlns:p14="http://schemas.microsoft.com/office/powerpoint/2010/main" val="833044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3600" y="274638"/>
            <a:ext cx="9753600" cy="665162"/>
          </a:xfrm>
        </p:spPr>
        <p:txBody>
          <a:bodyPr/>
          <a:lstStyle/>
          <a:p>
            <a:r>
              <a:rPr lang="en-US" dirty="0"/>
              <a:t>CLICK TO EDIT MASTER TITLE STYLE</a:t>
            </a:r>
          </a:p>
        </p:txBody>
      </p:sp>
      <p:sp>
        <p:nvSpPr>
          <p:cNvPr id="7" name="Text Placeholder 6"/>
          <p:cNvSpPr>
            <a:spLocks noGrp="1"/>
          </p:cNvSpPr>
          <p:nvPr>
            <p:ph type="body" sz="quarter" idx="13"/>
          </p:nvPr>
        </p:nvSpPr>
        <p:spPr>
          <a:xfrm>
            <a:off x="914400" y="838200"/>
            <a:ext cx="7213600" cy="406400"/>
          </a:xfrm>
        </p:spPr>
        <p:txBody>
          <a:bodyPr>
            <a:noAutofit/>
          </a:bodyPr>
          <a:lstStyle>
            <a:lvl1pPr marL="0" indent="0">
              <a:buNone/>
              <a:defRPr sz="1600"/>
            </a:lvl1pPr>
          </a:lstStyle>
          <a:p>
            <a:pPr lvl="0"/>
            <a:r>
              <a:rPr lang="en-US" dirty="0"/>
              <a:t>Click to edit Master text</a:t>
            </a:r>
          </a:p>
        </p:txBody>
      </p:sp>
      <p:sp>
        <p:nvSpPr>
          <p:cNvPr id="11" name="Footer Placeholder 10"/>
          <p:cNvSpPr>
            <a:spLocks noGrp="1"/>
          </p:cNvSpPr>
          <p:nvPr>
            <p:ph type="ftr" sz="quarter" idx="15"/>
          </p:nvPr>
        </p:nvSpPr>
        <p:spPr>
          <a:xfrm>
            <a:off x="4038600" y="6356350"/>
            <a:ext cx="4114800" cy="365125"/>
          </a:xfrm>
          <a:prstGeom prst="rect">
            <a:avLst/>
          </a:prstGeom>
        </p:spPr>
        <p:txBody>
          <a:bodyPr/>
          <a:lstStyle/>
          <a:p>
            <a:r>
              <a:rPr lang="en-US" dirty="0"/>
              <a:t>May 2019 Summer Conference</a:t>
            </a:r>
          </a:p>
        </p:txBody>
      </p:sp>
    </p:spTree>
    <p:extLst>
      <p:ext uri="{BB962C8B-B14F-4D97-AF65-F5344CB8AC3E}">
        <p14:creationId xmlns:p14="http://schemas.microsoft.com/office/powerpoint/2010/main" val="81016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1B9B-0164-4066-AF99-07BECE06AD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DD3D78-13FD-49C8-B952-DEC58CC0B5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AFF5B3-AF64-4EF3-8FAC-959F3268DB03}"/>
              </a:ext>
            </a:extLst>
          </p:cNvPr>
          <p:cNvSpPr>
            <a:spLocks noGrp="1"/>
          </p:cNvSpPr>
          <p:nvPr>
            <p:ph type="dt" sz="half" idx="10"/>
          </p:nvPr>
        </p:nvSpPr>
        <p:spPr>
          <a:xfrm>
            <a:off x="838200" y="6356350"/>
            <a:ext cx="2743200" cy="365125"/>
          </a:xfrm>
          <a:prstGeom prst="rect">
            <a:avLst/>
          </a:prstGeom>
        </p:spPr>
        <p:txBody>
          <a:bodyPr/>
          <a:lstStyle/>
          <a:p>
            <a:fld id="{B2BD7F5F-4664-4661-86B1-73E25D2FFDF8}" type="datetime1">
              <a:rPr lang="en-US" smtClean="0"/>
              <a:t>2/20/2022</a:t>
            </a:fld>
            <a:endParaRPr lang="en-US"/>
          </a:p>
        </p:txBody>
      </p:sp>
      <p:sp>
        <p:nvSpPr>
          <p:cNvPr id="5" name="Footer Placeholder 4">
            <a:extLst>
              <a:ext uri="{FF2B5EF4-FFF2-40B4-BE49-F238E27FC236}">
                <a16:creationId xmlns:a16="http://schemas.microsoft.com/office/drawing/2014/main" id="{07540844-4F3F-41F2-8ACD-2D28AD41501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12BE6401-CE00-4E2C-92D1-E8DB61AD244C}"/>
              </a:ext>
            </a:extLst>
          </p:cNvPr>
          <p:cNvSpPr>
            <a:spLocks noGrp="1"/>
          </p:cNvSpPr>
          <p:nvPr>
            <p:ph type="sldNum" sz="quarter" idx="12"/>
          </p:nvPr>
        </p:nvSpPr>
        <p:spPr/>
        <p:txBody>
          <a:bodyPr/>
          <a:lstStyle>
            <a:lvl1pPr>
              <a:defRPr sz="1600"/>
            </a:lvl1pPr>
          </a:lstStyle>
          <a:p>
            <a:fld id="{0A39F794-7202-4E3A-AED8-2497AE0D328A}" type="slidenum">
              <a:rPr lang="en-US" smtClean="0"/>
              <a:pPr/>
              <a:t>‹#›</a:t>
            </a:fld>
            <a:endParaRPr lang="en-US" dirty="0"/>
          </a:p>
        </p:txBody>
      </p:sp>
    </p:spTree>
    <p:extLst>
      <p:ext uri="{BB962C8B-B14F-4D97-AF65-F5344CB8AC3E}">
        <p14:creationId xmlns:p14="http://schemas.microsoft.com/office/powerpoint/2010/main" val="633638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A72CA-B528-4E40-ACCD-F68AF4612D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65D110-68F6-4702-A426-1D9DAEDA0A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F92D62-1F67-4012-9B39-2631BCB6B640}"/>
              </a:ext>
            </a:extLst>
          </p:cNvPr>
          <p:cNvSpPr>
            <a:spLocks noGrp="1"/>
          </p:cNvSpPr>
          <p:nvPr>
            <p:ph type="dt" sz="half" idx="10"/>
          </p:nvPr>
        </p:nvSpPr>
        <p:spPr>
          <a:xfrm>
            <a:off x="838200" y="6356350"/>
            <a:ext cx="2743200" cy="365125"/>
          </a:xfrm>
          <a:prstGeom prst="rect">
            <a:avLst/>
          </a:prstGeom>
        </p:spPr>
        <p:txBody>
          <a:bodyPr/>
          <a:lstStyle/>
          <a:p>
            <a:fld id="{88E80D0A-6159-47DC-902F-7685A15F540A}" type="datetime1">
              <a:rPr lang="en-US" smtClean="0"/>
              <a:t>2/20/2022</a:t>
            </a:fld>
            <a:endParaRPr lang="en-US"/>
          </a:p>
        </p:txBody>
      </p:sp>
      <p:sp>
        <p:nvSpPr>
          <p:cNvPr id="5" name="Footer Placeholder 4">
            <a:extLst>
              <a:ext uri="{FF2B5EF4-FFF2-40B4-BE49-F238E27FC236}">
                <a16:creationId xmlns:a16="http://schemas.microsoft.com/office/drawing/2014/main" id="{E422DF49-2177-42B5-8666-F2DC962B831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D4E23EB-9BA4-4D1C-A188-B1BB852FF56A}"/>
              </a:ext>
            </a:extLst>
          </p:cNvPr>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3285934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D0A05-DFAB-4E51-8144-4CDC3FA168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B5D199-B51E-4B5A-9ACF-0423B29D9A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9B358E-839C-477A-8267-7F78CBD0D9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3D729F9-7203-4A54-8C5E-59FA1A7853E6}"/>
              </a:ext>
            </a:extLst>
          </p:cNvPr>
          <p:cNvSpPr>
            <a:spLocks noGrp="1"/>
          </p:cNvSpPr>
          <p:nvPr>
            <p:ph type="dt" sz="half" idx="10"/>
          </p:nvPr>
        </p:nvSpPr>
        <p:spPr>
          <a:xfrm>
            <a:off x="838200" y="6356350"/>
            <a:ext cx="2743200" cy="365125"/>
          </a:xfrm>
          <a:prstGeom prst="rect">
            <a:avLst/>
          </a:prstGeom>
        </p:spPr>
        <p:txBody>
          <a:bodyPr/>
          <a:lstStyle/>
          <a:p>
            <a:fld id="{B130720D-1F46-4915-9D84-28B63D87E2DE}" type="datetime1">
              <a:rPr lang="en-US" smtClean="0"/>
              <a:t>2/20/2022</a:t>
            </a:fld>
            <a:endParaRPr lang="en-US"/>
          </a:p>
        </p:txBody>
      </p:sp>
      <p:sp>
        <p:nvSpPr>
          <p:cNvPr id="6" name="Footer Placeholder 5">
            <a:extLst>
              <a:ext uri="{FF2B5EF4-FFF2-40B4-BE49-F238E27FC236}">
                <a16:creationId xmlns:a16="http://schemas.microsoft.com/office/drawing/2014/main" id="{D6872CB2-0A3E-4C77-A1D8-74B8929B1BE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5B34508-932D-449C-BC6A-73CEB4D7F9C6}"/>
              </a:ext>
            </a:extLst>
          </p:cNvPr>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480208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CD1AC-BF84-44D6-90D3-8C2D33472F8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3DA77C9-A1C8-4517-9379-051190B173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661BC3-81E3-4147-8B1B-53DAEDD5B4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70CD1F-DB6D-4588-AD02-5A92B482ED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20BFC7-2C95-42A8-ABEF-FB3F6E3CDD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6AFDAD-3DF9-469C-9608-28AECF82C65C}"/>
              </a:ext>
            </a:extLst>
          </p:cNvPr>
          <p:cNvSpPr>
            <a:spLocks noGrp="1"/>
          </p:cNvSpPr>
          <p:nvPr>
            <p:ph type="dt" sz="half" idx="10"/>
          </p:nvPr>
        </p:nvSpPr>
        <p:spPr>
          <a:xfrm>
            <a:off x="838200" y="6356350"/>
            <a:ext cx="2743200" cy="365125"/>
          </a:xfrm>
          <a:prstGeom prst="rect">
            <a:avLst/>
          </a:prstGeom>
        </p:spPr>
        <p:txBody>
          <a:bodyPr/>
          <a:lstStyle/>
          <a:p>
            <a:fld id="{2B5B7133-D552-4E32-A809-AD4135D5C352}" type="datetime1">
              <a:rPr lang="en-US" smtClean="0"/>
              <a:t>2/20/2022</a:t>
            </a:fld>
            <a:endParaRPr lang="en-US"/>
          </a:p>
        </p:txBody>
      </p:sp>
      <p:sp>
        <p:nvSpPr>
          <p:cNvPr id="8" name="Footer Placeholder 7">
            <a:extLst>
              <a:ext uri="{FF2B5EF4-FFF2-40B4-BE49-F238E27FC236}">
                <a16:creationId xmlns:a16="http://schemas.microsoft.com/office/drawing/2014/main" id="{79D5D201-5A14-4895-9C58-50CE55C0A53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9F0F6731-87D2-488B-92E0-3BAC00AD917C}"/>
              </a:ext>
            </a:extLst>
          </p:cNvPr>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1246462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CE353-EBBD-4489-B6EF-B768B65500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48D05C-A13C-4571-933B-7B273AD592B8}"/>
              </a:ext>
            </a:extLst>
          </p:cNvPr>
          <p:cNvSpPr>
            <a:spLocks noGrp="1"/>
          </p:cNvSpPr>
          <p:nvPr>
            <p:ph type="dt" sz="half" idx="10"/>
          </p:nvPr>
        </p:nvSpPr>
        <p:spPr>
          <a:xfrm>
            <a:off x="838200" y="6356350"/>
            <a:ext cx="2743200" cy="365125"/>
          </a:xfrm>
          <a:prstGeom prst="rect">
            <a:avLst/>
          </a:prstGeom>
        </p:spPr>
        <p:txBody>
          <a:bodyPr/>
          <a:lstStyle/>
          <a:p>
            <a:fld id="{5A343851-59B0-4729-BF96-A9A10AC4B652}" type="datetime1">
              <a:rPr lang="en-US" smtClean="0"/>
              <a:t>2/20/2022</a:t>
            </a:fld>
            <a:endParaRPr lang="en-US"/>
          </a:p>
        </p:txBody>
      </p:sp>
      <p:sp>
        <p:nvSpPr>
          <p:cNvPr id="4" name="Footer Placeholder 3">
            <a:extLst>
              <a:ext uri="{FF2B5EF4-FFF2-40B4-BE49-F238E27FC236}">
                <a16:creationId xmlns:a16="http://schemas.microsoft.com/office/drawing/2014/main" id="{F8ACC619-4318-441B-9FE4-3FDEB774A2F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FBC54842-55FF-412B-8F2B-0F544E0FD644}"/>
              </a:ext>
            </a:extLst>
          </p:cNvPr>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3793316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55F8981-5F98-4585-9FD2-3743918EB0B2}"/>
              </a:ext>
            </a:extLst>
          </p:cNvPr>
          <p:cNvSpPr>
            <a:spLocks noGrp="1"/>
          </p:cNvSpPr>
          <p:nvPr>
            <p:ph type="sldNum" sz="quarter" idx="10"/>
          </p:nvPr>
        </p:nvSpPr>
        <p:spPr/>
        <p:txBody>
          <a:bodyPr/>
          <a:lstStyle/>
          <a:p>
            <a:fld id="{0A39F794-7202-4E3A-AED8-2497AE0D328A}" type="slidenum">
              <a:rPr lang="en-US" smtClean="0"/>
              <a:pPr/>
              <a:t>‹#›</a:t>
            </a:fld>
            <a:endParaRPr lang="en-US" dirty="0"/>
          </a:p>
        </p:txBody>
      </p:sp>
    </p:spTree>
    <p:extLst>
      <p:ext uri="{BB962C8B-B14F-4D97-AF65-F5344CB8AC3E}">
        <p14:creationId xmlns:p14="http://schemas.microsoft.com/office/powerpoint/2010/main" val="1089719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88363-41C9-4C15-9D91-2D44AED103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6F0A0B-2792-4813-AD13-43EED09F54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09A1D4-3BE1-4424-94B7-318CFCEDC0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7">
            <a:extLst>
              <a:ext uri="{FF2B5EF4-FFF2-40B4-BE49-F238E27FC236}">
                <a16:creationId xmlns:a16="http://schemas.microsoft.com/office/drawing/2014/main" id="{C2BCF77E-681A-4605-87E4-54B0BD90576B}"/>
              </a:ext>
            </a:extLst>
          </p:cNvPr>
          <p:cNvSpPr>
            <a:spLocks noGrp="1"/>
          </p:cNvSpPr>
          <p:nvPr>
            <p:ph type="sldNum" sz="quarter" idx="10"/>
          </p:nvPr>
        </p:nvSpPr>
        <p:spPr/>
        <p:txBody>
          <a:bodyPr/>
          <a:lstStyle/>
          <a:p>
            <a:fld id="{0A39F794-7202-4E3A-AED8-2497AE0D328A}" type="slidenum">
              <a:rPr lang="en-US" smtClean="0"/>
              <a:pPr/>
              <a:t>‹#›</a:t>
            </a:fld>
            <a:endParaRPr lang="en-US"/>
          </a:p>
        </p:txBody>
      </p:sp>
    </p:spTree>
    <p:extLst>
      <p:ext uri="{BB962C8B-B14F-4D97-AF65-F5344CB8AC3E}">
        <p14:creationId xmlns:p14="http://schemas.microsoft.com/office/powerpoint/2010/main" val="1206994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6D552-55DF-4A6E-99B5-8DCC0C77C6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D491118-8E97-4BD9-8733-80C3C570FB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641241-6B89-4B2E-A63D-C7220CA97E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567E52-D2B2-4FE6-B17A-665F48EA21C8}"/>
              </a:ext>
            </a:extLst>
          </p:cNvPr>
          <p:cNvSpPr>
            <a:spLocks noGrp="1"/>
          </p:cNvSpPr>
          <p:nvPr>
            <p:ph type="dt" sz="half" idx="10"/>
          </p:nvPr>
        </p:nvSpPr>
        <p:spPr>
          <a:xfrm>
            <a:off x="838200" y="6356350"/>
            <a:ext cx="2743200" cy="365125"/>
          </a:xfrm>
          <a:prstGeom prst="rect">
            <a:avLst/>
          </a:prstGeom>
        </p:spPr>
        <p:txBody>
          <a:bodyPr/>
          <a:lstStyle/>
          <a:p>
            <a:fld id="{6035F4BB-A7AE-48BD-9529-9E1B46980F53}" type="datetime1">
              <a:rPr lang="en-US" smtClean="0"/>
              <a:t>2/20/2022</a:t>
            </a:fld>
            <a:endParaRPr lang="en-US"/>
          </a:p>
        </p:txBody>
      </p:sp>
      <p:sp>
        <p:nvSpPr>
          <p:cNvPr id="6" name="Footer Placeholder 5">
            <a:extLst>
              <a:ext uri="{FF2B5EF4-FFF2-40B4-BE49-F238E27FC236}">
                <a16:creationId xmlns:a16="http://schemas.microsoft.com/office/drawing/2014/main" id="{6ED46540-B2AC-4F90-9EA1-4E5493A13AB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77A91CD3-4759-4238-9694-18F798848B5C}"/>
              </a:ext>
            </a:extLst>
          </p:cNvPr>
          <p:cNvSpPr>
            <a:spLocks noGrp="1"/>
          </p:cNvSpPr>
          <p:nvPr>
            <p:ph type="sldNum" sz="quarter" idx="12"/>
          </p:nvPr>
        </p:nvSpPr>
        <p:spPr/>
        <p:txBody>
          <a:bodyPr/>
          <a:lstStyle/>
          <a:p>
            <a:fld id="{0A39F794-7202-4E3A-AED8-2497AE0D328A}" type="slidenum">
              <a:rPr lang="en-US" smtClean="0"/>
              <a:t>‹#›</a:t>
            </a:fld>
            <a:endParaRPr lang="en-US"/>
          </a:p>
        </p:txBody>
      </p:sp>
    </p:spTree>
    <p:extLst>
      <p:ext uri="{BB962C8B-B14F-4D97-AF65-F5344CB8AC3E}">
        <p14:creationId xmlns:p14="http://schemas.microsoft.com/office/powerpoint/2010/main" val="931569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7">
            <a:duotone>
              <a:schemeClr val="accent5">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3FA1C5-3D9A-4721-889E-1323D12C0739}"/>
              </a:ext>
            </a:extLst>
          </p:cNvPr>
          <p:cNvSpPr>
            <a:spLocks noGrp="1"/>
          </p:cNvSpPr>
          <p:nvPr>
            <p:ph type="title"/>
          </p:nvPr>
        </p:nvSpPr>
        <p:spPr>
          <a:xfrm>
            <a:off x="1538344" y="247427"/>
            <a:ext cx="9815456" cy="95742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5215FEBD-B0DF-4636-9670-41E92DEC2FD0}"/>
              </a:ext>
            </a:extLst>
          </p:cNvPr>
          <p:cNvSpPr>
            <a:spLocks noGrp="1"/>
          </p:cNvSpPr>
          <p:nvPr>
            <p:ph type="body" idx="1"/>
          </p:nvPr>
        </p:nvSpPr>
        <p:spPr>
          <a:xfrm>
            <a:off x="838200" y="1678193"/>
            <a:ext cx="10515600" cy="449877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4FCFE16B-CC9D-49D4-8774-9281F707B136}"/>
              </a:ext>
            </a:extLst>
          </p:cNvPr>
          <p:cNvSpPr>
            <a:spLocks noGrp="1"/>
          </p:cNvSpPr>
          <p:nvPr>
            <p:ph type="sldNum" sz="quarter" idx="4"/>
          </p:nvPr>
        </p:nvSpPr>
        <p:spPr>
          <a:xfrm>
            <a:off x="392654" y="6388623"/>
            <a:ext cx="445546" cy="365125"/>
          </a:xfrm>
          <a:prstGeom prst="rect">
            <a:avLst/>
          </a:prstGeom>
        </p:spPr>
        <p:txBody>
          <a:bodyPr vert="horz" lIns="91440" tIns="45720" rIns="91440" bIns="45720" rtlCol="0" anchor="ctr"/>
          <a:lstStyle>
            <a:lvl1pPr algn="ctr">
              <a:defRPr sz="1400" b="1">
                <a:solidFill>
                  <a:schemeClr val="bg1"/>
                </a:solidFill>
                <a:latin typeface="Georgia" panose="02040502050405020303" pitchFamily="18" charset="0"/>
              </a:defRPr>
            </a:lvl1pPr>
          </a:lstStyle>
          <a:p>
            <a:fld id="{0A39F794-7202-4E3A-AED8-2497AE0D328A}" type="slidenum">
              <a:rPr lang="en-US" smtClean="0"/>
              <a:pPr/>
              <a:t>‹#›</a:t>
            </a:fld>
            <a:endParaRPr lang="en-US"/>
          </a:p>
        </p:txBody>
      </p:sp>
      <p:sp>
        <p:nvSpPr>
          <p:cNvPr id="7" name="Rectangle 6">
            <a:extLst>
              <a:ext uri="{FF2B5EF4-FFF2-40B4-BE49-F238E27FC236}">
                <a16:creationId xmlns:a16="http://schemas.microsoft.com/office/drawing/2014/main" id="{BCF48960-1CBB-4D17-A964-8C17CE3A2FA2}"/>
              </a:ext>
            </a:extLst>
          </p:cNvPr>
          <p:cNvSpPr/>
          <p:nvPr userDrawn="1"/>
        </p:nvSpPr>
        <p:spPr>
          <a:xfrm>
            <a:off x="2388093" y="6388623"/>
            <a:ext cx="4438835" cy="261677"/>
          </a:xfrm>
          <a:prstGeom prst="rect">
            <a:avLst/>
          </a:prstGeom>
          <a:solidFill>
            <a:srgbClr val="D3E0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B85F7F9-4252-45D5-9C58-194654D41F43}"/>
              </a:ext>
            </a:extLst>
          </p:cNvPr>
          <p:cNvSpPr txBox="1"/>
          <p:nvPr userDrawn="1"/>
        </p:nvSpPr>
        <p:spPr>
          <a:xfrm>
            <a:off x="3888505" y="6394574"/>
            <a:ext cx="4414990" cy="307777"/>
          </a:xfrm>
          <a:prstGeom prst="rect">
            <a:avLst/>
          </a:prstGeom>
          <a:noFill/>
        </p:spPr>
        <p:txBody>
          <a:bodyPr wrap="none" rtlCol="0">
            <a:spAutoFit/>
          </a:bodyPr>
          <a:lstStyle/>
          <a:p>
            <a:pPr algn="ctr"/>
            <a:r>
              <a:rPr lang="en-US" sz="1400" dirty="0">
                <a:solidFill>
                  <a:srgbClr val="4D82B2"/>
                </a:solidFill>
                <a:latin typeface="Georgia" panose="02040502050405020303" pitchFamily="18" charset="0"/>
              </a:rPr>
              <a:t>Thursday, March 24, 2022 &amp; Friday, March 25, 2022 </a:t>
            </a:r>
          </a:p>
        </p:txBody>
      </p:sp>
    </p:spTree>
    <p:extLst>
      <p:ext uri="{BB962C8B-B14F-4D97-AF65-F5344CB8AC3E}">
        <p14:creationId xmlns:p14="http://schemas.microsoft.com/office/powerpoint/2010/main" val="3288340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hdr="0" ftr="0" dt="0"/>
  <p:txStyles>
    <p:titleStyle>
      <a:lvl1pPr algn="l" defTabSz="914400" rtl="0" eaLnBrk="1" latinLnBrk="0" hangingPunct="1">
        <a:lnSpc>
          <a:spcPct val="90000"/>
        </a:lnSpc>
        <a:spcBef>
          <a:spcPct val="0"/>
        </a:spcBef>
        <a:buNone/>
        <a:defRPr sz="4400" kern="1200">
          <a:solidFill>
            <a:srgbClr val="1D3557"/>
          </a:solidFill>
          <a:latin typeface="Georgia" panose="020405020504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Lato Semibold" panose="020F0502020204030203" pitchFamily="34" charset="0"/>
          <a:ea typeface="Lato Semibold" panose="020F0502020204030203" pitchFamily="34" charset="0"/>
          <a:cs typeface="Lato Semibold"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Lato Semibold" panose="020F0502020204030203" pitchFamily="34" charset="0"/>
          <a:ea typeface="Lato Semibold" panose="020F0502020204030203" pitchFamily="34" charset="0"/>
          <a:cs typeface="Lato Semibold" panose="020F050202020403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Lato Semibold" panose="020F0502020204030203" pitchFamily="34" charset="0"/>
          <a:ea typeface="Lato Semibold" panose="020F0502020204030203" pitchFamily="34" charset="0"/>
          <a:cs typeface="Lato Semibold" panose="020F050202020403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Lato Semibold" panose="020F0502020204030203" pitchFamily="34" charset="0"/>
          <a:ea typeface="Lato Semibold" panose="020F0502020204030203" pitchFamily="34" charset="0"/>
          <a:cs typeface="Lato Semibold" panose="020F050202020403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Lato Semibold" panose="020F0502020204030203" pitchFamily="34" charset="0"/>
          <a:ea typeface="Lato Semibold" panose="020F0502020204030203" pitchFamily="34" charset="0"/>
          <a:cs typeface="Lato Semibold"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hyperlink" Target="mailto:milksdeb@gmail.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9FE40-7185-4F79-B257-B590F2A7F6B8}"/>
              </a:ext>
            </a:extLst>
          </p:cNvPr>
          <p:cNvSpPr>
            <a:spLocks noGrp="1"/>
          </p:cNvSpPr>
          <p:nvPr>
            <p:ph type="title"/>
          </p:nvPr>
        </p:nvSpPr>
        <p:spPr>
          <a:xfrm>
            <a:off x="1409700" y="385725"/>
            <a:ext cx="10515600" cy="915035"/>
          </a:xfrm>
        </p:spPr>
        <p:txBody>
          <a:bodyPr>
            <a:normAutofit/>
          </a:bodyPr>
          <a:lstStyle/>
          <a:p>
            <a:r>
              <a:rPr lang="en-US" sz="4000" dirty="0">
                <a:highlight>
                  <a:srgbClr val="FFFF00"/>
                </a:highlight>
              </a:rPr>
              <a:t>[GOVT]  - </a:t>
            </a:r>
            <a:r>
              <a:rPr lang="en-US" sz="4000" dirty="0"/>
              <a:t>FY2020 AUDIT STATUS</a:t>
            </a:r>
          </a:p>
        </p:txBody>
      </p:sp>
      <p:sp>
        <p:nvSpPr>
          <p:cNvPr id="5" name="Slide Number Placeholder 4">
            <a:extLst>
              <a:ext uri="{FF2B5EF4-FFF2-40B4-BE49-F238E27FC236}">
                <a16:creationId xmlns:a16="http://schemas.microsoft.com/office/drawing/2014/main" id="{5A9EAE6E-D751-4BAD-9C52-1A68D922F501}"/>
              </a:ext>
            </a:extLst>
          </p:cNvPr>
          <p:cNvSpPr>
            <a:spLocks noGrp="1"/>
          </p:cNvSpPr>
          <p:nvPr>
            <p:ph type="sldNum" sz="quarter" idx="12"/>
          </p:nvPr>
        </p:nvSpPr>
        <p:spPr/>
        <p:txBody>
          <a:bodyPr/>
          <a:lstStyle/>
          <a:p>
            <a:fld id="{28E9FCD5-D652-415D-9858-5436D6081E0A}" type="slidenum">
              <a:rPr lang="en-US" smtClean="0"/>
              <a:t>1</a:t>
            </a:fld>
            <a:endParaRPr lang="en-US"/>
          </a:p>
        </p:txBody>
      </p:sp>
      <p:graphicFrame>
        <p:nvGraphicFramePr>
          <p:cNvPr id="6" name="Table 6">
            <a:extLst>
              <a:ext uri="{FF2B5EF4-FFF2-40B4-BE49-F238E27FC236}">
                <a16:creationId xmlns:a16="http://schemas.microsoft.com/office/drawing/2014/main" id="{6841BDBD-0AFB-4880-956D-5E62E4019F24}"/>
              </a:ext>
            </a:extLst>
          </p:cNvPr>
          <p:cNvGraphicFramePr>
            <a:graphicFrameLocks noGrp="1"/>
          </p:cNvGraphicFramePr>
          <p:nvPr>
            <p:extLst>
              <p:ext uri="{D42A27DB-BD31-4B8C-83A1-F6EECF244321}">
                <p14:modId xmlns:p14="http://schemas.microsoft.com/office/powerpoint/2010/main" val="2495364570"/>
              </p:ext>
            </p:extLst>
          </p:nvPr>
        </p:nvGraphicFramePr>
        <p:xfrm>
          <a:off x="200025" y="1272185"/>
          <a:ext cx="11791949" cy="5085429"/>
        </p:xfrm>
        <a:graphic>
          <a:graphicData uri="http://schemas.openxmlformats.org/drawingml/2006/table">
            <a:tbl>
              <a:tblPr firstRow="1" bandRow="1">
                <a:tableStyleId>{BDBED569-4797-4DF1-A0F4-6AAB3CD982D8}</a:tableStyleId>
              </a:tblPr>
              <a:tblGrid>
                <a:gridCol w="3175275">
                  <a:extLst>
                    <a:ext uri="{9D8B030D-6E8A-4147-A177-3AD203B41FA5}">
                      <a16:colId xmlns:a16="http://schemas.microsoft.com/office/drawing/2014/main" val="3616128542"/>
                    </a:ext>
                  </a:extLst>
                </a:gridCol>
                <a:gridCol w="8616674">
                  <a:extLst>
                    <a:ext uri="{9D8B030D-6E8A-4147-A177-3AD203B41FA5}">
                      <a16:colId xmlns:a16="http://schemas.microsoft.com/office/drawing/2014/main" val="4161743446"/>
                    </a:ext>
                  </a:extLst>
                </a:gridCol>
              </a:tblGrid>
              <a:tr h="1668952">
                <a:tc>
                  <a:txBody>
                    <a:bodyPr/>
                    <a:lstStyle/>
                    <a:p>
                      <a:pPr lvl="0" algn="l">
                        <a:lnSpc>
                          <a:spcPct val="100000"/>
                        </a:lnSpc>
                      </a:pPr>
                      <a:r>
                        <a:rPr lang="en-US" b="0" dirty="0">
                          <a:latin typeface="Open Sans" panose="020B0606030504020204" pitchFamily="34" charset="0"/>
                          <a:ea typeface="Open Sans" panose="020B0606030504020204" pitchFamily="34" charset="0"/>
                          <a:cs typeface="Open Sans" panose="020B0606030504020204" pitchFamily="34" charset="0"/>
                        </a:rPr>
                        <a:t>Describe the current status of your FY20 audit.  When do you expect to file your completed audit?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28481"/>
                      </a:solidFill>
                      <a:prstDash val="solid"/>
                      <a:round/>
                      <a:headEnd type="none" w="med" len="med"/>
                      <a:tailEnd type="none" w="med" len="med"/>
                    </a:lnT>
                    <a:lnB w="12700" cap="flat" cmpd="sng" algn="ctr">
                      <a:solidFill>
                        <a:srgbClr val="128481"/>
                      </a:solidFill>
                      <a:prstDash val="solid"/>
                      <a:round/>
                      <a:headEnd type="none" w="med" len="med"/>
                      <a:tailEnd type="none" w="med" len="med"/>
                    </a:lnB>
                  </a:tcPr>
                </a:tc>
                <a:tc>
                  <a:txBody>
                    <a:bodyPr/>
                    <a:lstStyle/>
                    <a:p>
                      <a:pPr lvl="1" algn="l"/>
                      <a:r>
                        <a:rPr lang="en-US" b="1" i="1" dirty="0">
                          <a:latin typeface="Open Sans" panose="020B0606030504020204" pitchFamily="34" charset="0"/>
                          <a:ea typeface="Open Sans" panose="020B0606030504020204" pitchFamily="34" charset="0"/>
                          <a:cs typeface="Open Sans" panose="020B0606030504020204" pitchFamily="34" charset="0"/>
                        </a:rPr>
                        <a:t>INSERT YOUR COMMENTS HERE.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28481"/>
                      </a:solidFill>
                      <a:prstDash val="solid"/>
                      <a:round/>
                      <a:headEnd type="none" w="med" len="med"/>
                      <a:tailEnd type="none" w="med" len="med"/>
                    </a:lnT>
                    <a:lnB w="12700" cap="flat" cmpd="sng" algn="ctr">
                      <a:solidFill>
                        <a:srgbClr val="128481"/>
                      </a:solidFill>
                      <a:prstDash val="solid"/>
                      <a:round/>
                      <a:headEnd type="none" w="med" len="med"/>
                      <a:tailEnd type="none" w="med" len="med"/>
                    </a:lnB>
                  </a:tcPr>
                </a:tc>
                <a:extLst>
                  <a:ext uri="{0D108BD9-81ED-4DB2-BD59-A6C34878D82A}">
                    <a16:rowId xmlns:a16="http://schemas.microsoft.com/office/drawing/2014/main" val="1069334856"/>
                  </a:ext>
                </a:extLst>
              </a:tr>
              <a:tr h="1679117">
                <a:tc>
                  <a:txBody>
                    <a:bodyPr/>
                    <a:lstStyle/>
                    <a:p>
                      <a:pPr lvl="0" algn="l">
                        <a:lnSpc>
                          <a:spcPct val="100000"/>
                        </a:lnSpc>
                      </a:pPr>
                      <a:r>
                        <a:rPr lang="en-US" dirty="0">
                          <a:latin typeface="Open Sans" panose="020B0606030504020204" pitchFamily="34" charset="0"/>
                          <a:ea typeface="Open Sans" panose="020B0606030504020204" pitchFamily="34" charset="0"/>
                          <a:cs typeface="Open Sans" panose="020B0606030504020204" pitchFamily="34" charset="0"/>
                        </a:rPr>
                        <a:t>Describe any changes  in your qualifications and findings from prior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28481"/>
                      </a:solidFill>
                      <a:prstDash val="solid"/>
                      <a:round/>
                      <a:headEnd type="none" w="med" len="med"/>
                      <a:tailEnd type="none" w="med" len="med"/>
                    </a:lnT>
                    <a:lnB w="12700" cap="flat" cmpd="sng" algn="ctr">
                      <a:solidFill>
                        <a:srgbClr val="128481"/>
                      </a:solidFill>
                      <a:prstDash val="solid"/>
                      <a:round/>
                      <a:headEnd type="none" w="med" len="med"/>
                      <a:tailEnd type="none" w="med" len="med"/>
                    </a:lnB>
                    <a:solidFill>
                      <a:srgbClr val="FFFFFF"/>
                    </a:solidFill>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b="1" i="1" dirty="0">
                          <a:latin typeface="Open Sans" panose="020B0606030504020204" pitchFamily="34" charset="0"/>
                          <a:ea typeface="Open Sans" panose="020B0606030504020204" pitchFamily="34" charset="0"/>
                          <a:cs typeface="Open Sans" panose="020B0606030504020204" pitchFamily="34" charset="0"/>
                        </a:rPr>
                        <a:t>INSERT YOUR COMMENTS HERE.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28481"/>
                      </a:solidFill>
                      <a:prstDash val="solid"/>
                      <a:round/>
                      <a:headEnd type="none" w="med" len="med"/>
                      <a:tailEnd type="none" w="med" len="med"/>
                    </a:lnT>
                    <a:lnB w="12700" cap="flat" cmpd="sng" algn="ctr">
                      <a:solidFill>
                        <a:srgbClr val="128481"/>
                      </a:solidFill>
                      <a:prstDash val="solid"/>
                      <a:round/>
                      <a:headEnd type="none" w="med" len="med"/>
                      <a:tailEnd type="none" w="med" len="med"/>
                    </a:lnB>
                    <a:solidFill>
                      <a:srgbClr val="FFFFFF"/>
                    </a:solidFill>
                  </a:tcPr>
                </a:tc>
                <a:extLst>
                  <a:ext uri="{0D108BD9-81ED-4DB2-BD59-A6C34878D82A}">
                    <a16:rowId xmlns:a16="http://schemas.microsoft.com/office/drawing/2014/main" val="1770761110"/>
                  </a:ext>
                </a:extLst>
              </a:tr>
              <a:tr h="1668952">
                <a:tc>
                  <a:txBody>
                    <a:bodyPr/>
                    <a:lstStyle/>
                    <a:p>
                      <a:pPr lvl="0" algn="l">
                        <a:lnSpc>
                          <a:spcPct val="100000"/>
                        </a:lnSpc>
                      </a:pPr>
                      <a:r>
                        <a:rPr lang="en-US" dirty="0">
                          <a:latin typeface="Open Sans" panose="020B0606030504020204" pitchFamily="34" charset="0"/>
                          <a:ea typeface="Open Sans" panose="020B0606030504020204" pitchFamily="34" charset="0"/>
                          <a:cs typeface="Open Sans" panose="020B0606030504020204" pitchFamily="34" charset="0"/>
                        </a:rPr>
                        <a:t>Did your auditors change their process for this audit?</a:t>
                      </a:r>
                    </a:p>
                    <a:p>
                      <a:pPr lvl="0" algn="l">
                        <a:lnSpc>
                          <a:spcPct val="100000"/>
                        </a:lnSpc>
                      </a:pPr>
                      <a:r>
                        <a:rPr lang="en-US" dirty="0">
                          <a:latin typeface="Open Sans" panose="020B0606030504020204" pitchFamily="34" charset="0"/>
                          <a:ea typeface="Open Sans" panose="020B0606030504020204" pitchFamily="34" charset="0"/>
                          <a:cs typeface="Open Sans" panose="020B0606030504020204" pitchFamily="34" charset="0"/>
                        </a:rPr>
                        <a:t>Do they typically present findings and question costs during interim meetings, prior to the draft report?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28481"/>
                      </a:solidFill>
                      <a:prstDash val="solid"/>
                      <a:round/>
                      <a:headEnd type="none" w="med" len="med"/>
                      <a:tailEnd type="none" w="med" len="med"/>
                    </a:lnT>
                    <a:lnB w="12700" cap="flat" cmpd="sng" algn="ctr">
                      <a:solidFill>
                        <a:srgbClr val="128481"/>
                      </a:solidFill>
                      <a:prstDash val="solid"/>
                      <a:round/>
                      <a:headEnd type="none" w="med" len="med"/>
                      <a:tailEnd type="none" w="med" len="med"/>
                    </a:lnB>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b="1" i="1" dirty="0">
                          <a:latin typeface="Open Sans" panose="020B0606030504020204" pitchFamily="34" charset="0"/>
                          <a:ea typeface="Open Sans" panose="020B0606030504020204" pitchFamily="34" charset="0"/>
                          <a:cs typeface="Open Sans" panose="020B0606030504020204" pitchFamily="34" charset="0"/>
                        </a:rPr>
                        <a:t>INSERT YOUR COMMENTS HERE.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28481"/>
                      </a:solidFill>
                      <a:prstDash val="solid"/>
                      <a:round/>
                      <a:headEnd type="none" w="med" len="med"/>
                      <a:tailEnd type="none" w="med" len="med"/>
                    </a:lnT>
                    <a:lnB w="12700" cap="flat" cmpd="sng" algn="ctr">
                      <a:solidFill>
                        <a:srgbClr val="128481"/>
                      </a:solidFill>
                      <a:prstDash val="solid"/>
                      <a:round/>
                      <a:headEnd type="none" w="med" len="med"/>
                      <a:tailEnd type="none" w="med" len="med"/>
                    </a:lnB>
                  </a:tcPr>
                </a:tc>
                <a:extLst>
                  <a:ext uri="{0D108BD9-81ED-4DB2-BD59-A6C34878D82A}">
                    <a16:rowId xmlns:a16="http://schemas.microsoft.com/office/drawing/2014/main" val="2554752365"/>
                  </a:ext>
                </a:extLst>
              </a:tr>
            </a:tbl>
          </a:graphicData>
        </a:graphic>
      </p:graphicFrame>
      <p:grpSp>
        <p:nvGrpSpPr>
          <p:cNvPr id="9" name="Group 8">
            <a:extLst>
              <a:ext uri="{FF2B5EF4-FFF2-40B4-BE49-F238E27FC236}">
                <a16:creationId xmlns:a16="http://schemas.microsoft.com/office/drawing/2014/main" id="{E856CADB-61C7-4450-BE3C-1F4389C7AF2B}"/>
              </a:ext>
            </a:extLst>
          </p:cNvPr>
          <p:cNvGrpSpPr/>
          <p:nvPr/>
        </p:nvGrpSpPr>
        <p:grpSpPr>
          <a:xfrm>
            <a:off x="3368675" y="1645127"/>
            <a:ext cx="0" cy="4354988"/>
            <a:chOff x="4104640" y="1578452"/>
            <a:chExt cx="0" cy="4354988"/>
          </a:xfrm>
        </p:grpSpPr>
        <p:cxnSp>
          <p:nvCxnSpPr>
            <p:cNvPr id="10" name="Straight Connector 9">
              <a:extLst>
                <a:ext uri="{FF2B5EF4-FFF2-40B4-BE49-F238E27FC236}">
                  <a16:creationId xmlns:a16="http://schemas.microsoft.com/office/drawing/2014/main" id="{EBF34ADF-65D2-4616-BA80-FCB3CB254449}"/>
                </a:ext>
              </a:extLst>
            </p:cNvPr>
            <p:cNvCxnSpPr/>
            <p:nvPr/>
          </p:nvCxnSpPr>
          <p:spPr>
            <a:xfrm>
              <a:off x="4104640" y="1578452"/>
              <a:ext cx="0" cy="788828"/>
            </a:xfrm>
            <a:prstGeom prst="line">
              <a:avLst/>
            </a:prstGeom>
            <a:ln w="57150">
              <a:solidFill>
                <a:srgbClr val="EB7C83"/>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5A495E9-645D-4DD5-AFD8-F9B88C8C1461}"/>
                </a:ext>
              </a:extLst>
            </p:cNvPr>
            <p:cNvCxnSpPr/>
            <p:nvPr/>
          </p:nvCxnSpPr>
          <p:spPr>
            <a:xfrm>
              <a:off x="4104640" y="3362325"/>
              <a:ext cx="0" cy="788828"/>
            </a:xfrm>
            <a:prstGeom prst="line">
              <a:avLst/>
            </a:prstGeom>
            <a:ln w="57150">
              <a:solidFill>
                <a:srgbClr val="EB7C83"/>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6C3277E-F996-4052-86CA-5E1E614419E3}"/>
                </a:ext>
              </a:extLst>
            </p:cNvPr>
            <p:cNvCxnSpPr/>
            <p:nvPr/>
          </p:nvCxnSpPr>
          <p:spPr>
            <a:xfrm>
              <a:off x="4104640" y="5144612"/>
              <a:ext cx="0" cy="788828"/>
            </a:xfrm>
            <a:prstGeom prst="line">
              <a:avLst/>
            </a:prstGeom>
            <a:ln w="57150">
              <a:solidFill>
                <a:srgbClr val="EB7C83"/>
              </a:solidFill>
            </a:ln>
          </p:spPr>
          <p:style>
            <a:lnRef idx="1">
              <a:schemeClr val="accent1"/>
            </a:lnRef>
            <a:fillRef idx="0">
              <a:schemeClr val="accent1"/>
            </a:fillRef>
            <a:effectRef idx="0">
              <a:schemeClr val="accent1"/>
            </a:effectRef>
            <a:fontRef idx="minor">
              <a:schemeClr val="tx1"/>
            </a:fontRef>
          </p:style>
        </p:cxnSp>
      </p:grpSp>
      <p:pic>
        <p:nvPicPr>
          <p:cNvPr id="7" name="Picture 6" descr="A picture containing drawing, clock&#10;&#10;Description automatically generated">
            <a:extLst>
              <a:ext uri="{FF2B5EF4-FFF2-40B4-BE49-F238E27FC236}">
                <a16:creationId xmlns:a16="http://schemas.microsoft.com/office/drawing/2014/main" id="{4D8DD525-03FB-42DB-86BD-000913B748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2300" y="228600"/>
            <a:ext cx="1143000" cy="1143000"/>
          </a:xfrm>
          <a:prstGeom prst="rect">
            <a:avLst/>
          </a:prstGeom>
        </p:spPr>
      </p:pic>
      <p:sp>
        <p:nvSpPr>
          <p:cNvPr id="3" name="TextBox 2">
            <a:extLst>
              <a:ext uri="{FF2B5EF4-FFF2-40B4-BE49-F238E27FC236}">
                <a16:creationId xmlns:a16="http://schemas.microsoft.com/office/drawing/2014/main" id="{11E47A60-DE0E-439B-A520-28688C3144C5}"/>
              </a:ext>
            </a:extLst>
          </p:cNvPr>
          <p:cNvSpPr txBox="1"/>
          <p:nvPr/>
        </p:nvSpPr>
        <p:spPr>
          <a:xfrm rot="21040969">
            <a:off x="4340345" y="2217333"/>
            <a:ext cx="7216622" cy="1815882"/>
          </a:xfrm>
          <a:prstGeom prst="rect">
            <a:avLst/>
          </a:prstGeom>
          <a:solidFill>
            <a:schemeClr val="bg1"/>
          </a:solidFill>
          <a:ln w="25400">
            <a:solidFill>
              <a:srgbClr val="FF0000"/>
            </a:solidFill>
          </a:ln>
        </p:spPr>
        <p:txBody>
          <a:bodyPr wrap="square" rtlCol="0">
            <a:spAutoFit/>
          </a:bodyPr>
          <a:lstStyle/>
          <a:p>
            <a:r>
              <a:rPr lang="en-US" sz="2800" dirty="0">
                <a:solidFill>
                  <a:srgbClr val="FF0000"/>
                </a:solidFill>
              </a:rPr>
              <a:t>Only for those governments which have not completed their 2020 audit—CNMI, USVI, ? </a:t>
            </a:r>
          </a:p>
          <a:p>
            <a:r>
              <a:rPr lang="en-US" sz="2800" dirty="0">
                <a:solidFill>
                  <a:srgbClr val="FF0000"/>
                </a:solidFill>
              </a:rPr>
              <a:t>For everyone else, delete this slide and complete the next one.</a:t>
            </a:r>
          </a:p>
        </p:txBody>
      </p:sp>
    </p:spTree>
    <p:extLst>
      <p:ext uri="{BB962C8B-B14F-4D97-AF65-F5344CB8AC3E}">
        <p14:creationId xmlns:p14="http://schemas.microsoft.com/office/powerpoint/2010/main" val="1271140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621195628"/>
              </p:ext>
            </p:extLst>
          </p:nvPr>
        </p:nvGraphicFramePr>
        <p:xfrm>
          <a:off x="2" y="2"/>
          <a:ext cx="12065001" cy="6273798"/>
        </p:xfrm>
        <a:graphic>
          <a:graphicData uri="http://schemas.openxmlformats.org/drawingml/2006/table">
            <a:tbl>
              <a:tblPr/>
              <a:tblGrid>
                <a:gridCol w="2666999">
                  <a:extLst>
                    <a:ext uri="{9D8B030D-6E8A-4147-A177-3AD203B41FA5}">
                      <a16:colId xmlns:a16="http://schemas.microsoft.com/office/drawing/2014/main" val="714596921"/>
                    </a:ext>
                  </a:extLst>
                </a:gridCol>
                <a:gridCol w="914400">
                  <a:extLst>
                    <a:ext uri="{9D8B030D-6E8A-4147-A177-3AD203B41FA5}">
                      <a16:colId xmlns:a16="http://schemas.microsoft.com/office/drawing/2014/main" val="1518594174"/>
                    </a:ext>
                  </a:extLst>
                </a:gridCol>
                <a:gridCol w="914400">
                  <a:extLst>
                    <a:ext uri="{9D8B030D-6E8A-4147-A177-3AD203B41FA5}">
                      <a16:colId xmlns:a16="http://schemas.microsoft.com/office/drawing/2014/main" val="2939012538"/>
                    </a:ext>
                  </a:extLst>
                </a:gridCol>
                <a:gridCol w="914400">
                  <a:extLst>
                    <a:ext uri="{9D8B030D-6E8A-4147-A177-3AD203B41FA5}">
                      <a16:colId xmlns:a16="http://schemas.microsoft.com/office/drawing/2014/main" val="3026283781"/>
                    </a:ext>
                  </a:extLst>
                </a:gridCol>
                <a:gridCol w="914400">
                  <a:extLst>
                    <a:ext uri="{9D8B030D-6E8A-4147-A177-3AD203B41FA5}">
                      <a16:colId xmlns:a16="http://schemas.microsoft.com/office/drawing/2014/main" val="894894567"/>
                    </a:ext>
                  </a:extLst>
                </a:gridCol>
                <a:gridCol w="914400">
                  <a:extLst>
                    <a:ext uri="{9D8B030D-6E8A-4147-A177-3AD203B41FA5}">
                      <a16:colId xmlns:a16="http://schemas.microsoft.com/office/drawing/2014/main" val="653561531"/>
                    </a:ext>
                  </a:extLst>
                </a:gridCol>
                <a:gridCol w="914400">
                  <a:extLst>
                    <a:ext uri="{9D8B030D-6E8A-4147-A177-3AD203B41FA5}">
                      <a16:colId xmlns:a16="http://schemas.microsoft.com/office/drawing/2014/main" val="2511625105"/>
                    </a:ext>
                  </a:extLst>
                </a:gridCol>
                <a:gridCol w="3200402">
                  <a:extLst>
                    <a:ext uri="{9D8B030D-6E8A-4147-A177-3AD203B41FA5}">
                      <a16:colId xmlns:a16="http://schemas.microsoft.com/office/drawing/2014/main" val="1256220192"/>
                    </a:ext>
                  </a:extLst>
                </a:gridCol>
                <a:gridCol w="711200">
                  <a:extLst>
                    <a:ext uri="{9D8B030D-6E8A-4147-A177-3AD203B41FA5}">
                      <a16:colId xmlns:a16="http://schemas.microsoft.com/office/drawing/2014/main" val="498772966"/>
                    </a:ext>
                  </a:extLst>
                </a:gridCol>
              </a:tblGrid>
              <a:tr h="981710">
                <a:tc>
                  <a:txBody>
                    <a:bodyPr/>
                    <a:lstStyle/>
                    <a:p>
                      <a:pPr algn="ctr" fontAlgn="ctr"/>
                      <a:r>
                        <a:rPr lang="en-US" sz="2100" b="0" i="0" u="none" strike="noStrike" dirty="0">
                          <a:solidFill>
                            <a:schemeClr val="bg1"/>
                          </a:solidFill>
                          <a:effectLst/>
                          <a:latin typeface="Calibri" panose="020F0502020204030204" pitchFamily="34" charset="0"/>
                        </a:rPr>
                        <a:t> (YOUR GOVT) Department of Finance Performance Measures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Target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Period</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Prior Period  -2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Prior Period  -1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Current Period 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Trend</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Notes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Audit issue?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512929511"/>
                  </a:ext>
                </a:extLst>
              </a:tr>
              <a:tr h="576201">
                <a:tc gridSpan="4">
                  <a:txBody>
                    <a:bodyPr/>
                    <a:lstStyle/>
                    <a:p>
                      <a:pPr algn="ctr" fontAlgn="ctr"/>
                      <a:r>
                        <a:rPr lang="en-US" sz="2100" b="0" i="0" u="none" strike="noStrike" dirty="0">
                          <a:solidFill>
                            <a:srgbClr val="000000"/>
                          </a:solidFill>
                          <a:effectLst/>
                          <a:latin typeface="Calibri" panose="020F0502020204030204" pitchFamily="34" charset="0"/>
                        </a:rPr>
                        <a:t>Capacity Building</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800" b="0" i="0" u="none" strike="noStrike" dirty="0">
                        <a:solidFill>
                          <a:srgbClr val="000000"/>
                        </a:solidFill>
                        <a:effectLst/>
                        <a:latin typeface="Calibri" panose="020F0502020204030204" pitchFamily="34" charset="0"/>
                      </a:endParaRP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dirty="0">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630316474"/>
                  </a:ext>
                </a:extLst>
              </a:tr>
              <a:tr h="1608247">
                <a:tc>
                  <a:txBody>
                    <a:bodyPr/>
                    <a:lstStyle/>
                    <a:p>
                      <a:pPr algn="l" rtl="0" fontAlgn="ctr"/>
                      <a:r>
                        <a:rPr lang="en-US" sz="2100" b="0" i="0" u="none" strike="noStrike" dirty="0">
                          <a:solidFill>
                            <a:srgbClr val="000000"/>
                          </a:solidFill>
                          <a:effectLst/>
                          <a:latin typeface="Calibri" panose="020F0502020204030204" pitchFamily="34" charset="0"/>
                        </a:rPr>
                        <a:t>Percentage of personnel evaluations completed</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panose="020F0502020204030204" pitchFamily="34" charset="0"/>
                        </a:rPr>
                        <a:t> ___%</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Annual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78454358"/>
                  </a:ext>
                </a:extLst>
              </a:tr>
              <a:tr h="1608247">
                <a:tc>
                  <a:txBody>
                    <a:bodyPr/>
                    <a:lstStyle/>
                    <a:p>
                      <a:pPr algn="l" rtl="0" fontAlgn="ctr"/>
                      <a:r>
                        <a:rPr lang="en-US" sz="2100" b="0" i="0" u="none" strike="noStrike" dirty="0">
                          <a:solidFill>
                            <a:srgbClr val="000000"/>
                          </a:solidFill>
                          <a:effectLst/>
                          <a:latin typeface="Calibri" panose="020F0502020204030204" pitchFamily="34" charset="0"/>
                        </a:rPr>
                        <a:t># of training hours per finance employee</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panose="020F0502020204030204" pitchFamily="34" charset="0"/>
                        </a:rPr>
                        <a:t>___</a:t>
                      </a:r>
                      <a:r>
                        <a:rPr lang="en-US" sz="1600" b="0" i="0" u="none" strike="noStrike" dirty="0" err="1">
                          <a:solidFill>
                            <a:srgbClr val="000000"/>
                          </a:solidFill>
                          <a:effectLst/>
                          <a:latin typeface="Calibri" panose="020F0502020204030204" pitchFamily="34" charset="0"/>
                        </a:rPr>
                        <a:t>hrs</a:t>
                      </a:r>
                      <a:r>
                        <a:rPr lang="en-US" sz="1600" b="0" i="0" u="none" strike="noStrike" dirty="0">
                          <a:solidFill>
                            <a:srgbClr val="000000"/>
                          </a:solidFill>
                          <a:effectLst/>
                          <a:latin typeface="Calibri" panose="020F0502020204030204" pitchFamily="34" charset="0"/>
                        </a:rPr>
                        <a:t> per employee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Annual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600" b="0" i="0" u="none" strike="noStrike" dirty="0">
                          <a:solidFill>
                            <a:srgbClr val="000000"/>
                          </a:solidFill>
                          <a:effectLst/>
                          <a:latin typeface="Calibri" panose="020F0502020204030204" pitchFamily="34" charset="0"/>
                        </a:rPr>
                        <a:t> </a:t>
                      </a:r>
                    </a:p>
                  </a:txBody>
                  <a:tcPr marL="571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28538303"/>
                  </a:ext>
                </a:extLst>
              </a:tr>
              <a:tr h="1499393">
                <a:tc>
                  <a:txBody>
                    <a:bodyPr/>
                    <a:lstStyle/>
                    <a:p>
                      <a:pPr algn="l" rtl="0" fontAlgn="ctr"/>
                      <a:endParaRPr lang="en-US" sz="2100" b="0" i="0" u="none" strike="noStrike" dirty="0">
                        <a:solidFill>
                          <a:srgbClr val="000000"/>
                        </a:solidFill>
                        <a:effectLst/>
                        <a:latin typeface="Calibri" panose="020F0502020204030204" pitchFamily="34" charset="0"/>
                      </a:endParaRP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1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8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8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34532763"/>
                  </a:ext>
                </a:extLst>
              </a:tr>
            </a:tbl>
          </a:graphicData>
        </a:graphic>
      </p:graphicFrame>
      <p:sp>
        <p:nvSpPr>
          <p:cNvPr id="2" name="TextBox 1"/>
          <p:cNvSpPr txBox="1"/>
          <p:nvPr/>
        </p:nvSpPr>
        <p:spPr>
          <a:xfrm>
            <a:off x="3860800" y="1041400"/>
            <a:ext cx="7554890" cy="584775"/>
          </a:xfrm>
          <a:prstGeom prst="rect">
            <a:avLst/>
          </a:prstGeom>
          <a:noFill/>
        </p:spPr>
        <p:txBody>
          <a:bodyPr wrap="square" rtlCol="0">
            <a:spAutoFit/>
          </a:bodyPr>
          <a:lstStyle/>
          <a:p>
            <a:r>
              <a:rPr lang="en-US" sz="1600" dirty="0">
                <a:solidFill>
                  <a:srgbClr val="FF0000"/>
                </a:solidFill>
              </a:rPr>
              <a:t>You select the range of employees you wish to measure (all of the operations you manage or just finance employees)</a:t>
            </a:r>
          </a:p>
        </p:txBody>
      </p:sp>
      <p:sp>
        <p:nvSpPr>
          <p:cNvPr id="3" name="TextBox 2">
            <a:extLst>
              <a:ext uri="{FF2B5EF4-FFF2-40B4-BE49-F238E27FC236}">
                <a16:creationId xmlns:a16="http://schemas.microsoft.com/office/drawing/2014/main" id="{161AC4DA-C140-4B8E-839B-77792EEBE914}"/>
              </a:ext>
            </a:extLst>
          </p:cNvPr>
          <p:cNvSpPr txBox="1"/>
          <p:nvPr/>
        </p:nvSpPr>
        <p:spPr>
          <a:xfrm rot="21146227">
            <a:off x="5142272" y="3488322"/>
            <a:ext cx="5879690" cy="923330"/>
          </a:xfrm>
          <a:prstGeom prst="rect">
            <a:avLst/>
          </a:prstGeom>
          <a:noFill/>
        </p:spPr>
        <p:txBody>
          <a:bodyPr wrap="square" rtlCol="0">
            <a:spAutoFit/>
          </a:bodyPr>
          <a:lstStyle/>
          <a:p>
            <a:r>
              <a:rPr lang="en-US" dirty="0">
                <a:solidFill>
                  <a:srgbClr val="FF0000"/>
                </a:solidFill>
              </a:rPr>
              <a:t>This measure should calculate on-line hours as well as in person.  Anyone who attends the GFOA, IGFOA, APIPA should be given credit for those hours</a:t>
            </a:r>
          </a:p>
        </p:txBody>
      </p:sp>
    </p:spTree>
    <p:extLst>
      <p:ext uri="{BB962C8B-B14F-4D97-AF65-F5344CB8AC3E}">
        <p14:creationId xmlns:p14="http://schemas.microsoft.com/office/powerpoint/2010/main" val="566268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713936087"/>
              </p:ext>
            </p:extLst>
          </p:nvPr>
        </p:nvGraphicFramePr>
        <p:xfrm>
          <a:off x="104776" y="126891"/>
          <a:ext cx="12121471" cy="6284195"/>
        </p:xfrm>
        <a:graphic>
          <a:graphicData uri="http://schemas.openxmlformats.org/drawingml/2006/table">
            <a:tbl>
              <a:tblPr/>
              <a:tblGrid>
                <a:gridCol w="2664917">
                  <a:extLst>
                    <a:ext uri="{9D8B030D-6E8A-4147-A177-3AD203B41FA5}">
                      <a16:colId xmlns:a16="http://schemas.microsoft.com/office/drawing/2014/main" val="714596921"/>
                    </a:ext>
                  </a:extLst>
                </a:gridCol>
                <a:gridCol w="913686">
                  <a:extLst>
                    <a:ext uri="{9D8B030D-6E8A-4147-A177-3AD203B41FA5}">
                      <a16:colId xmlns:a16="http://schemas.microsoft.com/office/drawing/2014/main" val="1518594174"/>
                    </a:ext>
                  </a:extLst>
                </a:gridCol>
                <a:gridCol w="913686">
                  <a:extLst>
                    <a:ext uri="{9D8B030D-6E8A-4147-A177-3AD203B41FA5}">
                      <a16:colId xmlns:a16="http://schemas.microsoft.com/office/drawing/2014/main" val="2939012538"/>
                    </a:ext>
                  </a:extLst>
                </a:gridCol>
                <a:gridCol w="913686">
                  <a:extLst>
                    <a:ext uri="{9D8B030D-6E8A-4147-A177-3AD203B41FA5}">
                      <a16:colId xmlns:a16="http://schemas.microsoft.com/office/drawing/2014/main" val="3026283781"/>
                    </a:ext>
                  </a:extLst>
                </a:gridCol>
                <a:gridCol w="913686">
                  <a:extLst>
                    <a:ext uri="{9D8B030D-6E8A-4147-A177-3AD203B41FA5}">
                      <a16:colId xmlns:a16="http://schemas.microsoft.com/office/drawing/2014/main" val="894894567"/>
                    </a:ext>
                  </a:extLst>
                </a:gridCol>
                <a:gridCol w="913686">
                  <a:extLst>
                    <a:ext uri="{9D8B030D-6E8A-4147-A177-3AD203B41FA5}">
                      <a16:colId xmlns:a16="http://schemas.microsoft.com/office/drawing/2014/main" val="653561531"/>
                    </a:ext>
                  </a:extLst>
                </a:gridCol>
                <a:gridCol w="913686">
                  <a:extLst>
                    <a:ext uri="{9D8B030D-6E8A-4147-A177-3AD203B41FA5}">
                      <a16:colId xmlns:a16="http://schemas.microsoft.com/office/drawing/2014/main" val="2511625105"/>
                    </a:ext>
                  </a:extLst>
                </a:gridCol>
                <a:gridCol w="3197904">
                  <a:extLst>
                    <a:ext uri="{9D8B030D-6E8A-4147-A177-3AD203B41FA5}">
                      <a16:colId xmlns:a16="http://schemas.microsoft.com/office/drawing/2014/main" val="1256220192"/>
                    </a:ext>
                  </a:extLst>
                </a:gridCol>
                <a:gridCol w="776534">
                  <a:extLst>
                    <a:ext uri="{9D8B030D-6E8A-4147-A177-3AD203B41FA5}">
                      <a16:colId xmlns:a16="http://schemas.microsoft.com/office/drawing/2014/main" val="498772966"/>
                    </a:ext>
                  </a:extLst>
                </a:gridCol>
              </a:tblGrid>
              <a:tr h="901410">
                <a:tc>
                  <a:txBody>
                    <a:bodyPr/>
                    <a:lstStyle/>
                    <a:p>
                      <a:pPr algn="ctr" fontAlgn="ctr"/>
                      <a:r>
                        <a:rPr lang="en-US" sz="2100" b="0" i="0" u="none" strike="noStrike" dirty="0">
                          <a:solidFill>
                            <a:schemeClr val="bg1"/>
                          </a:solidFill>
                          <a:effectLst/>
                          <a:latin typeface="Calibri" panose="020F0502020204030204" pitchFamily="34" charset="0"/>
                        </a:rPr>
                        <a:t> (YOUR GOVT) Department of Finance Performance Measures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Target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Period</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Prior Period  -2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Prior Period  -1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Current Period 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Trend</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Notes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Audit issue?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512929511"/>
                  </a:ext>
                </a:extLst>
              </a:tr>
              <a:tr h="529070">
                <a:tc gridSpan="4">
                  <a:txBody>
                    <a:bodyPr/>
                    <a:lstStyle/>
                    <a:p>
                      <a:pPr algn="ctr" fontAlgn="ctr"/>
                      <a:r>
                        <a:rPr lang="en-US" sz="2100" b="0" i="0" u="none" strike="noStrike" dirty="0">
                          <a:solidFill>
                            <a:srgbClr val="000000"/>
                          </a:solidFill>
                          <a:effectLst/>
                          <a:latin typeface="Calibri" panose="020F0502020204030204" pitchFamily="34" charset="0"/>
                        </a:rPr>
                        <a:t>Reconciliation and Internal Control</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800" b="0" i="0" u="none" strike="noStrike" dirty="0">
                        <a:solidFill>
                          <a:srgbClr val="000000"/>
                        </a:solidFill>
                        <a:effectLst/>
                        <a:latin typeface="Calibri" panose="020F0502020204030204" pitchFamily="34" charset="0"/>
                      </a:endParaRP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dirty="0">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630316474"/>
                  </a:ext>
                </a:extLst>
              </a:tr>
              <a:tr h="1161866">
                <a:tc>
                  <a:txBody>
                    <a:bodyPr/>
                    <a:lstStyle/>
                    <a:p>
                      <a:pPr algn="l" rtl="0" fontAlgn="ctr"/>
                      <a:r>
                        <a:rPr lang="en-US" sz="2100" b="0" i="0" u="none" strike="noStrike" dirty="0">
                          <a:solidFill>
                            <a:srgbClr val="000000"/>
                          </a:solidFill>
                          <a:effectLst/>
                          <a:latin typeface="Calibri" panose="020F0502020204030204" pitchFamily="34" charset="0"/>
                        </a:rPr>
                        <a:t>Completion of Fixed</a:t>
                      </a:r>
                      <a:r>
                        <a:rPr lang="en-US" sz="2100" b="0" i="0" u="none" strike="noStrike" baseline="0" dirty="0">
                          <a:solidFill>
                            <a:srgbClr val="000000"/>
                          </a:solidFill>
                          <a:effectLst/>
                          <a:latin typeface="Calibri" panose="020F0502020204030204" pitchFamily="34" charset="0"/>
                        </a:rPr>
                        <a:t> Asset Inventory</a:t>
                      </a:r>
                      <a:endParaRPr lang="en-US" sz="2100" b="0" i="0" u="none" strike="noStrike" dirty="0">
                        <a:solidFill>
                          <a:srgbClr val="000000"/>
                        </a:solidFill>
                        <a:effectLst/>
                        <a:latin typeface="Calibri" panose="020F0502020204030204" pitchFamily="34" charset="0"/>
                      </a:endParaRP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panose="020F0502020204030204" pitchFamily="34" charset="0"/>
                        </a:rPr>
                        <a:t>100% completed and AJEs posted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Annual or biannual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78454358"/>
                  </a:ext>
                </a:extLst>
              </a:tr>
              <a:tr h="1037690">
                <a:tc>
                  <a:txBody>
                    <a:bodyPr/>
                    <a:lstStyle/>
                    <a:p>
                      <a:pPr algn="l" rtl="0" fontAlgn="ctr"/>
                      <a:r>
                        <a:rPr lang="en-US" sz="2100" b="0" i="0" u="none" strike="noStrike" dirty="0">
                          <a:solidFill>
                            <a:srgbClr val="000000"/>
                          </a:solidFill>
                          <a:effectLst/>
                          <a:latin typeface="Calibri" panose="020F0502020204030204" pitchFamily="34" charset="0"/>
                        </a:rPr>
                        <a:t>Bank Reconciliations completed on a timely basis</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panose="020F0502020204030204" pitchFamily="34" charset="0"/>
                        </a:rPr>
                        <a:t>___days after month end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r>
                        <a:rPr lang="en-US" sz="1600" b="0" i="0" u="none" strike="noStrike" dirty="0" err="1">
                          <a:solidFill>
                            <a:srgbClr val="000000"/>
                          </a:solidFill>
                          <a:effectLst/>
                          <a:latin typeface="Calibri" panose="020F0502020204030204" pitchFamily="34" charset="0"/>
                        </a:rPr>
                        <a:t>Mnthly</a:t>
                      </a: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600" b="0" i="0" u="none" strike="noStrike" dirty="0">
                          <a:solidFill>
                            <a:srgbClr val="000000"/>
                          </a:solidFill>
                          <a:effectLst/>
                          <a:latin typeface="Calibri" panose="020F0502020204030204" pitchFamily="34" charset="0"/>
                        </a:rPr>
                        <a:t> </a:t>
                      </a:r>
                    </a:p>
                  </a:txBody>
                  <a:tcPr marL="571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28538303"/>
                  </a:ext>
                </a:extLst>
              </a:tr>
              <a:tr h="1212350">
                <a:tc>
                  <a:txBody>
                    <a:bodyPr/>
                    <a:lstStyle/>
                    <a:p>
                      <a:pPr algn="l" rtl="0" fontAlgn="ctr"/>
                      <a:r>
                        <a:rPr lang="en-US" sz="2100" b="0" i="0" u="none" strike="noStrike" dirty="0">
                          <a:solidFill>
                            <a:srgbClr val="000000"/>
                          </a:solidFill>
                          <a:effectLst/>
                          <a:latin typeface="Calibri" panose="020F0502020204030204" pitchFamily="34" charset="0"/>
                        </a:rPr>
                        <a:t>Reduction in Federal Grant Receivable balance</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panose="020F0502020204030204" pitchFamily="34" charset="0"/>
                        </a:rPr>
                        <a:t> ___% of federal AR/federal expend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err="1">
                          <a:solidFill>
                            <a:srgbClr val="000000"/>
                          </a:solidFill>
                          <a:effectLst/>
                          <a:latin typeface="Calibri" panose="020F0502020204030204" pitchFamily="34" charset="0"/>
                        </a:rPr>
                        <a:t>Qtrly</a:t>
                      </a: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34532763"/>
                  </a:ext>
                </a:extLst>
              </a:tr>
              <a:tr h="1376749">
                <a:tc>
                  <a:txBody>
                    <a:bodyPr/>
                    <a:lstStyle/>
                    <a:p>
                      <a:pPr algn="l" rtl="0" fontAlgn="ctr"/>
                      <a:r>
                        <a:rPr lang="en-US" sz="2100" b="0" i="0" u="none" strike="noStrike" dirty="0">
                          <a:solidFill>
                            <a:srgbClr val="000000"/>
                          </a:solidFill>
                          <a:effectLst/>
                          <a:latin typeface="Calibri" panose="020F0502020204030204" pitchFamily="34" charset="0"/>
                        </a:rPr>
                        <a:t>Reduction in invalid, outdated encumbrances</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panose="020F0502020204030204" pitchFamily="34" charset="0"/>
                        </a:rPr>
                        <a:t>0% invalid encumbrances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err="1">
                          <a:solidFill>
                            <a:srgbClr val="000000"/>
                          </a:solidFill>
                          <a:effectLst/>
                          <a:latin typeface="Calibri" panose="020F0502020204030204" pitchFamily="34" charset="0"/>
                        </a:rPr>
                        <a:t>Qtrly</a:t>
                      </a: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84475135"/>
                  </a:ext>
                </a:extLst>
              </a:tr>
            </a:tbl>
          </a:graphicData>
        </a:graphic>
      </p:graphicFrame>
      <p:sp>
        <p:nvSpPr>
          <p:cNvPr id="2" name="TextBox 1"/>
          <p:cNvSpPr txBox="1"/>
          <p:nvPr/>
        </p:nvSpPr>
        <p:spPr>
          <a:xfrm>
            <a:off x="4927601" y="1686411"/>
            <a:ext cx="6654799" cy="1077218"/>
          </a:xfrm>
          <a:prstGeom prst="rect">
            <a:avLst/>
          </a:prstGeom>
          <a:noFill/>
        </p:spPr>
        <p:txBody>
          <a:bodyPr wrap="square" rtlCol="0">
            <a:spAutoFit/>
          </a:bodyPr>
          <a:lstStyle/>
          <a:p>
            <a:r>
              <a:rPr lang="en-US" sz="1600" dirty="0">
                <a:solidFill>
                  <a:srgbClr val="FF0000"/>
                </a:solidFill>
              </a:rPr>
              <a:t>Although most governments require a physical inventory only annually or biannually, it is good to track your progress towards completion.  For instance, you may start the inventory several months or even quarters before year end.  You could track the % of departments which have been completed.</a:t>
            </a:r>
          </a:p>
        </p:txBody>
      </p:sp>
      <p:sp>
        <p:nvSpPr>
          <p:cNvPr id="7" name="TextBox 6"/>
          <p:cNvSpPr txBox="1"/>
          <p:nvPr/>
        </p:nvSpPr>
        <p:spPr>
          <a:xfrm>
            <a:off x="5495606" y="2955786"/>
            <a:ext cx="5315587" cy="830997"/>
          </a:xfrm>
          <a:prstGeom prst="rect">
            <a:avLst/>
          </a:prstGeom>
          <a:noFill/>
        </p:spPr>
        <p:txBody>
          <a:bodyPr wrap="square" rtlCol="0">
            <a:spAutoFit/>
          </a:bodyPr>
          <a:lstStyle/>
          <a:p>
            <a:r>
              <a:rPr lang="en-US" sz="1600" dirty="0">
                <a:solidFill>
                  <a:srgbClr val="FF0000"/>
                </a:solidFill>
                <a:latin typeface="Calibri" panose="020F0502020204030204" pitchFamily="34" charset="0"/>
              </a:rPr>
              <a:t>Select your most critical bank accounts: payroll, general fund and grants and measure each of those.  A bank reconciliation is only “completed” once all adjusting entries posted.</a:t>
            </a:r>
            <a:endParaRPr lang="en-US" sz="1600" dirty="0"/>
          </a:p>
        </p:txBody>
      </p:sp>
      <p:sp>
        <p:nvSpPr>
          <p:cNvPr id="8" name="TextBox 7"/>
          <p:cNvSpPr txBox="1"/>
          <p:nvPr/>
        </p:nvSpPr>
        <p:spPr>
          <a:xfrm>
            <a:off x="4927601" y="3863756"/>
            <a:ext cx="6866756" cy="1323439"/>
          </a:xfrm>
          <a:prstGeom prst="rect">
            <a:avLst/>
          </a:prstGeom>
          <a:noFill/>
        </p:spPr>
        <p:txBody>
          <a:bodyPr wrap="square" rtlCol="0">
            <a:spAutoFit/>
          </a:bodyPr>
          <a:lstStyle/>
          <a:p>
            <a:r>
              <a:rPr lang="en-US" sz="1600" dirty="0">
                <a:solidFill>
                  <a:srgbClr val="FF0000"/>
                </a:solidFill>
                <a:latin typeface="Calibri" panose="020F0502020204030204" pitchFamily="34" charset="0"/>
              </a:rPr>
              <a:t>If you do not accrue the federal receivables (and few governments do) then calculate the AR as the difference between total federal expenditures and federal revenues.  Since most of your governments bill in arrears, there will always be an AR balance, however, the balance should be relatively small to the total expenditures.  </a:t>
            </a:r>
            <a:endParaRPr lang="en-US" sz="1600" dirty="0"/>
          </a:p>
        </p:txBody>
      </p:sp>
      <p:sp>
        <p:nvSpPr>
          <p:cNvPr id="9" name="TextBox 8">
            <a:extLst>
              <a:ext uri="{FF2B5EF4-FFF2-40B4-BE49-F238E27FC236}">
                <a16:creationId xmlns:a16="http://schemas.microsoft.com/office/drawing/2014/main" id="{594D3824-3E21-4671-BD25-459C474A6997}"/>
              </a:ext>
            </a:extLst>
          </p:cNvPr>
          <p:cNvSpPr txBox="1"/>
          <p:nvPr/>
        </p:nvSpPr>
        <p:spPr>
          <a:xfrm>
            <a:off x="4509918" y="5187195"/>
            <a:ext cx="7862472" cy="1004186"/>
          </a:xfrm>
          <a:prstGeom prst="rect">
            <a:avLst/>
          </a:prstGeom>
          <a:noFill/>
        </p:spPr>
        <p:txBody>
          <a:bodyPr wrap="square" rtlCol="0">
            <a:spAutoFit/>
          </a:bodyPr>
          <a:lstStyle/>
          <a:p>
            <a:pPr>
              <a:lnSpc>
                <a:spcPct val="107000"/>
              </a:lnSpc>
              <a:spcAft>
                <a:spcPts val="800"/>
              </a:spcAft>
            </a:pPr>
            <a:r>
              <a:rPr lang="en-US"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One of the new performance measures we agreed upon was to clean up encumbrances.  It is imperative for any government proceeding with a new system implementation and just good accounting practice for everyone.  Tell the group the status of your encumbrance clean up efforts, including the balances before and after the cleanup initiative.</a:t>
            </a:r>
            <a:endParaRPr lang="en-US" sz="2800" dirty="0"/>
          </a:p>
        </p:txBody>
      </p:sp>
    </p:spTree>
    <p:extLst>
      <p:ext uri="{BB962C8B-B14F-4D97-AF65-F5344CB8AC3E}">
        <p14:creationId xmlns:p14="http://schemas.microsoft.com/office/powerpoint/2010/main" val="2058877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food&#10;&#10;Description automatically generated">
            <a:extLst>
              <a:ext uri="{FF2B5EF4-FFF2-40B4-BE49-F238E27FC236}">
                <a16:creationId xmlns:a16="http://schemas.microsoft.com/office/drawing/2014/main" id="{12885AA8-D51C-4963-9899-E54CF93B76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9920" y="228600"/>
            <a:ext cx="1143000" cy="1143000"/>
          </a:xfrm>
          <a:prstGeom prst="rect">
            <a:avLst/>
          </a:prstGeom>
        </p:spPr>
      </p:pic>
      <p:sp>
        <p:nvSpPr>
          <p:cNvPr id="7" name="Slide Number Placeholder 6">
            <a:extLst>
              <a:ext uri="{FF2B5EF4-FFF2-40B4-BE49-F238E27FC236}">
                <a16:creationId xmlns:a16="http://schemas.microsoft.com/office/drawing/2014/main" id="{2C86DB3A-B740-4DBB-9CB3-7F391FF0124B}"/>
              </a:ext>
            </a:extLst>
          </p:cNvPr>
          <p:cNvSpPr>
            <a:spLocks noGrp="1"/>
          </p:cNvSpPr>
          <p:nvPr>
            <p:ph type="sldNum" sz="quarter" idx="12"/>
          </p:nvPr>
        </p:nvSpPr>
        <p:spPr/>
        <p:txBody>
          <a:bodyPr/>
          <a:lstStyle/>
          <a:p>
            <a:fld id="{28E9FCD5-D652-415D-9858-5436D6081E0A}" type="slidenum">
              <a:rPr lang="en-US" smtClean="0"/>
              <a:t>2</a:t>
            </a:fld>
            <a:endParaRPr lang="en-US" dirty="0"/>
          </a:p>
        </p:txBody>
      </p:sp>
      <p:graphicFrame>
        <p:nvGraphicFramePr>
          <p:cNvPr id="8" name="Table 7">
            <a:extLst>
              <a:ext uri="{FF2B5EF4-FFF2-40B4-BE49-F238E27FC236}">
                <a16:creationId xmlns:a16="http://schemas.microsoft.com/office/drawing/2014/main" id="{89BDB7C2-15C9-4120-B844-CC5DD717544D}"/>
              </a:ext>
            </a:extLst>
          </p:cNvPr>
          <p:cNvGraphicFramePr>
            <a:graphicFrameLocks noGrp="1"/>
          </p:cNvGraphicFramePr>
          <p:nvPr>
            <p:extLst>
              <p:ext uri="{D42A27DB-BD31-4B8C-83A1-F6EECF244321}">
                <p14:modId xmlns:p14="http://schemas.microsoft.com/office/powerpoint/2010/main" val="1470280535"/>
              </p:ext>
            </p:extLst>
          </p:nvPr>
        </p:nvGraphicFramePr>
        <p:xfrm>
          <a:off x="7194146" y="1181100"/>
          <a:ext cx="3958042" cy="3031750"/>
        </p:xfrm>
        <a:graphic>
          <a:graphicData uri="http://schemas.openxmlformats.org/drawingml/2006/table">
            <a:tbl>
              <a:tblPr firstRow="1" bandRow="1">
                <a:tableStyleId>{BDBED569-4797-4DF1-A0F4-6AAB3CD982D8}</a:tableStyleId>
              </a:tblPr>
              <a:tblGrid>
                <a:gridCol w="2280619">
                  <a:extLst>
                    <a:ext uri="{9D8B030D-6E8A-4147-A177-3AD203B41FA5}">
                      <a16:colId xmlns:a16="http://schemas.microsoft.com/office/drawing/2014/main" val="4292745010"/>
                    </a:ext>
                  </a:extLst>
                </a:gridCol>
                <a:gridCol w="1677423">
                  <a:extLst>
                    <a:ext uri="{9D8B030D-6E8A-4147-A177-3AD203B41FA5}">
                      <a16:colId xmlns:a16="http://schemas.microsoft.com/office/drawing/2014/main" val="1898835261"/>
                    </a:ext>
                  </a:extLst>
                </a:gridCol>
              </a:tblGrid>
              <a:tr h="442162">
                <a:tc gridSpan="2">
                  <a:txBody>
                    <a:bodyPr/>
                    <a:lstStyle/>
                    <a:p>
                      <a:pPr algn="ctr"/>
                      <a:r>
                        <a:rPr lang="en-US" sz="2400" dirty="0"/>
                        <a:t>HIGHLIGHTS -FY2020</a:t>
                      </a:r>
                    </a:p>
                  </a:txBody>
                  <a:tcPr anchor="ctr">
                    <a:lnL w="12700" cap="flat" cmpd="sng" algn="ctr">
                      <a:solidFill>
                        <a:srgbClr val="457B9D"/>
                      </a:solidFill>
                      <a:prstDash val="solid"/>
                      <a:round/>
                      <a:headEnd type="none" w="med" len="med"/>
                      <a:tailEnd type="none" w="med" len="med"/>
                    </a:lnL>
                    <a:lnR w="12700" cap="flat" cmpd="sng" algn="ctr">
                      <a:solidFill>
                        <a:srgbClr val="457B9D"/>
                      </a:solidFill>
                      <a:prstDash val="solid"/>
                      <a:round/>
                      <a:headEnd type="none" w="med" len="med"/>
                      <a:tailEnd type="none" w="med" len="med"/>
                    </a:lnR>
                    <a:lnT w="12700" cap="flat" cmpd="sng" algn="ctr">
                      <a:solidFill>
                        <a:srgbClr val="457B9D"/>
                      </a:solidFill>
                      <a:prstDash val="solid"/>
                      <a:round/>
                      <a:headEnd type="none" w="med" len="med"/>
                      <a:tailEnd type="none" w="med" len="med"/>
                    </a:lnT>
                    <a:lnB w="12700" cap="flat" cmpd="sng" algn="ctr">
                      <a:solidFill>
                        <a:srgbClr val="457B9D"/>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val="3142992149"/>
                  </a:ext>
                </a:extLst>
              </a:tr>
              <a:tr h="379990">
                <a:tc>
                  <a:txBody>
                    <a:bodyPr/>
                    <a:lstStyle/>
                    <a:p>
                      <a:pPr algn="ctr"/>
                      <a:r>
                        <a:rPr lang="en-US" sz="1600" dirty="0">
                          <a:latin typeface="Open Sans" panose="020B0606030504020204" pitchFamily="34" charset="0"/>
                          <a:ea typeface="Open Sans" panose="020B0606030504020204" pitchFamily="34" charset="0"/>
                          <a:cs typeface="Open Sans" panose="020B0606030504020204" pitchFamily="34" charset="0"/>
                        </a:rPr>
                        <a:t>Date Completed</a:t>
                      </a:r>
                    </a:p>
                  </a:txBody>
                  <a:tcPr anchor="ctr">
                    <a:lnL w="12700" cap="flat" cmpd="sng" algn="ctr">
                      <a:solidFill>
                        <a:srgbClr val="457B9D"/>
                      </a:solidFill>
                      <a:prstDash val="solid"/>
                      <a:round/>
                      <a:headEnd type="none" w="med" len="med"/>
                      <a:tailEnd type="none" w="med" len="med"/>
                    </a:lnL>
                    <a:lnR w="12700" cap="flat" cmpd="sng" algn="ctr">
                      <a:solidFill>
                        <a:srgbClr val="457B9D"/>
                      </a:solidFill>
                      <a:prstDash val="solid"/>
                      <a:round/>
                      <a:headEnd type="none" w="med" len="med"/>
                      <a:tailEnd type="none" w="med" len="med"/>
                    </a:lnR>
                    <a:lnT w="12700" cap="flat" cmpd="sng" algn="ctr">
                      <a:solidFill>
                        <a:srgbClr val="457B9D"/>
                      </a:solidFill>
                      <a:prstDash val="solid"/>
                      <a:round/>
                      <a:headEnd type="none" w="med" len="med"/>
                      <a:tailEnd type="none" w="med" len="med"/>
                    </a:lnT>
                    <a:lnB w="12700" cap="flat" cmpd="sng" algn="ctr">
                      <a:solidFill>
                        <a:srgbClr val="457B9D"/>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800" b="1" dirty="0">
                          <a:solidFill>
                            <a:schemeClr val="tx1"/>
                          </a:solidFill>
                          <a:latin typeface="Open Sans" panose="020B0606030504020204" pitchFamily="34" charset="0"/>
                          <a:ea typeface="Open Sans" panose="020B0606030504020204" pitchFamily="34" charset="0"/>
                          <a:cs typeface="Open Sans" panose="020B0606030504020204" pitchFamily="34" charset="0"/>
                        </a:rPr>
                        <a:t>MM/DD/YY</a:t>
                      </a:r>
                      <a:endParaRPr lang="en-US" sz="16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rgbClr val="457B9D"/>
                      </a:solidFill>
                      <a:prstDash val="solid"/>
                      <a:round/>
                      <a:headEnd type="none" w="med" len="med"/>
                      <a:tailEnd type="none" w="med" len="med"/>
                    </a:lnL>
                    <a:lnR w="12700" cap="flat" cmpd="sng" algn="ctr">
                      <a:solidFill>
                        <a:srgbClr val="457B9D"/>
                      </a:solidFill>
                      <a:prstDash val="solid"/>
                      <a:round/>
                      <a:headEnd type="none" w="med" len="med"/>
                      <a:tailEnd type="none" w="med" len="med"/>
                    </a:lnR>
                    <a:lnT w="12700" cap="flat" cmpd="sng" algn="ctr">
                      <a:solidFill>
                        <a:srgbClr val="457B9D"/>
                      </a:solidFill>
                      <a:prstDash val="solid"/>
                      <a:round/>
                      <a:headEnd type="none" w="med" len="med"/>
                      <a:tailEnd type="none" w="med" len="med"/>
                    </a:lnT>
                    <a:lnB w="12700" cap="flat" cmpd="sng" algn="ctr">
                      <a:solidFill>
                        <a:srgbClr val="457B9D"/>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732386747"/>
                  </a:ext>
                </a:extLst>
              </a:tr>
              <a:tr h="442162">
                <a:tc>
                  <a:txBody>
                    <a:bodyPr/>
                    <a:lstStyle/>
                    <a:p>
                      <a:pPr algn="ctr"/>
                      <a:r>
                        <a:rPr lang="en-US" sz="1600" dirty="0">
                          <a:latin typeface="Open Sans" panose="020B0606030504020204" pitchFamily="34" charset="0"/>
                          <a:ea typeface="Open Sans" panose="020B0606030504020204" pitchFamily="34" charset="0"/>
                          <a:cs typeface="Open Sans" panose="020B0606030504020204" pitchFamily="34" charset="0"/>
                        </a:rPr>
                        <a:t># Federal Qualifications</a:t>
                      </a:r>
                    </a:p>
                  </a:txBody>
                  <a:tcPr anchor="ctr">
                    <a:lnL w="12700" cap="flat" cmpd="sng" algn="ctr">
                      <a:solidFill>
                        <a:srgbClr val="457B9D"/>
                      </a:solidFill>
                      <a:prstDash val="solid"/>
                      <a:round/>
                      <a:headEnd type="none" w="med" len="med"/>
                      <a:tailEnd type="none" w="med" len="med"/>
                    </a:lnL>
                    <a:lnR w="12700" cap="flat" cmpd="sng" algn="ctr">
                      <a:solidFill>
                        <a:srgbClr val="457B9D"/>
                      </a:solidFill>
                      <a:prstDash val="solid"/>
                      <a:round/>
                      <a:headEnd type="none" w="med" len="med"/>
                      <a:tailEnd type="none" w="med" len="med"/>
                    </a:lnR>
                    <a:lnT w="12700" cap="flat" cmpd="sng" algn="ctr">
                      <a:solidFill>
                        <a:srgbClr val="457B9D"/>
                      </a:solidFill>
                      <a:prstDash val="solid"/>
                      <a:round/>
                      <a:headEnd type="none" w="med" len="med"/>
                      <a:tailEnd type="none" w="med" len="med"/>
                    </a:lnT>
                    <a:lnB w="12700" cap="flat" cmpd="sng" algn="ctr">
                      <a:solidFill>
                        <a:srgbClr val="457B9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solidFill>
                            <a:srgbClr val="0000CC"/>
                          </a:solidFill>
                          <a:latin typeface="Open Sans" panose="020B0606030504020204" pitchFamily="34" charset="0"/>
                          <a:ea typeface="Open Sans" panose="020B0606030504020204" pitchFamily="34" charset="0"/>
                          <a:cs typeface="Open Sans" panose="020B0606030504020204" pitchFamily="34" charset="0"/>
                        </a:rPr>
                        <a:t>-</a:t>
                      </a:r>
                    </a:p>
                  </a:txBody>
                  <a:tcPr anchor="ctr">
                    <a:lnL w="12700" cap="flat" cmpd="sng" algn="ctr">
                      <a:solidFill>
                        <a:srgbClr val="457B9D"/>
                      </a:solidFill>
                      <a:prstDash val="solid"/>
                      <a:round/>
                      <a:headEnd type="none" w="med" len="med"/>
                      <a:tailEnd type="none" w="med" len="med"/>
                    </a:lnL>
                    <a:lnR w="12700" cap="flat" cmpd="sng" algn="ctr">
                      <a:solidFill>
                        <a:srgbClr val="457B9D"/>
                      </a:solidFill>
                      <a:prstDash val="solid"/>
                      <a:round/>
                      <a:headEnd type="none" w="med" len="med"/>
                      <a:tailEnd type="none" w="med" len="med"/>
                    </a:lnR>
                    <a:lnT w="12700" cap="flat" cmpd="sng" algn="ctr">
                      <a:solidFill>
                        <a:srgbClr val="457B9D"/>
                      </a:solidFill>
                      <a:prstDash val="solid"/>
                      <a:round/>
                      <a:headEnd type="none" w="med" len="med"/>
                      <a:tailEnd type="none" w="med" len="med"/>
                    </a:lnT>
                    <a:lnB w="12700" cap="flat" cmpd="sng" algn="ctr">
                      <a:solidFill>
                        <a:srgbClr val="457B9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48960819"/>
                  </a:ext>
                </a:extLst>
              </a:tr>
              <a:tr h="442162">
                <a:tc>
                  <a:txBody>
                    <a:bodyPr/>
                    <a:lstStyle/>
                    <a:p>
                      <a:pPr algn="ctr"/>
                      <a:r>
                        <a:rPr lang="en-US" sz="1600" dirty="0">
                          <a:latin typeface="Open Sans" panose="020B0606030504020204" pitchFamily="34" charset="0"/>
                          <a:ea typeface="Open Sans" panose="020B0606030504020204" pitchFamily="34" charset="0"/>
                          <a:cs typeface="Open Sans" panose="020B0606030504020204" pitchFamily="34" charset="0"/>
                        </a:rPr>
                        <a:t># Financial</a:t>
                      </a:r>
                      <a:r>
                        <a:rPr lang="en-US" sz="1600" baseline="0" dirty="0">
                          <a:latin typeface="Open Sans" panose="020B0606030504020204" pitchFamily="34" charset="0"/>
                          <a:ea typeface="Open Sans" panose="020B0606030504020204" pitchFamily="34" charset="0"/>
                          <a:cs typeface="Open Sans" panose="020B0606030504020204" pitchFamily="34" charset="0"/>
                        </a:rPr>
                        <a:t> Qualifications</a:t>
                      </a:r>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rgbClr val="457B9D"/>
                      </a:solidFill>
                      <a:prstDash val="solid"/>
                      <a:round/>
                      <a:headEnd type="none" w="med" len="med"/>
                      <a:tailEnd type="none" w="med" len="med"/>
                    </a:lnL>
                    <a:lnR w="12700" cap="flat" cmpd="sng" algn="ctr">
                      <a:solidFill>
                        <a:srgbClr val="457B9D"/>
                      </a:solidFill>
                      <a:prstDash val="solid"/>
                      <a:round/>
                      <a:headEnd type="none" w="med" len="med"/>
                      <a:tailEnd type="none" w="med" len="med"/>
                    </a:lnR>
                    <a:lnT w="12700" cap="flat" cmpd="sng" algn="ctr">
                      <a:solidFill>
                        <a:srgbClr val="457B9D"/>
                      </a:solidFill>
                      <a:prstDash val="solid"/>
                      <a:round/>
                      <a:headEnd type="none" w="med" len="med"/>
                      <a:tailEnd type="none" w="med" len="med"/>
                    </a:lnT>
                    <a:lnB w="12700" cap="flat" cmpd="sng" algn="ctr">
                      <a:solidFill>
                        <a:srgbClr val="457B9D"/>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2400" b="1" dirty="0">
                          <a:solidFill>
                            <a:srgbClr val="FFC000"/>
                          </a:solidFill>
                          <a:latin typeface="Open Sans" panose="020B0606030504020204" pitchFamily="34" charset="0"/>
                          <a:ea typeface="Open Sans" panose="020B0606030504020204" pitchFamily="34" charset="0"/>
                          <a:cs typeface="Open Sans" panose="020B0606030504020204" pitchFamily="34" charset="0"/>
                        </a:rPr>
                        <a:t>-</a:t>
                      </a:r>
                    </a:p>
                  </a:txBody>
                  <a:tcPr anchor="ctr">
                    <a:lnL w="12700" cap="flat" cmpd="sng" algn="ctr">
                      <a:solidFill>
                        <a:srgbClr val="457B9D"/>
                      </a:solidFill>
                      <a:prstDash val="solid"/>
                      <a:round/>
                      <a:headEnd type="none" w="med" len="med"/>
                      <a:tailEnd type="none" w="med" len="med"/>
                    </a:lnL>
                    <a:lnR w="12700" cap="flat" cmpd="sng" algn="ctr">
                      <a:solidFill>
                        <a:srgbClr val="457B9D"/>
                      </a:solidFill>
                      <a:prstDash val="solid"/>
                      <a:round/>
                      <a:headEnd type="none" w="med" len="med"/>
                      <a:tailEnd type="none" w="med" len="med"/>
                    </a:lnR>
                    <a:lnT w="12700" cap="flat" cmpd="sng" algn="ctr">
                      <a:solidFill>
                        <a:srgbClr val="457B9D"/>
                      </a:solidFill>
                      <a:prstDash val="solid"/>
                      <a:round/>
                      <a:headEnd type="none" w="med" len="med"/>
                      <a:tailEnd type="none" w="med" len="med"/>
                    </a:lnT>
                    <a:lnB w="12700" cap="flat" cmpd="sng" algn="ctr">
                      <a:solidFill>
                        <a:srgbClr val="457B9D"/>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110774105"/>
                  </a:ext>
                </a:extLst>
              </a:tr>
              <a:tr h="442162">
                <a:tc>
                  <a:txBody>
                    <a:bodyPr/>
                    <a:lstStyle/>
                    <a:p>
                      <a:pPr algn="ctr"/>
                      <a:r>
                        <a:rPr lang="en-US" sz="1600" dirty="0">
                          <a:latin typeface="Open Sans" panose="020B0606030504020204" pitchFamily="34" charset="0"/>
                          <a:ea typeface="Open Sans" panose="020B0606030504020204" pitchFamily="34" charset="0"/>
                          <a:cs typeface="Open Sans" panose="020B0606030504020204" pitchFamily="34" charset="0"/>
                        </a:rPr>
                        <a:t># Component Unit Quals</a:t>
                      </a:r>
                    </a:p>
                  </a:txBody>
                  <a:tcPr anchor="ctr">
                    <a:lnL w="12700" cap="flat" cmpd="sng" algn="ctr">
                      <a:solidFill>
                        <a:srgbClr val="457B9D"/>
                      </a:solidFill>
                      <a:prstDash val="solid"/>
                      <a:round/>
                      <a:headEnd type="none" w="med" len="med"/>
                      <a:tailEnd type="none" w="med" len="med"/>
                    </a:lnL>
                    <a:lnR w="12700" cap="flat" cmpd="sng" algn="ctr">
                      <a:solidFill>
                        <a:srgbClr val="457B9D"/>
                      </a:solidFill>
                      <a:prstDash val="solid"/>
                      <a:round/>
                      <a:headEnd type="none" w="med" len="med"/>
                      <a:tailEnd type="none" w="med" len="med"/>
                    </a:lnR>
                    <a:lnT w="12700" cap="flat" cmpd="sng" algn="ctr">
                      <a:solidFill>
                        <a:srgbClr val="457B9D"/>
                      </a:solidFill>
                      <a:prstDash val="solid"/>
                      <a:round/>
                      <a:headEnd type="none" w="med" len="med"/>
                      <a:tailEnd type="none" w="med" len="med"/>
                    </a:lnT>
                    <a:lnB w="12700" cap="flat" cmpd="sng" algn="ctr">
                      <a:solidFill>
                        <a:srgbClr val="457B9D"/>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a:solidFill>
                            <a:srgbClr val="00B050"/>
                          </a:solidFill>
                          <a:latin typeface="Open Sans" panose="020B0606030504020204" pitchFamily="34" charset="0"/>
                          <a:ea typeface="Open Sans" panose="020B0606030504020204" pitchFamily="34" charset="0"/>
                          <a:cs typeface="Open Sans" panose="020B0606030504020204" pitchFamily="34" charset="0"/>
                        </a:rPr>
                        <a:t>-</a:t>
                      </a:r>
                    </a:p>
                  </a:txBody>
                  <a:tcPr anchor="ctr">
                    <a:lnL w="12700" cap="flat" cmpd="sng" algn="ctr">
                      <a:solidFill>
                        <a:srgbClr val="457B9D"/>
                      </a:solidFill>
                      <a:prstDash val="solid"/>
                      <a:round/>
                      <a:headEnd type="none" w="med" len="med"/>
                      <a:tailEnd type="none" w="med" len="med"/>
                    </a:lnL>
                    <a:lnR w="12700" cap="flat" cmpd="sng" algn="ctr">
                      <a:solidFill>
                        <a:srgbClr val="457B9D"/>
                      </a:solidFill>
                      <a:prstDash val="solid"/>
                      <a:round/>
                      <a:headEnd type="none" w="med" len="med"/>
                      <a:tailEnd type="none" w="med" len="med"/>
                    </a:lnR>
                    <a:lnT w="12700" cap="flat" cmpd="sng" algn="ctr">
                      <a:solidFill>
                        <a:srgbClr val="457B9D"/>
                      </a:solidFill>
                      <a:prstDash val="solid"/>
                      <a:round/>
                      <a:headEnd type="none" w="med" len="med"/>
                      <a:tailEnd type="none" w="med" len="med"/>
                    </a:lnT>
                    <a:lnB w="12700" cap="flat" cmpd="sng" algn="ctr">
                      <a:solidFill>
                        <a:srgbClr val="457B9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37948946"/>
                  </a:ext>
                </a:extLst>
              </a:tr>
              <a:tr h="442162">
                <a:tc>
                  <a:txBody>
                    <a:bodyPr/>
                    <a:lstStyle/>
                    <a:p>
                      <a:pPr algn="ctr"/>
                      <a:r>
                        <a:rPr lang="en-US" sz="1600" dirty="0">
                          <a:latin typeface="Open Sans" panose="020B0606030504020204" pitchFamily="34" charset="0"/>
                          <a:ea typeface="Open Sans" panose="020B0606030504020204" pitchFamily="34" charset="0"/>
                          <a:cs typeface="Open Sans" panose="020B0606030504020204" pitchFamily="34" charset="0"/>
                        </a:rPr>
                        <a:t># Repeat</a:t>
                      </a:r>
                      <a:r>
                        <a:rPr lang="en-US" sz="1600" baseline="0" dirty="0">
                          <a:latin typeface="Open Sans" panose="020B0606030504020204" pitchFamily="34" charset="0"/>
                          <a:ea typeface="Open Sans" panose="020B0606030504020204" pitchFamily="34" charset="0"/>
                          <a:cs typeface="Open Sans" panose="020B0606030504020204" pitchFamily="34" charset="0"/>
                        </a:rPr>
                        <a:t> Findings</a:t>
                      </a:r>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rgbClr val="457B9D"/>
                      </a:solidFill>
                      <a:prstDash val="solid"/>
                      <a:round/>
                      <a:headEnd type="none" w="med" len="med"/>
                      <a:tailEnd type="none" w="med" len="med"/>
                    </a:lnL>
                    <a:lnR w="12700" cap="flat" cmpd="sng" algn="ctr">
                      <a:solidFill>
                        <a:srgbClr val="457B9D"/>
                      </a:solidFill>
                      <a:prstDash val="solid"/>
                      <a:round/>
                      <a:headEnd type="none" w="med" len="med"/>
                      <a:tailEnd type="none" w="med" len="med"/>
                    </a:lnR>
                    <a:lnT w="12700" cap="flat" cmpd="sng" algn="ctr">
                      <a:solidFill>
                        <a:srgbClr val="457B9D"/>
                      </a:solidFill>
                      <a:prstDash val="solid"/>
                      <a:round/>
                      <a:headEnd type="none" w="med" len="med"/>
                      <a:tailEnd type="none" w="med" len="med"/>
                    </a:lnT>
                    <a:lnB w="12700" cap="flat" cmpd="sng" algn="ctr">
                      <a:solidFill>
                        <a:srgbClr val="457B9D"/>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endParaRPr lang="en-US" sz="2400" b="1" dirty="0">
                        <a:solidFill>
                          <a:srgbClr val="FF0000"/>
                        </a:solidFill>
                        <a:latin typeface="Open Sans" panose="020B0606030504020204" pitchFamily="34" charset="0"/>
                        <a:ea typeface="Open Sans" panose="020B0606030504020204" pitchFamily="34" charset="0"/>
                        <a:cs typeface="Open Sans" panose="020B0606030504020204" pitchFamily="34" charset="0"/>
                      </a:endParaRPr>
                    </a:p>
                  </a:txBody>
                  <a:tcPr anchor="ctr">
                    <a:lnL w="12700" cap="flat" cmpd="sng" algn="ctr">
                      <a:solidFill>
                        <a:srgbClr val="457B9D"/>
                      </a:solidFill>
                      <a:prstDash val="solid"/>
                      <a:round/>
                      <a:headEnd type="none" w="med" len="med"/>
                      <a:tailEnd type="none" w="med" len="med"/>
                    </a:lnL>
                    <a:lnR w="12700" cap="flat" cmpd="sng" algn="ctr">
                      <a:solidFill>
                        <a:srgbClr val="457B9D"/>
                      </a:solidFill>
                      <a:prstDash val="solid"/>
                      <a:round/>
                      <a:headEnd type="none" w="med" len="med"/>
                      <a:tailEnd type="none" w="med" len="med"/>
                    </a:lnR>
                    <a:lnT w="12700" cap="flat" cmpd="sng" algn="ctr">
                      <a:solidFill>
                        <a:srgbClr val="457B9D"/>
                      </a:solidFill>
                      <a:prstDash val="solid"/>
                      <a:round/>
                      <a:headEnd type="none" w="med" len="med"/>
                      <a:tailEnd type="none" w="med" len="med"/>
                    </a:lnT>
                    <a:lnB w="12700" cap="flat" cmpd="sng" algn="ctr">
                      <a:solidFill>
                        <a:srgbClr val="457B9D"/>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44369151"/>
                  </a:ext>
                </a:extLst>
              </a:tr>
            </a:tbl>
          </a:graphicData>
        </a:graphic>
      </p:graphicFrame>
      <p:sp>
        <p:nvSpPr>
          <p:cNvPr id="9" name="Title 1">
            <a:extLst>
              <a:ext uri="{FF2B5EF4-FFF2-40B4-BE49-F238E27FC236}">
                <a16:creationId xmlns:a16="http://schemas.microsoft.com/office/drawing/2014/main" id="{22A8AF41-BBE6-4C7C-8CA3-653DD6506DEC}"/>
              </a:ext>
            </a:extLst>
          </p:cNvPr>
          <p:cNvSpPr>
            <a:spLocks noGrp="1"/>
          </p:cNvSpPr>
          <p:nvPr>
            <p:ph type="title"/>
          </p:nvPr>
        </p:nvSpPr>
        <p:spPr>
          <a:xfrm>
            <a:off x="1657351" y="321522"/>
            <a:ext cx="9594850" cy="957155"/>
          </a:xfrm>
        </p:spPr>
        <p:txBody>
          <a:bodyPr>
            <a:normAutofit/>
          </a:bodyPr>
          <a:lstStyle/>
          <a:p>
            <a:r>
              <a:rPr lang="en-US" sz="4400" dirty="0">
                <a:highlight>
                  <a:srgbClr val="FFFF00"/>
                </a:highlight>
              </a:rPr>
              <a:t>[GOVT]  -</a:t>
            </a:r>
            <a:r>
              <a:rPr lang="en-US" sz="4400" dirty="0"/>
              <a:t> - FY2020 AUDIT STATUS</a:t>
            </a:r>
            <a:endParaRPr lang="en-US" dirty="0"/>
          </a:p>
        </p:txBody>
      </p:sp>
      <p:graphicFrame>
        <p:nvGraphicFramePr>
          <p:cNvPr id="11" name="Chart 10">
            <a:extLst>
              <a:ext uri="{FF2B5EF4-FFF2-40B4-BE49-F238E27FC236}">
                <a16:creationId xmlns:a16="http://schemas.microsoft.com/office/drawing/2014/main" id="{00000000-0008-0000-0500-000005000000}"/>
              </a:ext>
            </a:extLst>
          </p:cNvPr>
          <p:cNvGraphicFramePr>
            <a:graphicFrameLocks/>
          </p:cNvGraphicFramePr>
          <p:nvPr>
            <p:extLst>
              <p:ext uri="{D42A27DB-BD31-4B8C-83A1-F6EECF244321}">
                <p14:modId xmlns:p14="http://schemas.microsoft.com/office/powerpoint/2010/main" val="425317446"/>
              </p:ext>
            </p:extLst>
          </p:nvPr>
        </p:nvGraphicFramePr>
        <p:xfrm>
          <a:off x="459329" y="1181100"/>
          <a:ext cx="6489701" cy="50038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01311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9FE40-7185-4F79-B257-B590F2A7F6B8}"/>
              </a:ext>
            </a:extLst>
          </p:cNvPr>
          <p:cNvSpPr>
            <a:spLocks noGrp="1"/>
          </p:cNvSpPr>
          <p:nvPr>
            <p:ph type="title"/>
          </p:nvPr>
        </p:nvSpPr>
        <p:spPr>
          <a:xfrm>
            <a:off x="1409700" y="339020"/>
            <a:ext cx="10515600" cy="915035"/>
          </a:xfrm>
        </p:spPr>
        <p:txBody>
          <a:bodyPr>
            <a:normAutofit/>
          </a:bodyPr>
          <a:lstStyle/>
          <a:p>
            <a:r>
              <a:rPr lang="en-US" sz="4000" dirty="0">
                <a:highlight>
                  <a:srgbClr val="FFFF00"/>
                </a:highlight>
              </a:rPr>
              <a:t>[GOVT]  - </a:t>
            </a:r>
            <a:r>
              <a:rPr lang="en-US" sz="4000" dirty="0"/>
              <a:t>FY2021 AUDIT STATUS</a:t>
            </a:r>
          </a:p>
        </p:txBody>
      </p:sp>
      <p:sp>
        <p:nvSpPr>
          <p:cNvPr id="5" name="Slide Number Placeholder 4">
            <a:extLst>
              <a:ext uri="{FF2B5EF4-FFF2-40B4-BE49-F238E27FC236}">
                <a16:creationId xmlns:a16="http://schemas.microsoft.com/office/drawing/2014/main" id="{5A9EAE6E-D751-4BAD-9C52-1A68D922F501}"/>
              </a:ext>
            </a:extLst>
          </p:cNvPr>
          <p:cNvSpPr>
            <a:spLocks noGrp="1"/>
          </p:cNvSpPr>
          <p:nvPr>
            <p:ph type="sldNum" sz="quarter" idx="12"/>
          </p:nvPr>
        </p:nvSpPr>
        <p:spPr/>
        <p:txBody>
          <a:bodyPr/>
          <a:lstStyle/>
          <a:p>
            <a:fld id="{28E9FCD5-D652-415D-9858-5436D6081E0A}" type="slidenum">
              <a:rPr lang="en-US" smtClean="0"/>
              <a:t>3</a:t>
            </a:fld>
            <a:endParaRPr lang="en-US"/>
          </a:p>
        </p:txBody>
      </p:sp>
      <p:graphicFrame>
        <p:nvGraphicFramePr>
          <p:cNvPr id="6" name="Table 6">
            <a:extLst>
              <a:ext uri="{FF2B5EF4-FFF2-40B4-BE49-F238E27FC236}">
                <a16:creationId xmlns:a16="http://schemas.microsoft.com/office/drawing/2014/main" id="{6841BDBD-0AFB-4880-956D-5E62E4019F24}"/>
              </a:ext>
            </a:extLst>
          </p:cNvPr>
          <p:cNvGraphicFramePr>
            <a:graphicFrameLocks noGrp="1"/>
          </p:cNvGraphicFramePr>
          <p:nvPr>
            <p:extLst>
              <p:ext uri="{D42A27DB-BD31-4B8C-83A1-F6EECF244321}">
                <p14:modId xmlns:p14="http://schemas.microsoft.com/office/powerpoint/2010/main" val="3709782018"/>
              </p:ext>
            </p:extLst>
          </p:nvPr>
        </p:nvGraphicFramePr>
        <p:xfrm>
          <a:off x="209551" y="1371601"/>
          <a:ext cx="11791949" cy="5017021"/>
        </p:xfrm>
        <a:graphic>
          <a:graphicData uri="http://schemas.openxmlformats.org/drawingml/2006/table">
            <a:tbl>
              <a:tblPr firstRow="1" bandRow="1">
                <a:tableStyleId>{BDBED569-4797-4DF1-A0F4-6AAB3CD982D8}</a:tableStyleId>
              </a:tblPr>
              <a:tblGrid>
                <a:gridCol w="3175275">
                  <a:extLst>
                    <a:ext uri="{9D8B030D-6E8A-4147-A177-3AD203B41FA5}">
                      <a16:colId xmlns:a16="http://schemas.microsoft.com/office/drawing/2014/main" val="3616128542"/>
                    </a:ext>
                  </a:extLst>
                </a:gridCol>
                <a:gridCol w="8616674">
                  <a:extLst>
                    <a:ext uri="{9D8B030D-6E8A-4147-A177-3AD203B41FA5}">
                      <a16:colId xmlns:a16="http://schemas.microsoft.com/office/drawing/2014/main" val="4161743446"/>
                    </a:ext>
                  </a:extLst>
                </a:gridCol>
              </a:tblGrid>
              <a:tr h="1668952">
                <a:tc>
                  <a:txBody>
                    <a:bodyPr/>
                    <a:lstStyle/>
                    <a:p>
                      <a:pPr lvl="0" algn="l">
                        <a:lnSpc>
                          <a:spcPct val="100000"/>
                        </a:lnSpc>
                      </a:pPr>
                      <a:r>
                        <a:rPr lang="en-US" b="0" dirty="0">
                          <a:latin typeface="Open Sans" panose="020B0606030504020204" pitchFamily="34" charset="0"/>
                          <a:ea typeface="Open Sans" panose="020B0606030504020204" pitchFamily="34" charset="0"/>
                          <a:cs typeface="Open Sans" panose="020B0606030504020204" pitchFamily="34" charset="0"/>
                        </a:rPr>
                        <a:t>Describe the current status of your FY21 audit.  When do you expect to file your completed audit?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28481"/>
                      </a:solidFill>
                      <a:prstDash val="solid"/>
                      <a:round/>
                      <a:headEnd type="none" w="med" len="med"/>
                      <a:tailEnd type="none" w="med" len="med"/>
                    </a:lnT>
                    <a:lnB w="12700" cap="flat" cmpd="sng" algn="ctr">
                      <a:solidFill>
                        <a:srgbClr val="128481"/>
                      </a:solidFill>
                      <a:prstDash val="solid"/>
                      <a:round/>
                      <a:headEnd type="none" w="med" len="med"/>
                      <a:tailEnd type="none" w="med" len="med"/>
                    </a:lnB>
                  </a:tcPr>
                </a:tc>
                <a:tc>
                  <a:txBody>
                    <a:bodyPr/>
                    <a:lstStyle/>
                    <a:p>
                      <a:pPr lvl="1" algn="l"/>
                      <a:r>
                        <a:rPr lang="en-US" b="1" i="1" dirty="0">
                          <a:latin typeface="Open Sans" panose="020B0606030504020204" pitchFamily="34" charset="0"/>
                          <a:ea typeface="Open Sans" panose="020B0606030504020204" pitchFamily="34" charset="0"/>
                          <a:cs typeface="Open Sans" panose="020B0606030504020204" pitchFamily="34" charset="0"/>
                        </a:rPr>
                        <a:t>INSERT YOUR COMMENTS HERE.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28481"/>
                      </a:solidFill>
                      <a:prstDash val="solid"/>
                      <a:round/>
                      <a:headEnd type="none" w="med" len="med"/>
                      <a:tailEnd type="none" w="med" len="med"/>
                    </a:lnT>
                    <a:lnB w="12700" cap="flat" cmpd="sng" algn="ctr">
                      <a:solidFill>
                        <a:srgbClr val="128481"/>
                      </a:solidFill>
                      <a:prstDash val="solid"/>
                      <a:round/>
                      <a:headEnd type="none" w="med" len="med"/>
                      <a:tailEnd type="none" w="med" len="med"/>
                    </a:lnB>
                  </a:tcPr>
                </a:tc>
                <a:extLst>
                  <a:ext uri="{0D108BD9-81ED-4DB2-BD59-A6C34878D82A}">
                    <a16:rowId xmlns:a16="http://schemas.microsoft.com/office/drawing/2014/main" val="1069334856"/>
                  </a:ext>
                </a:extLst>
              </a:tr>
              <a:tr h="1679117">
                <a:tc>
                  <a:txBody>
                    <a:bodyPr/>
                    <a:lstStyle/>
                    <a:p>
                      <a:pPr lvl="0" algn="l">
                        <a:lnSpc>
                          <a:spcPct val="100000"/>
                        </a:lnSpc>
                      </a:pPr>
                      <a:r>
                        <a:rPr lang="en-US" dirty="0">
                          <a:latin typeface="Open Sans" panose="020B0606030504020204" pitchFamily="34" charset="0"/>
                          <a:ea typeface="Open Sans" panose="020B0606030504020204" pitchFamily="34" charset="0"/>
                          <a:cs typeface="Open Sans" panose="020B0606030504020204" pitchFamily="34" charset="0"/>
                        </a:rPr>
                        <a:t>Describe any challenges and possible changes  in your qualifications and findings from prior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28481"/>
                      </a:solidFill>
                      <a:prstDash val="solid"/>
                      <a:round/>
                      <a:headEnd type="none" w="med" len="med"/>
                      <a:tailEnd type="none" w="med" len="med"/>
                    </a:lnT>
                    <a:lnB w="12700" cap="flat" cmpd="sng" algn="ctr">
                      <a:solidFill>
                        <a:srgbClr val="128481"/>
                      </a:solidFill>
                      <a:prstDash val="solid"/>
                      <a:round/>
                      <a:headEnd type="none" w="med" len="med"/>
                      <a:tailEnd type="none" w="med" len="med"/>
                    </a:lnB>
                    <a:solidFill>
                      <a:srgbClr val="FFFFFF"/>
                    </a:solidFill>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b="1" i="1" dirty="0">
                          <a:latin typeface="Open Sans" panose="020B0606030504020204" pitchFamily="34" charset="0"/>
                          <a:ea typeface="Open Sans" panose="020B0606030504020204" pitchFamily="34" charset="0"/>
                          <a:cs typeface="Open Sans" panose="020B0606030504020204" pitchFamily="34" charset="0"/>
                        </a:rPr>
                        <a:t>INSERT YOUR COMMENTS HERE.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28481"/>
                      </a:solidFill>
                      <a:prstDash val="solid"/>
                      <a:round/>
                      <a:headEnd type="none" w="med" len="med"/>
                      <a:tailEnd type="none" w="med" len="med"/>
                    </a:lnT>
                    <a:lnB w="12700" cap="flat" cmpd="sng" algn="ctr">
                      <a:solidFill>
                        <a:srgbClr val="128481"/>
                      </a:solidFill>
                      <a:prstDash val="solid"/>
                      <a:round/>
                      <a:headEnd type="none" w="med" len="med"/>
                      <a:tailEnd type="none" w="med" len="med"/>
                    </a:lnB>
                    <a:solidFill>
                      <a:srgbClr val="FFFFFF"/>
                    </a:solidFill>
                  </a:tcPr>
                </a:tc>
                <a:extLst>
                  <a:ext uri="{0D108BD9-81ED-4DB2-BD59-A6C34878D82A}">
                    <a16:rowId xmlns:a16="http://schemas.microsoft.com/office/drawing/2014/main" val="1770761110"/>
                  </a:ext>
                </a:extLst>
              </a:tr>
              <a:tr h="1668952">
                <a:tc>
                  <a:txBody>
                    <a:bodyPr/>
                    <a:lstStyle/>
                    <a:p>
                      <a:pPr lvl="0" algn="l">
                        <a:lnSpc>
                          <a:spcPct val="100000"/>
                        </a:lnSpc>
                      </a:pPr>
                      <a:r>
                        <a:rPr lang="en-US" dirty="0">
                          <a:latin typeface="Open Sans" panose="020B0606030504020204" pitchFamily="34" charset="0"/>
                          <a:ea typeface="Open Sans" panose="020B0606030504020204" pitchFamily="34" charset="0"/>
                          <a:cs typeface="Open Sans" panose="020B0606030504020204" pitchFamily="34" charset="0"/>
                        </a:rPr>
                        <a:t>Are any Covid funds selected as major grants?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28481"/>
                      </a:solidFill>
                      <a:prstDash val="solid"/>
                      <a:round/>
                      <a:headEnd type="none" w="med" len="med"/>
                      <a:tailEnd type="none" w="med" len="med"/>
                    </a:lnT>
                    <a:lnB w="12700" cap="flat" cmpd="sng" algn="ctr">
                      <a:solidFill>
                        <a:srgbClr val="128481"/>
                      </a:solidFill>
                      <a:prstDash val="solid"/>
                      <a:round/>
                      <a:headEnd type="none" w="med" len="med"/>
                      <a:tailEnd type="none" w="med" len="med"/>
                    </a:lnB>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b="1" i="1" dirty="0">
                          <a:latin typeface="Open Sans" panose="020B0606030504020204" pitchFamily="34" charset="0"/>
                          <a:ea typeface="Open Sans" panose="020B0606030504020204" pitchFamily="34" charset="0"/>
                          <a:cs typeface="Open Sans" panose="020B0606030504020204" pitchFamily="34" charset="0"/>
                        </a:rPr>
                        <a:t>INSERT YOUR COMMENTS HERE.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28481"/>
                      </a:solidFill>
                      <a:prstDash val="solid"/>
                      <a:round/>
                      <a:headEnd type="none" w="med" len="med"/>
                      <a:tailEnd type="none" w="med" len="med"/>
                    </a:lnT>
                    <a:lnB w="12700" cap="flat" cmpd="sng" algn="ctr">
                      <a:solidFill>
                        <a:srgbClr val="128481"/>
                      </a:solidFill>
                      <a:prstDash val="solid"/>
                      <a:round/>
                      <a:headEnd type="none" w="med" len="med"/>
                      <a:tailEnd type="none" w="med" len="med"/>
                    </a:lnB>
                  </a:tcPr>
                </a:tc>
                <a:extLst>
                  <a:ext uri="{0D108BD9-81ED-4DB2-BD59-A6C34878D82A}">
                    <a16:rowId xmlns:a16="http://schemas.microsoft.com/office/drawing/2014/main" val="2554752365"/>
                  </a:ext>
                </a:extLst>
              </a:tr>
            </a:tbl>
          </a:graphicData>
        </a:graphic>
      </p:graphicFrame>
      <p:grpSp>
        <p:nvGrpSpPr>
          <p:cNvPr id="9" name="Group 8">
            <a:extLst>
              <a:ext uri="{FF2B5EF4-FFF2-40B4-BE49-F238E27FC236}">
                <a16:creationId xmlns:a16="http://schemas.microsoft.com/office/drawing/2014/main" id="{E856CADB-61C7-4450-BE3C-1F4389C7AF2B}"/>
              </a:ext>
            </a:extLst>
          </p:cNvPr>
          <p:cNvGrpSpPr/>
          <p:nvPr/>
        </p:nvGrpSpPr>
        <p:grpSpPr>
          <a:xfrm>
            <a:off x="3368675" y="1645127"/>
            <a:ext cx="0" cy="4354988"/>
            <a:chOff x="4104640" y="1578452"/>
            <a:chExt cx="0" cy="4354988"/>
          </a:xfrm>
        </p:grpSpPr>
        <p:cxnSp>
          <p:nvCxnSpPr>
            <p:cNvPr id="10" name="Straight Connector 9">
              <a:extLst>
                <a:ext uri="{FF2B5EF4-FFF2-40B4-BE49-F238E27FC236}">
                  <a16:creationId xmlns:a16="http://schemas.microsoft.com/office/drawing/2014/main" id="{EBF34ADF-65D2-4616-BA80-FCB3CB254449}"/>
                </a:ext>
              </a:extLst>
            </p:cNvPr>
            <p:cNvCxnSpPr/>
            <p:nvPr/>
          </p:nvCxnSpPr>
          <p:spPr>
            <a:xfrm>
              <a:off x="4104640" y="1578452"/>
              <a:ext cx="0" cy="788828"/>
            </a:xfrm>
            <a:prstGeom prst="line">
              <a:avLst/>
            </a:prstGeom>
            <a:ln w="57150">
              <a:solidFill>
                <a:srgbClr val="EB7C83"/>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5A495E9-645D-4DD5-AFD8-F9B88C8C1461}"/>
                </a:ext>
              </a:extLst>
            </p:cNvPr>
            <p:cNvCxnSpPr/>
            <p:nvPr/>
          </p:nvCxnSpPr>
          <p:spPr>
            <a:xfrm>
              <a:off x="4104640" y="3362325"/>
              <a:ext cx="0" cy="788828"/>
            </a:xfrm>
            <a:prstGeom prst="line">
              <a:avLst/>
            </a:prstGeom>
            <a:ln w="57150">
              <a:solidFill>
                <a:srgbClr val="EB7C83"/>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6C3277E-F996-4052-86CA-5E1E614419E3}"/>
                </a:ext>
              </a:extLst>
            </p:cNvPr>
            <p:cNvCxnSpPr/>
            <p:nvPr/>
          </p:nvCxnSpPr>
          <p:spPr>
            <a:xfrm>
              <a:off x="4104640" y="5144612"/>
              <a:ext cx="0" cy="788828"/>
            </a:xfrm>
            <a:prstGeom prst="line">
              <a:avLst/>
            </a:prstGeom>
            <a:ln w="57150">
              <a:solidFill>
                <a:srgbClr val="EB7C83"/>
              </a:solidFill>
            </a:ln>
          </p:spPr>
          <p:style>
            <a:lnRef idx="1">
              <a:schemeClr val="accent1"/>
            </a:lnRef>
            <a:fillRef idx="0">
              <a:schemeClr val="accent1"/>
            </a:fillRef>
            <a:effectRef idx="0">
              <a:schemeClr val="accent1"/>
            </a:effectRef>
            <a:fontRef idx="minor">
              <a:schemeClr val="tx1"/>
            </a:fontRef>
          </p:style>
        </p:cxnSp>
      </p:grpSp>
      <p:pic>
        <p:nvPicPr>
          <p:cNvPr id="7" name="Picture 6" descr="A picture containing drawing, clock&#10;&#10;Description automatically generated">
            <a:extLst>
              <a:ext uri="{FF2B5EF4-FFF2-40B4-BE49-F238E27FC236}">
                <a16:creationId xmlns:a16="http://schemas.microsoft.com/office/drawing/2014/main" id="{4D8DD525-03FB-42DB-86BD-000913B748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2300" y="228600"/>
            <a:ext cx="1143000" cy="1143000"/>
          </a:xfrm>
          <a:prstGeom prst="rect">
            <a:avLst/>
          </a:prstGeom>
        </p:spPr>
      </p:pic>
    </p:spTree>
    <p:extLst>
      <p:ext uri="{BB962C8B-B14F-4D97-AF65-F5344CB8AC3E}">
        <p14:creationId xmlns:p14="http://schemas.microsoft.com/office/powerpoint/2010/main" val="2486619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9FE40-7185-4F79-B257-B590F2A7F6B8}"/>
              </a:ext>
            </a:extLst>
          </p:cNvPr>
          <p:cNvSpPr>
            <a:spLocks noGrp="1"/>
          </p:cNvSpPr>
          <p:nvPr>
            <p:ph type="title"/>
          </p:nvPr>
        </p:nvSpPr>
        <p:spPr>
          <a:xfrm>
            <a:off x="1790700" y="228600"/>
            <a:ext cx="10515600" cy="915035"/>
          </a:xfrm>
        </p:spPr>
        <p:txBody>
          <a:bodyPr>
            <a:normAutofit/>
          </a:bodyPr>
          <a:lstStyle/>
          <a:p>
            <a:r>
              <a:rPr lang="en-US" sz="4000" dirty="0">
                <a:highlight>
                  <a:srgbClr val="FFFF00"/>
                </a:highlight>
              </a:rPr>
              <a:t>[GOVT] </a:t>
            </a:r>
            <a:r>
              <a:rPr lang="en-US" sz="4000" dirty="0"/>
              <a:t> - FMIS STATUS</a:t>
            </a:r>
          </a:p>
        </p:txBody>
      </p:sp>
      <p:sp>
        <p:nvSpPr>
          <p:cNvPr id="5" name="Slide Number Placeholder 4">
            <a:extLst>
              <a:ext uri="{FF2B5EF4-FFF2-40B4-BE49-F238E27FC236}">
                <a16:creationId xmlns:a16="http://schemas.microsoft.com/office/drawing/2014/main" id="{5A9EAE6E-D751-4BAD-9C52-1A68D922F501}"/>
              </a:ext>
            </a:extLst>
          </p:cNvPr>
          <p:cNvSpPr>
            <a:spLocks noGrp="1"/>
          </p:cNvSpPr>
          <p:nvPr>
            <p:ph type="sldNum" sz="quarter" idx="12"/>
          </p:nvPr>
        </p:nvSpPr>
        <p:spPr/>
        <p:txBody>
          <a:bodyPr/>
          <a:lstStyle/>
          <a:p>
            <a:fld id="{28E9FCD5-D652-415D-9858-5436D6081E0A}" type="slidenum">
              <a:rPr lang="en-US" smtClean="0"/>
              <a:t>4</a:t>
            </a:fld>
            <a:endParaRPr lang="en-US"/>
          </a:p>
        </p:txBody>
      </p:sp>
      <p:graphicFrame>
        <p:nvGraphicFramePr>
          <p:cNvPr id="6" name="Table 6">
            <a:extLst>
              <a:ext uri="{FF2B5EF4-FFF2-40B4-BE49-F238E27FC236}">
                <a16:creationId xmlns:a16="http://schemas.microsoft.com/office/drawing/2014/main" id="{6841BDBD-0AFB-4880-956D-5E62E4019F24}"/>
              </a:ext>
            </a:extLst>
          </p:cNvPr>
          <p:cNvGraphicFramePr>
            <a:graphicFrameLocks noGrp="1"/>
          </p:cNvGraphicFramePr>
          <p:nvPr>
            <p:extLst>
              <p:ext uri="{D42A27DB-BD31-4B8C-83A1-F6EECF244321}">
                <p14:modId xmlns:p14="http://schemas.microsoft.com/office/powerpoint/2010/main" val="3612391012"/>
              </p:ext>
            </p:extLst>
          </p:nvPr>
        </p:nvGraphicFramePr>
        <p:xfrm>
          <a:off x="365761" y="1371600"/>
          <a:ext cx="11643360" cy="4692516"/>
        </p:xfrm>
        <a:graphic>
          <a:graphicData uri="http://schemas.openxmlformats.org/drawingml/2006/table">
            <a:tbl>
              <a:tblPr firstRow="1" bandRow="1">
                <a:tableStyleId>{BDBED569-4797-4DF1-A0F4-6AAB3CD982D8}</a:tableStyleId>
              </a:tblPr>
              <a:tblGrid>
                <a:gridCol w="4033520">
                  <a:extLst>
                    <a:ext uri="{9D8B030D-6E8A-4147-A177-3AD203B41FA5}">
                      <a16:colId xmlns:a16="http://schemas.microsoft.com/office/drawing/2014/main" val="3616128542"/>
                    </a:ext>
                  </a:extLst>
                </a:gridCol>
                <a:gridCol w="7609840">
                  <a:extLst>
                    <a:ext uri="{9D8B030D-6E8A-4147-A177-3AD203B41FA5}">
                      <a16:colId xmlns:a16="http://schemas.microsoft.com/office/drawing/2014/main" val="4161743446"/>
                    </a:ext>
                  </a:extLst>
                </a:gridCol>
              </a:tblGrid>
              <a:tr h="1564172">
                <a:tc>
                  <a:txBody>
                    <a:bodyPr/>
                    <a:lstStyle/>
                    <a:p>
                      <a:pPr lvl="0" algn="l">
                        <a:lnSpc>
                          <a:spcPct val="100000"/>
                        </a:lnSpc>
                      </a:pPr>
                      <a:r>
                        <a:rPr lang="en-US" b="0" dirty="0">
                          <a:latin typeface="Open Sans" panose="020B0606030504020204" pitchFamily="34" charset="0"/>
                          <a:ea typeface="Open Sans" panose="020B0606030504020204" pitchFamily="34" charset="0"/>
                          <a:cs typeface="Open Sans" panose="020B0606030504020204" pitchFamily="34" charset="0"/>
                        </a:rPr>
                        <a:t>What is the status of your project?  What has </a:t>
                      </a:r>
                      <a:r>
                        <a:rPr lang="en-US" sz="1800" b="0"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been</a:t>
                      </a:r>
                      <a:r>
                        <a:rPr lang="en-US" b="0" dirty="0">
                          <a:latin typeface="Open Sans" panose="020B0606030504020204" pitchFamily="34" charset="0"/>
                          <a:ea typeface="Open Sans" panose="020B0606030504020204" pitchFamily="34" charset="0"/>
                          <a:cs typeface="Open Sans" panose="020B0606030504020204" pitchFamily="34" charset="0"/>
                        </a:rPr>
                        <a:t> completed? What is the timeline for next steps?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03440"/>
                      </a:solidFill>
                      <a:prstDash val="solid"/>
                      <a:round/>
                      <a:headEnd type="none" w="med" len="med"/>
                      <a:tailEnd type="none" w="med" len="med"/>
                    </a:lnT>
                    <a:lnB w="12700" cap="flat" cmpd="sng" algn="ctr">
                      <a:solidFill>
                        <a:srgbClr val="E03440"/>
                      </a:solidFill>
                      <a:prstDash val="solid"/>
                      <a:round/>
                      <a:headEnd type="none" w="med" len="med"/>
                      <a:tailEnd type="none" w="med" len="med"/>
                    </a:lnB>
                    <a:lnTlToBr w="12700" cmpd="sng">
                      <a:noFill/>
                      <a:prstDash val="solid"/>
                    </a:lnTlToBr>
                    <a:lnBlToTr w="12700" cmpd="sng">
                      <a:noFill/>
                      <a:prstDash val="solid"/>
                    </a:lnBlToTr>
                  </a:tcPr>
                </a:tc>
                <a:tc>
                  <a:txBody>
                    <a:bodyPr/>
                    <a:lstStyle/>
                    <a:p>
                      <a:pPr lvl="1" algn="l"/>
                      <a:r>
                        <a:rPr lang="en-US" b="1" i="1" dirty="0">
                          <a:latin typeface="Open Sans" panose="020B0606030504020204" pitchFamily="34" charset="0"/>
                          <a:ea typeface="Open Sans" panose="020B0606030504020204" pitchFamily="34" charset="0"/>
                          <a:cs typeface="Open Sans" panose="020B0606030504020204" pitchFamily="34" charset="0"/>
                        </a:rPr>
                        <a:t>INSERT COMMENTS HERE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03440"/>
                      </a:solidFill>
                      <a:prstDash val="solid"/>
                      <a:round/>
                      <a:headEnd type="none" w="med" len="med"/>
                      <a:tailEnd type="none" w="med" len="med"/>
                    </a:lnT>
                    <a:lnB w="12700" cap="flat" cmpd="sng" algn="ctr">
                      <a:solidFill>
                        <a:srgbClr val="E0344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69334856"/>
                  </a:ext>
                </a:extLst>
              </a:tr>
              <a:tr h="1564172">
                <a:tc>
                  <a:txBody>
                    <a:bodyPr/>
                    <a:lstStyle/>
                    <a:p>
                      <a:pPr lvl="0" algn="l">
                        <a:lnSpc>
                          <a:spcPct val="100000"/>
                        </a:lnSpc>
                      </a:pPr>
                      <a:r>
                        <a:rPr lang="en-US" sz="1800" b="1" i="1"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How are (did) you build in support and on going training for your system?</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03440"/>
                      </a:solidFill>
                      <a:prstDash val="solid"/>
                      <a:round/>
                      <a:headEnd type="none" w="med" len="med"/>
                      <a:tailEnd type="none" w="med" len="med"/>
                    </a:lnT>
                    <a:lnB w="12700" cap="flat" cmpd="sng" algn="ctr">
                      <a:solidFill>
                        <a:srgbClr val="E0344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800" b="1" i="1"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INSERT COMMENTS HERE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03440"/>
                      </a:solidFill>
                      <a:prstDash val="solid"/>
                      <a:round/>
                      <a:headEnd type="none" w="med" len="med"/>
                      <a:tailEnd type="none" w="med" len="med"/>
                    </a:lnT>
                    <a:lnB w="12700" cap="flat" cmpd="sng" algn="ctr">
                      <a:solidFill>
                        <a:srgbClr val="E0344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770761110"/>
                  </a:ext>
                </a:extLst>
              </a:tr>
              <a:tr h="1564172">
                <a:tc>
                  <a:txBody>
                    <a:bodyPr/>
                    <a:lstStyle/>
                    <a:p>
                      <a:pPr lvl="0" algn="l">
                        <a:lnSpc>
                          <a:spcPct val="100000"/>
                        </a:lnSpc>
                      </a:pPr>
                      <a:r>
                        <a:rPr lang="en-US" dirty="0">
                          <a:latin typeface="Open Sans" panose="020B0606030504020204" pitchFamily="34" charset="0"/>
                          <a:ea typeface="Open Sans" panose="020B0606030504020204" pitchFamily="34" charset="0"/>
                          <a:cs typeface="Open Sans" panose="020B0606030504020204" pitchFamily="34" charset="0"/>
                        </a:rPr>
                        <a:t>At this stage are there any changes you would have made in your preparations?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03440"/>
                      </a:solidFill>
                      <a:prstDash val="solid"/>
                      <a:round/>
                      <a:headEnd type="none" w="med" len="med"/>
                      <a:tailEnd type="none" w="med" len="med"/>
                    </a:lnT>
                    <a:lnB w="12700" cap="flat" cmpd="sng" algn="ctr">
                      <a:solidFill>
                        <a:srgbClr val="E0344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b="1" i="1" dirty="0">
                          <a:latin typeface="Open Sans" panose="020B0606030504020204" pitchFamily="34" charset="0"/>
                          <a:ea typeface="Open Sans" panose="020B0606030504020204" pitchFamily="34" charset="0"/>
                          <a:cs typeface="Open Sans" panose="020B0606030504020204" pitchFamily="34" charset="0"/>
                        </a:rPr>
                        <a:t>INSERT COMMENTS HERE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03440"/>
                      </a:solidFill>
                      <a:prstDash val="solid"/>
                      <a:round/>
                      <a:headEnd type="none" w="med" len="med"/>
                      <a:tailEnd type="none" w="med" len="med"/>
                    </a:lnT>
                    <a:lnB w="12700" cap="flat" cmpd="sng" algn="ctr">
                      <a:solidFill>
                        <a:srgbClr val="E0344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54752365"/>
                  </a:ext>
                </a:extLst>
              </a:tr>
            </a:tbl>
          </a:graphicData>
        </a:graphic>
      </p:graphicFrame>
      <p:grpSp>
        <p:nvGrpSpPr>
          <p:cNvPr id="8" name="Group 7">
            <a:extLst>
              <a:ext uri="{FF2B5EF4-FFF2-40B4-BE49-F238E27FC236}">
                <a16:creationId xmlns:a16="http://schemas.microsoft.com/office/drawing/2014/main" id="{F9825352-50F7-41F2-8FE4-54F7244A8BE6}"/>
              </a:ext>
            </a:extLst>
          </p:cNvPr>
          <p:cNvGrpSpPr/>
          <p:nvPr/>
        </p:nvGrpSpPr>
        <p:grpSpPr>
          <a:xfrm>
            <a:off x="4526280" y="1600176"/>
            <a:ext cx="0" cy="4397876"/>
            <a:chOff x="3622040" y="1600176"/>
            <a:chExt cx="0" cy="4397876"/>
          </a:xfrm>
        </p:grpSpPr>
        <p:cxnSp>
          <p:nvCxnSpPr>
            <p:cNvPr id="9" name="Straight Connector 8">
              <a:extLst>
                <a:ext uri="{FF2B5EF4-FFF2-40B4-BE49-F238E27FC236}">
                  <a16:creationId xmlns:a16="http://schemas.microsoft.com/office/drawing/2014/main" id="{1520B09B-82F8-4337-A127-F22523A00DB1}"/>
                </a:ext>
              </a:extLst>
            </p:cNvPr>
            <p:cNvCxnSpPr>
              <a:cxnSpLocks/>
            </p:cNvCxnSpPr>
            <p:nvPr/>
          </p:nvCxnSpPr>
          <p:spPr>
            <a:xfrm>
              <a:off x="3622040" y="1600176"/>
              <a:ext cx="0" cy="1177156"/>
            </a:xfrm>
            <a:prstGeom prst="line">
              <a:avLst/>
            </a:prstGeom>
            <a:ln w="57150">
              <a:solidFill>
                <a:srgbClr val="18B3B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FD73B91-6CD1-46F2-8C0C-216F4BA46227}"/>
                </a:ext>
              </a:extLst>
            </p:cNvPr>
            <p:cNvCxnSpPr>
              <a:cxnSpLocks/>
            </p:cNvCxnSpPr>
            <p:nvPr/>
          </p:nvCxnSpPr>
          <p:spPr>
            <a:xfrm>
              <a:off x="3622040" y="3218565"/>
              <a:ext cx="0" cy="1177156"/>
            </a:xfrm>
            <a:prstGeom prst="line">
              <a:avLst/>
            </a:prstGeom>
            <a:ln w="57150">
              <a:solidFill>
                <a:srgbClr val="18B3B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44CA8ED-D84F-4D13-823F-36C1AA352A90}"/>
                </a:ext>
              </a:extLst>
            </p:cNvPr>
            <p:cNvCxnSpPr>
              <a:cxnSpLocks/>
            </p:cNvCxnSpPr>
            <p:nvPr/>
          </p:nvCxnSpPr>
          <p:spPr>
            <a:xfrm>
              <a:off x="3622040" y="4820896"/>
              <a:ext cx="0" cy="1177156"/>
            </a:xfrm>
            <a:prstGeom prst="line">
              <a:avLst/>
            </a:prstGeom>
            <a:ln w="57150">
              <a:solidFill>
                <a:srgbClr val="18B3B0"/>
              </a:solidFill>
            </a:ln>
          </p:spPr>
          <p:style>
            <a:lnRef idx="1">
              <a:schemeClr val="accent1"/>
            </a:lnRef>
            <a:fillRef idx="0">
              <a:schemeClr val="accent1"/>
            </a:fillRef>
            <a:effectRef idx="0">
              <a:schemeClr val="accent1"/>
            </a:effectRef>
            <a:fontRef idx="minor">
              <a:schemeClr val="tx1"/>
            </a:fontRef>
          </p:style>
        </p:cxnSp>
      </p:grpSp>
      <p:pic>
        <p:nvPicPr>
          <p:cNvPr id="12" name="Picture 11" descr="A picture containing drawing, plate&#10;&#10;Description automatically generated">
            <a:extLst>
              <a:ext uri="{FF2B5EF4-FFF2-40B4-BE49-F238E27FC236}">
                <a16:creationId xmlns:a16="http://schemas.microsoft.com/office/drawing/2014/main" id="{67D1241A-0626-47E1-8E95-43A2D33286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2300" y="228600"/>
            <a:ext cx="1143000" cy="1143000"/>
          </a:xfrm>
          <a:prstGeom prst="rect">
            <a:avLst/>
          </a:prstGeom>
        </p:spPr>
      </p:pic>
      <p:sp>
        <p:nvSpPr>
          <p:cNvPr id="7" name="TextBox 6">
            <a:extLst>
              <a:ext uri="{FF2B5EF4-FFF2-40B4-BE49-F238E27FC236}">
                <a16:creationId xmlns:a16="http://schemas.microsoft.com/office/drawing/2014/main" id="{9FAB93F4-7483-4439-AC42-318F58E7A5B1}"/>
              </a:ext>
            </a:extLst>
          </p:cNvPr>
          <p:cNvSpPr txBox="1"/>
          <p:nvPr/>
        </p:nvSpPr>
        <p:spPr>
          <a:xfrm rot="21213512">
            <a:off x="4143796" y="2161411"/>
            <a:ext cx="7043851" cy="1569660"/>
          </a:xfrm>
          <a:prstGeom prst="rect">
            <a:avLst/>
          </a:prstGeom>
          <a:solidFill>
            <a:srgbClr val="F8F8F8">
              <a:alpha val="72157"/>
            </a:srgbClr>
          </a:solidFill>
          <a:ln w="57150">
            <a:solidFill>
              <a:srgbClr val="C00000"/>
            </a:solidFill>
          </a:ln>
        </p:spPr>
        <p:txBody>
          <a:bodyPr wrap="square" rtlCol="0">
            <a:spAutoFit/>
          </a:bodyPr>
          <a:lstStyle/>
          <a:p>
            <a:r>
              <a:rPr lang="en-US" sz="2400" i="1" dirty="0">
                <a:solidFill>
                  <a:srgbClr val="FF0000"/>
                </a:solidFill>
              </a:rPr>
              <a:t>These questions are guidelines for your presentation to the IGFOA.  Feel free to include multiple slides and specific issues/ recommendations /warnings you  would like to share with your finance colleagues.</a:t>
            </a:r>
          </a:p>
        </p:txBody>
      </p:sp>
    </p:spTree>
    <p:extLst>
      <p:ext uri="{BB962C8B-B14F-4D97-AF65-F5344CB8AC3E}">
        <p14:creationId xmlns:p14="http://schemas.microsoft.com/office/powerpoint/2010/main" val="2188555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4CF55-060C-42F1-A65D-6D55E1A9B438}"/>
              </a:ext>
            </a:extLst>
          </p:cNvPr>
          <p:cNvSpPr>
            <a:spLocks noGrp="1"/>
          </p:cNvSpPr>
          <p:nvPr>
            <p:ph type="title"/>
          </p:nvPr>
        </p:nvSpPr>
        <p:spPr/>
        <p:txBody>
          <a:bodyPr>
            <a:normAutofit fontScale="90000"/>
          </a:bodyPr>
          <a:lstStyle/>
          <a:p>
            <a:r>
              <a:rPr lang="en-US" sz="4400" dirty="0">
                <a:highlight>
                  <a:srgbClr val="FFFF00"/>
                </a:highlight>
              </a:rPr>
              <a:t>[GOVT] </a:t>
            </a:r>
            <a:r>
              <a:rPr lang="en-US" sz="4400" dirty="0"/>
              <a:t>–Reduction in invalid, outdated encumbrances</a:t>
            </a:r>
            <a:endParaRPr lang="en-US" dirty="0"/>
          </a:p>
        </p:txBody>
      </p:sp>
      <p:sp>
        <p:nvSpPr>
          <p:cNvPr id="4" name="Slide Number Placeholder 3">
            <a:extLst>
              <a:ext uri="{FF2B5EF4-FFF2-40B4-BE49-F238E27FC236}">
                <a16:creationId xmlns:a16="http://schemas.microsoft.com/office/drawing/2014/main" id="{F15F7DF0-4C31-4FD0-9749-2CAEF463E1E9}"/>
              </a:ext>
            </a:extLst>
          </p:cNvPr>
          <p:cNvSpPr>
            <a:spLocks noGrp="1"/>
          </p:cNvSpPr>
          <p:nvPr>
            <p:ph type="sldNum" sz="quarter" idx="12"/>
          </p:nvPr>
        </p:nvSpPr>
        <p:spPr/>
        <p:txBody>
          <a:bodyPr/>
          <a:lstStyle/>
          <a:p>
            <a:fld id="{119CF275-4D18-4829-BEAD-38FCC7AFEB2D}" type="slidenum">
              <a:rPr lang="en-US" smtClean="0"/>
              <a:t>5</a:t>
            </a:fld>
            <a:endParaRPr lang="en-US"/>
          </a:p>
        </p:txBody>
      </p:sp>
      <p:pic>
        <p:nvPicPr>
          <p:cNvPr id="7" name="Picture 6" descr="A picture containing drawing, clock&#10;&#10;Description automatically generated">
            <a:extLst>
              <a:ext uri="{FF2B5EF4-FFF2-40B4-BE49-F238E27FC236}">
                <a16:creationId xmlns:a16="http://schemas.microsoft.com/office/drawing/2014/main" id="{1DCE974A-7CBF-4AE0-B92E-F4CFD47CBE1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753287" y="207276"/>
            <a:ext cx="1143000" cy="1143000"/>
          </a:xfrm>
          <a:prstGeom prst="rect">
            <a:avLst/>
          </a:prstGeom>
        </p:spPr>
      </p:pic>
      <p:graphicFrame>
        <p:nvGraphicFramePr>
          <p:cNvPr id="3" name="Table 2">
            <a:extLst>
              <a:ext uri="{FF2B5EF4-FFF2-40B4-BE49-F238E27FC236}">
                <a16:creationId xmlns:a16="http://schemas.microsoft.com/office/drawing/2014/main" id="{27BEAAAD-594E-4EF6-9181-EED8402AF71E}"/>
              </a:ext>
            </a:extLst>
          </p:cNvPr>
          <p:cNvGraphicFramePr>
            <a:graphicFrameLocks noGrp="1"/>
          </p:cNvGraphicFramePr>
          <p:nvPr>
            <p:extLst>
              <p:ext uri="{D42A27DB-BD31-4B8C-83A1-F6EECF244321}">
                <p14:modId xmlns:p14="http://schemas.microsoft.com/office/powerpoint/2010/main" val="2375238425"/>
              </p:ext>
            </p:extLst>
          </p:nvPr>
        </p:nvGraphicFramePr>
        <p:xfrm>
          <a:off x="1047750" y="1790699"/>
          <a:ext cx="10306050" cy="3990975"/>
        </p:xfrm>
        <a:graphic>
          <a:graphicData uri="http://schemas.openxmlformats.org/drawingml/2006/table">
            <a:tbl>
              <a:tblPr>
                <a:tableStyleId>{5C22544A-7EE6-4342-B048-85BDC9FD1C3A}</a:tableStyleId>
              </a:tblPr>
              <a:tblGrid>
                <a:gridCol w="1926581">
                  <a:extLst>
                    <a:ext uri="{9D8B030D-6E8A-4147-A177-3AD203B41FA5}">
                      <a16:colId xmlns:a16="http://schemas.microsoft.com/office/drawing/2014/main" val="3262520839"/>
                    </a:ext>
                  </a:extLst>
                </a:gridCol>
                <a:gridCol w="1810522">
                  <a:extLst>
                    <a:ext uri="{9D8B030D-6E8A-4147-A177-3AD203B41FA5}">
                      <a16:colId xmlns:a16="http://schemas.microsoft.com/office/drawing/2014/main" val="3638642685"/>
                    </a:ext>
                  </a:extLst>
                </a:gridCol>
                <a:gridCol w="1717676">
                  <a:extLst>
                    <a:ext uri="{9D8B030D-6E8A-4147-A177-3AD203B41FA5}">
                      <a16:colId xmlns:a16="http://schemas.microsoft.com/office/drawing/2014/main" val="1892440878"/>
                    </a:ext>
                  </a:extLst>
                </a:gridCol>
                <a:gridCol w="1555192">
                  <a:extLst>
                    <a:ext uri="{9D8B030D-6E8A-4147-A177-3AD203B41FA5}">
                      <a16:colId xmlns:a16="http://schemas.microsoft.com/office/drawing/2014/main" val="4227755297"/>
                    </a:ext>
                  </a:extLst>
                </a:gridCol>
                <a:gridCol w="1555192">
                  <a:extLst>
                    <a:ext uri="{9D8B030D-6E8A-4147-A177-3AD203B41FA5}">
                      <a16:colId xmlns:a16="http://schemas.microsoft.com/office/drawing/2014/main" val="2797243105"/>
                    </a:ext>
                  </a:extLst>
                </a:gridCol>
                <a:gridCol w="1740887">
                  <a:extLst>
                    <a:ext uri="{9D8B030D-6E8A-4147-A177-3AD203B41FA5}">
                      <a16:colId xmlns:a16="http://schemas.microsoft.com/office/drawing/2014/main" val="4265375948"/>
                    </a:ext>
                  </a:extLst>
                </a:gridCol>
              </a:tblGrid>
              <a:tr h="1198827">
                <a:tc>
                  <a:txBody>
                    <a:bodyPr/>
                    <a:lstStyle/>
                    <a:p>
                      <a:pPr algn="l" fontAlgn="b"/>
                      <a:r>
                        <a:rPr lang="en-US" sz="2000" u="none" strike="noStrike" dirty="0">
                          <a:effectLst/>
                          <a:latin typeface="+mn-lt"/>
                        </a:rPr>
                        <a:t>General Fund</a:t>
                      </a:r>
                      <a:endParaRPr lang="en-US" sz="2000" b="0" i="0" u="none" strike="noStrike" dirty="0">
                        <a:solidFill>
                          <a:srgbClr val="000000"/>
                        </a:solidFill>
                        <a:effectLst/>
                        <a:latin typeface="+mn-lt"/>
                      </a:endParaRPr>
                    </a:p>
                  </a:txBody>
                  <a:tcPr marL="6350" marR="6350" marT="6350" marB="0" anchor="b"/>
                </a:tc>
                <a:tc>
                  <a:txBody>
                    <a:bodyPr/>
                    <a:lstStyle/>
                    <a:p>
                      <a:pPr algn="ctr" fontAlgn="b"/>
                      <a:r>
                        <a:rPr lang="en-US" sz="2000" u="none" strike="noStrike">
                          <a:effectLst/>
                          <a:latin typeface="+mn-lt"/>
                        </a:rPr>
                        <a:t>FY2020 Encumbrance Balance</a:t>
                      </a:r>
                      <a:endParaRPr lang="en-US" sz="2000" b="0" i="0" u="none" strike="noStrike">
                        <a:solidFill>
                          <a:srgbClr val="000000"/>
                        </a:solidFill>
                        <a:effectLst/>
                        <a:latin typeface="+mn-lt"/>
                      </a:endParaRPr>
                    </a:p>
                  </a:txBody>
                  <a:tcPr marL="6350" marR="6350" marT="6350" marB="0" anchor="b"/>
                </a:tc>
                <a:tc>
                  <a:txBody>
                    <a:bodyPr/>
                    <a:lstStyle/>
                    <a:p>
                      <a:pPr algn="ctr" fontAlgn="b"/>
                      <a:r>
                        <a:rPr lang="en-US" sz="2000" u="none" strike="noStrike">
                          <a:effectLst/>
                          <a:latin typeface="+mn-lt"/>
                        </a:rPr>
                        <a:t>FY2021 Encumbrance Balance</a:t>
                      </a:r>
                      <a:endParaRPr lang="en-US" sz="2000" b="0" i="0" u="none" strike="noStrike">
                        <a:solidFill>
                          <a:srgbClr val="000000"/>
                        </a:solidFill>
                        <a:effectLst/>
                        <a:latin typeface="+mn-lt"/>
                      </a:endParaRPr>
                    </a:p>
                  </a:txBody>
                  <a:tcPr marL="6350" marR="6350" marT="6350" marB="0" anchor="b"/>
                </a:tc>
                <a:tc>
                  <a:txBody>
                    <a:bodyPr/>
                    <a:lstStyle/>
                    <a:p>
                      <a:pPr algn="ctr" fontAlgn="b"/>
                      <a:r>
                        <a:rPr lang="en-US" sz="2000" u="none" strike="noStrike">
                          <a:effectLst/>
                          <a:latin typeface="+mn-lt"/>
                        </a:rPr>
                        <a:t>% change</a:t>
                      </a:r>
                      <a:endParaRPr lang="en-US" sz="2000" b="0" i="0" u="none" strike="noStrike">
                        <a:solidFill>
                          <a:srgbClr val="000000"/>
                        </a:solidFill>
                        <a:effectLst/>
                        <a:latin typeface="+mn-lt"/>
                      </a:endParaRPr>
                    </a:p>
                  </a:txBody>
                  <a:tcPr marL="6350" marR="6350" marT="6350" marB="0" anchor="b"/>
                </a:tc>
                <a:tc>
                  <a:txBody>
                    <a:bodyPr/>
                    <a:lstStyle/>
                    <a:p>
                      <a:pPr algn="ctr" fontAlgn="b"/>
                      <a:r>
                        <a:rPr lang="en-US" sz="2000" u="none" strike="noStrike">
                          <a:effectLst/>
                          <a:latin typeface="+mn-lt"/>
                        </a:rPr>
                        <a:t>FY 2021 Expenditures</a:t>
                      </a:r>
                      <a:endParaRPr lang="en-US" sz="2000" b="0" i="0" u="none" strike="noStrike">
                        <a:solidFill>
                          <a:srgbClr val="000000"/>
                        </a:solidFill>
                        <a:effectLst/>
                        <a:latin typeface="+mn-lt"/>
                      </a:endParaRPr>
                    </a:p>
                  </a:txBody>
                  <a:tcPr marL="6350" marR="6350" marT="6350" marB="0" anchor="b"/>
                </a:tc>
                <a:tc>
                  <a:txBody>
                    <a:bodyPr/>
                    <a:lstStyle/>
                    <a:p>
                      <a:pPr algn="ctr" fontAlgn="b"/>
                      <a:r>
                        <a:rPr lang="en-US" sz="2000" u="none" strike="noStrike">
                          <a:effectLst/>
                          <a:latin typeface="+mn-lt"/>
                        </a:rPr>
                        <a:t>% 2021 Encumbrances/Expenditures</a:t>
                      </a:r>
                      <a:endParaRPr lang="en-US" sz="2000" b="0" i="0" u="none" strike="noStrike">
                        <a:solidFill>
                          <a:srgbClr val="000000"/>
                        </a:solidFill>
                        <a:effectLst/>
                        <a:latin typeface="+mn-lt"/>
                      </a:endParaRPr>
                    </a:p>
                  </a:txBody>
                  <a:tcPr marL="6350" marR="6350" marT="6350" marB="0" anchor="b"/>
                </a:tc>
                <a:extLst>
                  <a:ext uri="{0D108BD9-81ED-4DB2-BD59-A6C34878D82A}">
                    <a16:rowId xmlns:a16="http://schemas.microsoft.com/office/drawing/2014/main" val="2564185343"/>
                  </a:ext>
                </a:extLst>
              </a:tr>
              <a:tr h="698037">
                <a:tc>
                  <a:txBody>
                    <a:bodyPr/>
                    <a:lstStyle/>
                    <a:p>
                      <a:pPr algn="l" fontAlgn="b"/>
                      <a:r>
                        <a:rPr lang="en-US" sz="2000" u="none" strike="noStrike">
                          <a:effectLst/>
                          <a:latin typeface="+mn-lt"/>
                        </a:rPr>
                        <a:t>Travel</a:t>
                      </a:r>
                      <a:endParaRPr lang="en-US" sz="2000" b="0" i="0" u="none" strike="noStrike">
                        <a:solidFill>
                          <a:srgbClr val="000000"/>
                        </a:solidFill>
                        <a:effectLst/>
                        <a:latin typeface="+mn-lt"/>
                      </a:endParaRPr>
                    </a:p>
                  </a:txBody>
                  <a:tcPr marL="6350" marR="6350" marT="6350" marB="0" anchor="b"/>
                </a:tc>
                <a:tc>
                  <a:txBody>
                    <a:bodyPr/>
                    <a:lstStyle/>
                    <a:p>
                      <a:pPr algn="l" fontAlgn="b"/>
                      <a:endParaRPr lang="en-US" sz="2000" b="0" i="0" u="none" strike="noStrike" dirty="0">
                        <a:solidFill>
                          <a:srgbClr val="000000"/>
                        </a:solidFill>
                        <a:effectLst/>
                        <a:latin typeface="+mn-lt"/>
                      </a:endParaRPr>
                    </a:p>
                  </a:txBody>
                  <a:tcPr marL="6350" marR="6350" marT="6350" marB="0" anchor="b"/>
                </a:tc>
                <a:tc>
                  <a:txBody>
                    <a:bodyPr/>
                    <a:lstStyle/>
                    <a:p>
                      <a:pPr algn="l" fontAlgn="b"/>
                      <a:endParaRPr lang="en-US" sz="2000" b="0" i="0" u="none" strike="noStrike">
                        <a:solidFill>
                          <a:srgbClr val="000000"/>
                        </a:solidFill>
                        <a:effectLst/>
                        <a:latin typeface="+mn-lt"/>
                      </a:endParaRPr>
                    </a:p>
                  </a:txBody>
                  <a:tcPr marL="6350" marR="6350" marT="6350" marB="0" anchor="b"/>
                </a:tc>
                <a:tc>
                  <a:txBody>
                    <a:bodyPr/>
                    <a:lstStyle/>
                    <a:p>
                      <a:pPr algn="l" fontAlgn="b"/>
                      <a:endParaRPr lang="en-US" sz="2000" b="0" i="0" u="none" strike="noStrike">
                        <a:solidFill>
                          <a:srgbClr val="000000"/>
                        </a:solidFill>
                        <a:effectLst/>
                        <a:latin typeface="+mn-lt"/>
                      </a:endParaRPr>
                    </a:p>
                  </a:txBody>
                  <a:tcPr marL="6350" marR="6350" marT="6350" marB="0" anchor="b"/>
                </a:tc>
                <a:tc>
                  <a:txBody>
                    <a:bodyPr/>
                    <a:lstStyle/>
                    <a:p>
                      <a:pPr algn="l" fontAlgn="b"/>
                      <a:endParaRPr lang="en-US" sz="2000" b="0" i="0" u="none" strike="noStrike">
                        <a:solidFill>
                          <a:srgbClr val="000000"/>
                        </a:solidFill>
                        <a:effectLst/>
                        <a:latin typeface="+mn-lt"/>
                      </a:endParaRPr>
                    </a:p>
                  </a:txBody>
                  <a:tcPr marL="6350" marR="6350" marT="6350" marB="0" anchor="b"/>
                </a:tc>
                <a:tc>
                  <a:txBody>
                    <a:bodyPr/>
                    <a:lstStyle/>
                    <a:p>
                      <a:pPr algn="l" fontAlgn="b"/>
                      <a:endParaRPr lang="en-US" sz="2000" b="0" i="0" u="none" strike="noStrike">
                        <a:solidFill>
                          <a:srgbClr val="000000"/>
                        </a:solidFill>
                        <a:effectLst/>
                        <a:latin typeface="+mn-lt"/>
                      </a:endParaRPr>
                    </a:p>
                  </a:txBody>
                  <a:tcPr marL="6350" marR="6350" marT="6350" marB="0" anchor="b"/>
                </a:tc>
                <a:extLst>
                  <a:ext uri="{0D108BD9-81ED-4DB2-BD59-A6C34878D82A}">
                    <a16:rowId xmlns:a16="http://schemas.microsoft.com/office/drawing/2014/main" val="2333086666"/>
                  </a:ext>
                </a:extLst>
              </a:tr>
              <a:tr h="698037">
                <a:tc>
                  <a:txBody>
                    <a:bodyPr/>
                    <a:lstStyle/>
                    <a:p>
                      <a:pPr algn="l" fontAlgn="b"/>
                      <a:r>
                        <a:rPr lang="en-US" sz="2000" u="none" strike="noStrike">
                          <a:effectLst/>
                          <a:latin typeface="+mn-lt"/>
                        </a:rPr>
                        <a:t>Supplies</a:t>
                      </a:r>
                      <a:endParaRPr lang="en-US" sz="2000" b="0" i="0" u="none" strike="noStrike">
                        <a:solidFill>
                          <a:srgbClr val="000000"/>
                        </a:solidFill>
                        <a:effectLst/>
                        <a:latin typeface="+mn-lt"/>
                      </a:endParaRPr>
                    </a:p>
                  </a:txBody>
                  <a:tcPr marL="6350" marR="6350" marT="6350" marB="0" anchor="b"/>
                </a:tc>
                <a:tc>
                  <a:txBody>
                    <a:bodyPr/>
                    <a:lstStyle/>
                    <a:p>
                      <a:pPr algn="l" fontAlgn="b"/>
                      <a:endParaRPr lang="en-US" sz="2000" b="0" i="0" u="none" strike="noStrike">
                        <a:solidFill>
                          <a:srgbClr val="000000"/>
                        </a:solidFill>
                        <a:effectLst/>
                        <a:latin typeface="+mn-lt"/>
                      </a:endParaRPr>
                    </a:p>
                  </a:txBody>
                  <a:tcPr marL="6350" marR="6350" marT="6350" marB="0" anchor="b"/>
                </a:tc>
                <a:tc>
                  <a:txBody>
                    <a:bodyPr/>
                    <a:lstStyle/>
                    <a:p>
                      <a:pPr algn="l" fontAlgn="b"/>
                      <a:endParaRPr lang="en-US" sz="2000" b="0" i="0" u="none" strike="noStrike" dirty="0">
                        <a:solidFill>
                          <a:srgbClr val="000000"/>
                        </a:solidFill>
                        <a:effectLst/>
                        <a:latin typeface="+mn-lt"/>
                      </a:endParaRPr>
                    </a:p>
                  </a:txBody>
                  <a:tcPr marL="6350" marR="6350" marT="6350" marB="0" anchor="b"/>
                </a:tc>
                <a:tc>
                  <a:txBody>
                    <a:bodyPr/>
                    <a:lstStyle/>
                    <a:p>
                      <a:pPr algn="l" fontAlgn="b"/>
                      <a:endParaRPr lang="en-US" sz="2000" b="0" i="0" u="none" strike="noStrike" dirty="0">
                        <a:solidFill>
                          <a:srgbClr val="000000"/>
                        </a:solidFill>
                        <a:effectLst/>
                        <a:latin typeface="+mn-lt"/>
                      </a:endParaRPr>
                    </a:p>
                  </a:txBody>
                  <a:tcPr marL="6350" marR="6350" marT="6350" marB="0" anchor="b"/>
                </a:tc>
                <a:tc>
                  <a:txBody>
                    <a:bodyPr/>
                    <a:lstStyle/>
                    <a:p>
                      <a:pPr algn="l" fontAlgn="b"/>
                      <a:endParaRPr lang="en-US" sz="2000" b="0" i="0" u="none" strike="noStrike" dirty="0">
                        <a:solidFill>
                          <a:srgbClr val="000000"/>
                        </a:solidFill>
                        <a:effectLst/>
                        <a:latin typeface="+mn-lt"/>
                      </a:endParaRPr>
                    </a:p>
                  </a:txBody>
                  <a:tcPr marL="6350" marR="6350" marT="6350" marB="0" anchor="b"/>
                </a:tc>
                <a:tc>
                  <a:txBody>
                    <a:bodyPr/>
                    <a:lstStyle/>
                    <a:p>
                      <a:pPr algn="l" fontAlgn="b"/>
                      <a:endParaRPr lang="en-US" sz="2000" b="0" i="0" u="none" strike="noStrike">
                        <a:solidFill>
                          <a:srgbClr val="000000"/>
                        </a:solidFill>
                        <a:effectLst/>
                        <a:latin typeface="+mn-lt"/>
                      </a:endParaRPr>
                    </a:p>
                  </a:txBody>
                  <a:tcPr marL="6350" marR="6350" marT="6350" marB="0" anchor="b"/>
                </a:tc>
                <a:extLst>
                  <a:ext uri="{0D108BD9-81ED-4DB2-BD59-A6C34878D82A}">
                    <a16:rowId xmlns:a16="http://schemas.microsoft.com/office/drawing/2014/main" val="190973911"/>
                  </a:ext>
                </a:extLst>
              </a:tr>
              <a:tr h="698037">
                <a:tc>
                  <a:txBody>
                    <a:bodyPr/>
                    <a:lstStyle/>
                    <a:p>
                      <a:pPr algn="l" fontAlgn="b"/>
                      <a:r>
                        <a:rPr lang="en-US" sz="2000" u="none" strike="noStrike">
                          <a:effectLst/>
                          <a:latin typeface="+mn-lt"/>
                        </a:rPr>
                        <a:t>Construction</a:t>
                      </a:r>
                      <a:endParaRPr lang="en-US" sz="2000" b="0" i="0" u="none" strike="noStrike">
                        <a:solidFill>
                          <a:srgbClr val="000000"/>
                        </a:solidFill>
                        <a:effectLst/>
                        <a:latin typeface="+mn-lt"/>
                      </a:endParaRPr>
                    </a:p>
                  </a:txBody>
                  <a:tcPr marL="6350" marR="6350" marT="6350" marB="0" anchor="b"/>
                </a:tc>
                <a:tc>
                  <a:txBody>
                    <a:bodyPr/>
                    <a:lstStyle/>
                    <a:p>
                      <a:pPr algn="l" fontAlgn="b"/>
                      <a:endParaRPr lang="en-US" sz="2000" b="0" i="0" u="none" strike="noStrike">
                        <a:solidFill>
                          <a:srgbClr val="000000"/>
                        </a:solidFill>
                        <a:effectLst/>
                        <a:latin typeface="+mn-lt"/>
                      </a:endParaRPr>
                    </a:p>
                  </a:txBody>
                  <a:tcPr marL="6350" marR="6350" marT="6350" marB="0" anchor="b"/>
                </a:tc>
                <a:tc>
                  <a:txBody>
                    <a:bodyPr/>
                    <a:lstStyle/>
                    <a:p>
                      <a:pPr algn="l" fontAlgn="b"/>
                      <a:endParaRPr lang="en-US" sz="2000" b="0" i="0" u="none" strike="noStrike">
                        <a:solidFill>
                          <a:srgbClr val="000000"/>
                        </a:solidFill>
                        <a:effectLst/>
                        <a:latin typeface="+mn-lt"/>
                      </a:endParaRPr>
                    </a:p>
                  </a:txBody>
                  <a:tcPr marL="6350" marR="6350" marT="6350" marB="0" anchor="b"/>
                </a:tc>
                <a:tc>
                  <a:txBody>
                    <a:bodyPr/>
                    <a:lstStyle/>
                    <a:p>
                      <a:pPr algn="l" fontAlgn="b"/>
                      <a:endParaRPr lang="en-US" sz="2000" b="0" i="0" u="none" strike="noStrike">
                        <a:solidFill>
                          <a:srgbClr val="000000"/>
                        </a:solidFill>
                        <a:effectLst/>
                        <a:latin typeface="+mn-lt"/>
                      </a:endParaRPr>
                    </a:p>
                  </a:txBody>
                  <a:tcPr marL="6350" marR="6350" marT="6350" marB="0" anchor="b"/>
                </a:tc>
                <a:tc>
                  <a:txBody>
                    <a:bodyPr/>
                    <a:lstStyle/>
                    <a:p>
                      <a:pPr algn="l" fontAlgn="b"/>
                      <a:endParaRPr lang="en-US" sz="2000" b="0" i="0" u="none" strike="noStrike">
                        <a:solidFill>
                          <a:srgbClr val="000000"/>
                        </a:solidFill>
                        <a:effectLst/>
                        <a:latin typeface="+mn-lt"/>
                      </a:endParaRPr>
                    </a:p>
                  </a:txBody>
                  <a:tcPr marL="6350" marR="6350" marT="6350" marB="0" anchor="b"/>
                </a:tc>
                <a:tc>
                  <a:txBody>
                    <a:bodyPr/>
                    <a:lstStyle/>
                    <a:p>
                      <a:pPr algn="l" fontAlgn="b"/>
                      <a:endParaRPr lang="en-US" sz="2000" b="0" i="0" u="none" strike="noStrike" dirty="0">
                        <a:solidFill>
                          <a:srgbClr val="000000"/>
                        </a:solidFill>
                        <a:effectLst/>
                        <a:latin typeface="+mn-lt"/>
                      </a:endParaRPr>
                    </a:p>
                  </a:txBody>
                  <a:tcPr marL="6350" marR="6350" marT="6350" marB="0" anchor="b"/>
                </a:tc>
                <a:extLst>
                  <a:ext uri="{0D108BD9-81ED-4DB2-BD59-A6C34878D82A}">
                    <a16:rowId xmlns:a16="http://schemas.microsoft.com/office/drawing/2014/main" val="2045611821"/>
                  </a:ext>
                </a:extLst>
              </a:tr>
              <a:tr h="698037">
                <a:tc>
                  <a:txBody>
                    <a:bodyPr/>
                    <a:lstStyle/>
                    <a:p>
                      <a:pPr algn="l" fontAlgn="b"/>
                      <a:r>
                        <a:rPr lang="en-US" sz="2000" u="none" strike="noStrike">
                          <a:effectLst/>
                          <a:latin typeface="+mn-lt"/>
                        </a:rPr>
                        <a:t>All other</a:t>
                      </a:r>
                      <a:endParaRPr lang="en-US" sz="2000" b="0" i="0" u="none" strike="noStrike">
                        <a:solidFill>
                          <a:srgbClr val="000000"/>
                        </a:solidFill>
                        <a:effectLst/>
                        <a:latin typeface="+mn-lt"/>
                      </a:endParaRPr>
                    </a:p>
                  </a:txBody>
                  <a:tcPr marL="6350" marR="6350" marT="6350" marB="0" anchor="b"/>
                </a:tc>
                <a:tc>
                  <a:txBody>
                    <a:bodyPr/>
                    <a:lstStyle/>
                    <a:p>
                      <a:pPr algn="l" fontAlgn="b"/>
                      <a:endParaRPr lang="en-US" sz="2000" b="0" i="0" u="none" strike="noStrike">
                        <a:solidFill>
                          <a:srgbClr val="000000"/>
                        </a:solidFill>
                        <a:effectLst/>
                        <a:latin typeface="+mn-lt"/>
                      </a:endParaRPr>
                    </a:p>
                  </a:txBody>
                  <a:tcPr marL="6350" marR="6350" marT="6350" marB="0" anchor="b"/>
                </a:tc>
                <a:tc>
                  <a:txBody>
                    <a:bodyPr/>
                    <a:lstStyle/>
                    <a:p>
                      <a:pPr algn="l" fontAlgn="b"/>
                      <a:endParaRPr lang="en-US" sz="2000" b="0" i="0" u="none" strike="noStrike">
                        <a:solidFill>
                          <a:srgbClr val="000000"/>
                        </a:solidFill>
                        <a:effectLst/>
                        <a:latin typeface="+mn-lt"/>
                      </a:endParaRPr>
                    </a:p>
                  </a:txBody>
                  <a:tcPr marL="6350" marR="6350" marT="6350" marB="0" anchor="b"/>
                </a:tc>
                <a:tc>
                  <a:txBody>
                    <a:bodyPr/>
                    <a:lstStyle/>
                    <a:p>
                      <a:pPr algn="l" fontAlgn="b"/>
                      <a:endParaRPr lang="en-US" sz="2000" b="0" i="0" u="none" strike="noStrike" dirty="0">
                        <a:solidFill>
                          <a:srgbClr val="000000"/>
                        </a:solidFill>
                        <a:effectLst/>
                        <a:latin typeface="+mn-lt"/>
                      </a:endParaRPr>
                    </a:p>
                  </a:txBody>
                  <a:tcPr marL="6350" marR="6350" marT="6350" marB="0" anchor="b"/>
                </a:tc>
                <a:tc>
                  <a:txBody>
                    <a:bodyPr/>
                    <a:lstStyle/>
                    <a:p>
                      <a:pPr algn="l" fontAlgn="b"/>
                      <a:endParaRPr lang="en-US" sz="2000" b="0" i="0" u="none" strike="noStrike">
                        <a:solidFill>
                          <a:srgbClr val="000000"/>
                        </a:solidFill>
                        <a:effectLst/>
                        <a:latin typeface="+mn-lt"/>
                      </a:endParaRPr>
                    </a:p>
                  </a:txBody>
                  <a:tcPr marL="6350" marR="6350" marT="6350" marB="0" anchor="b"/>
                </a:tc>
                <a:tc>
                  <a:txBody>
                    <a:bodyPr/>
                    <a:lstStyle/>
                    <a:p>
                      <a:pPr algn="l" fontAlgn="b"/>
                      <a:endParaRPr lang="en-US" sz="2000" b="0" i="0" u="none" strike="noStrike" dirty="0">
                        <a:solidFill>
                          <a:srgbClr val="000000"/>
                        </a:solidFill>
                        <a:effectLst/>
                        <a:latin typeface="+mn-lt"/>
                      </a:endParaRPr>
                    </a:p>
                  </a:txBody>
                  <a:tcPr marL="6350" marR="6350" marT="6350" marB="0" anchor="b"/>
                </a:tc>
                <a:extLst>
                  <a:ext uri="{0D108BD9-81ED-4DB2-BD59-A6C34878D82A}">
                    <a16:rowId xmlns:a16="http://schemas.microsoft.com/office/drawing/2014/main" val="4011032555"/>
                  </a:ext>
                </a:extLst>
              </a:tr>
            </a:tbl>
          </a:graphicData>
        </a:graphic>
      </p:graphicFrame>
      <p:sp>
        <p:nvSpPr>
          <p:cNvPr id="6" name="TextBox 5">
            <a:extLst>
              <a:ext uri="{FF2B5EF4-FFF2-40B4-BE49-F238E27FC236}">
                <a16:creationId xmlns:a16="http://schemas.microsoft.com/office/drawing/2014/main" id="{FD40A580-89C6-4A59-B69C-B31703BBF9BB}"/>
              </a:ext>
            </a:extLst>
          </p:cNvPr>
          <p:cNvSpPr txBox="1"/>
          <p:nvPr/>
        </p:nvSpPr>
        <p:spPr>
          <a:xfrm rot="21283679">
            <a:off x="3536805" y="3584769"/>
            <a:ext cx="5511746" cy="1754326"/>
          </a:xfrm>
          <a:prstGeom prst="rect">
            <a:avLst/>
          </a:prstGeom>
          <a:solidFill>
            <a:schemeClr val="bg1"/>
          </a:solidFill>
        </p:spPr>
        <p:txBody>
          <a:bodyPr wrap="square" rtlCol="0">
            <a:spAutoFit/>
          </a:bodyPr>
          <a:lstStyle/>
          <a:p>
            <a:r>
              <a:rPr lang="en-US" dirty="0">
                <a:solidFill>
                  <a:srgbClr val="FF0000"/>
                </a:solidFill>
              </a:rPr>
              <a:t>This chart will provide a very high level view of how well the government is managing the outstanding encumbrance balances.  The object classifications are suggestions.  Please break down the balances in the standard sub-account categories used by your government</a:t>
            </a:r>
          </a:p>
        </p:txBody>
      </p:sp>
    </p:spTree>
    <p:extLst>
      <p:ext uri="{BB962C8B-B14F-4D97-AF65-F5344CB8AC3E}">
        <p14:creationId xmlns:p14="http://schemas.microsoft.com/office/powerpoint/2010/main" val="1028047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EF2239-9C41-4F1E-B31F-14515ED9BBED}" type="slidenum">
              <a:rPr lang="en-US" smtClean="0"/>
              <a:pPr/>
              <a:t>6</a:t>
            </a:fld>
            <a:endParaRPr lang="en-US"/>
          </a:p>
        </p:txBody>
      </p:sp>
      <p:graphicFrame>
        <p:nvGraphicFramePr>
          <p:cNvPr id="4" name="Table 6">
            <a:extLst>
              <a:ext uri="{FF2B5EF4-FFF2-40B4-BE49-F238E27FC236}">
                <a16:creationId xmlns:a16="http://schemas.microsoft.com/office/drawing/2014/main" id="{984CB098-E3F5-4BF3-8934-6CBF926E9100}"/>
              </a:ext>
            </a:extLst>
          </p:cNvPr>
          <p:cNvGraphicFramePr>
            <a:graphicFrameLocks noGrp="1"/>
          </p:cNvGraphicFramePr>
          <p:nvPr>
            <p:extLst>
              <p:ext uri="{D42A27DB-BD31-4B8C-83A1-F6EECF244321}">
                <p14:modId xmlns:p14="http://schemas.microsoft.com/office/powerpoint/2010/main" val="850533462"/>
              </p:ext>
            </p:extLst>
          </p:nvPr>
        </p:nvGraphicFramePr>
        <p:xfrm>
          <a:off x="392653" y="1524000"/>
          <a:ext cx="11681359" cy="4729317"/>
        </p:xfrm>
        <a:graphic>
          <a:graphicData uri="http://schemas.openxmlformats.org/drawingml/2006/table">
            <a:tbl>
              <a:tblPr firstRow="1" bandRow="1">
                <a:tableStyleId>{BDBED569-4797-4DF1-A0F4-6AAB3CD982D8}</a:tableStyleId>
              </a:tblPr>
              <a:tblGrid>
                <a:gridCol w="4046684">
                  <a:extLst>
                    <a:ext uri="{9D8B030D-6E8A-4147-A177-3AD203B41FA5}">
                      <a16:colId xmlns:a16="http://schemas.microsoft.com/office/drawing/2014/main" val="3616128542"/>
                    </a:ext>
                  </a:extLst>
                </a:gridCol>
                <a:gridCol w="7634675">
                  <a:extLst>
                    <a:ext uri="{9D8B030D-6E8A-4147-A177-3AD203B41FA5}">
                      <a16:colId xmlns:a16="http://schemas.microsoft.com/office/drawing/2014/main" val="4161743446"/>
                    </a:ext>
                  </a:extLst>
                </a:gridCol>
              </a:tblGrid>
              <a:tr h="1627695">
                <a:tc>
                  <a:txBody>
                    <a:bodyPr/>
                    <a:lstStyle/>
                    <a:p>
                      <a:pPr lvl="0" algn="l">
                        <a:lnSpc>
                          <a:spcPct val="100000"/>
                        </a:lnSpc>
                      </a:pPr>
                      <a:r>
                        <a:rPr lang="en-US" b="0" dirty="0">
                          <a:latin typeface="Open Sans" panose="020B0606030504020204" pitchFamily="34" charset="0"/>
                          <a:ea typeface="Open Sans" panose="020B0606030504020204" pitchFamily="34" charset="0"/>
                          <a:cs typeface="Open Sans" panose="020B0606030504020204" pitchFamily="34" charset="0"/>
                        </a:rPr>
                        <a:t>What changes made in your operations as a response to Covid are likely to remain?  And why?</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03440"/>
                      </a:solidFill>
                      <a:prstDash val="solid"/>
                      <a:round/>
                      <a:headEnd type="none" w="med" len="med"/>
                      <a:tailEnd type="none" w="med" len="med"/>
                    </a:lnT>
                    <a:lnB w="12700" cap="flat" cmpd="sng" algn="ctr">
                      <a:solidFill>
                        <a:srgbClr val="E03440"/>
                      </a:solidFill>
                      <a:prstDash val="solid"/>
                      <a:round/>
                      <a:headEnd type="none" w="med" len="med"/>
                      <a:tailEnd type="none" w="med" len="med"/>
                    </a:lnB>
                    <a:lnTlToBr w="12700" cmpd="sng">
                      <a:noFill/>
                      <a:prstDash val="solid"/>
                    </a:lnTlToBr>
                    <a:lnBlToTr w="12700" cmpd="sng">
                      <a:noFill/>
                      <a:prstDash val="solid"/>
                    </a:lnBlToTr>
                  </a:tcPr>
                </a:tc>
                <a:tc>
                  <a:txBody>
                    <a:bodyPr/>
                    <a:lstStyle/>
                    <a:p>
                      <a:pPr lvl="1" algn="l"/>
                      <a:r>
                        <a:rPr lang="en-US" b="1" i="1" dirty="0">
                          <a:latin typeface="Open Sans" panose="020B0606030504020204" pitchFamily="34" charset="0"/>
                          <a:ea typeface="Open Sans" panose="020B0606030504020204" pitchFamily="34" charset="0"/>
                          <a:cs typeface="Open Sans" panose="020B0606030504020204" pitchFamily="34" charset="0"/>
                        </a:rPr>
                        <a:t>INSERT COMMENTS HERE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03440"/>
                      </a:solidFill>
                      <a:prstDash val="solid"/>
                      <a:round/>
                      <a:headEnd type="none" w="med" len="med"/>
                      <a:tailEnd type="none" w="med" len="med"/>
                    </a:lnT>
                    <a:lnB w="12700" cap="flat" cmpd="sng" algn="ctr">
                      <a:solidFill>
                        <a:srgbClr val="E0344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69334856"/>
                  </a:ext>
                </a:extLst>
              </a:tr>
              <a:tr h="1627695">
                <a:tc>
                  <a:txBody>
                    <a:bodyPr/>
                    <a:lstStyle/>
                    <a:p>
                      <a:pPr lvl="0" algn="l">
                        <a:lnSpc>
                          <a:spcPct val="100000"/>
                        </a:lnSpc>
                      </a:pPr>
                      <a:r>
                        <a:rPr lang="en-US" dirty="0">
                          <a:latin typeface="Open Sans" panose="020B0606030504020204" pitchFamily="34" charset="0"/>
                          <a:ea typeface="Open Sans" panose="020B0606030504020204" pitchFamily="34" charset="0"/>
                          <a:cs typeface="Open Sans" panose="020B0606030504020204" pitchFamily="34" charset="0"/>
                        </a:rPr>
                        <a:t>What has been the greatest challenge in your financial operations over the last couple of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03440"/>
                      </a:solidFill>
                      <a:prstDash val="solid"/>
                      <a:round/>
                      <a:headEnd type="none" w="med" len="med"/>
                      <a:tailEnd type="none" w="med" len="med"/>
                    </a:lnT>
                    <a:lnB w="12700" cap="flat" cmpd="sng" algn="ctr">
                      <a:solidFill>
                        <a:srgbClr val="E0344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b="1" i="1" dirty="0">
                          <a:latin typeface="Open Sans" panose="020B0606030504020204" pitchFamily="34" charset="0"/>
                          <a:ea typeface="Open Sans" panose="020B0606030504020204" pitchFamily="34" charset="0"/>
                          <a:cs typeface="Open Sans" panose="020B0606030504020204" pitchFamily="34" charset="0"/>
                        </a:rPr>
                        <a:t>INSERT COMMENTS HERE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03440"/>
                      </a:solidFill>
                      <a:prstDash val="solid"/>
                      <a:round/>
                      <a:headEnd type="none" w="med" len="med"/>
                      <a:tailEnd type="none" w="med" len="med"/>
                    </a:lnT>
                    <a:lnB w="12700" cap="flat" cmpd="sng" algn="ctr">
                      <a:solidFill>
                        <a:srgbClr val="E0344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770761110"/>
                  </a:ext>
                </a:extLst>
              </a:tr>
              <a:tr h="1473927">
                <a:tc>
                  <a:txBody>
                    <a:bodyPr/>
                    <a:lstStyle/>
                    <a:p>
                      <a:pPr lvl="0" algn="l">
                        <a:lnSpc>
                          <a:spcPct val="100000"/>
                        </a:lnSpc>
                      </a:pPr>
                      <a:r>
                        <a:rPr lang="en-US" dirty="0">
                          <a:latin typeface="Open Sans" panose="020B0606030504020204" pitchFamily="34" charset="0"/>
                          <a:ea typeface="Open Sans" panose="020B0606030504020204" pitchFamily="34" charset="0"/>
                          <a:cs typeface="Open Sans" panose="020B0606030504020204" pitchFamily="34" charset="0"/>
                        </a:rPr>
                        <a:t>What finance office accomplishment would you like to share with your finance office colleagues?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03440"/>
                      </a:solidFill>
                      <a:prstDash val="solid"/>
                      <a:round/>
                      <a:headEnd type="none" w="med" len="med"/>
                      <a:tailEnd type="none" w="med" len="med"/>
                    </a:lnT>
                    <a:lnB w="12700" cap="flat" cmpd="sng" algn="ctr">
                      <a:solidFill>
                        <a:srgbClr val="E03440"/>
                      </a:solidFill>
                      <a:prstDash val="solid"/>
                      <a:round/>
                      <a:headEnd type="none" w="med" len="med"/>
                      <a:tailEnd type="none" w="med" len="med"/>
                    </a:lnB>
                    <a:lnTlToBr w="12700" cmpd="sng">
                      <a:noFill/>
                      <a:prstDash val="solid"/>
                    </a:lnTlToBr>
                    <a:lnBlToTr w="12700" cmpd="sng">
                      <a:noFill/>
                      <a:prstDash val="solid"/>
                    </a:lnBlToTr>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b="1" i="1" dirty="0">
                          <a:latin typeface="Open Sans" panose="020B0606030504020204" pitchFamily="34" charset="0"/>
                          <a:ea typeface="Open Sans" panose="020B0606030504020204" pitchFamily="34" charset="0"/>
                          <a:cs typeface="Open Sans" panose="020B0606030504020204" pitchFamily="34" charset="0"/>
                        </a:rPr>
                        <a:t>INSERT COMMENTS HERE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03440"/>
                      </a:solidFill>
                      <a:prstDash val="solid"/>
                      <a:round/>
                      <a:headEnd type="none" w="med" len="med"/>
                      <a:tailEnd type="none" w="med" len="med"/>
                    </a:lnT>
                    <a:lnB w="12700" cap="flat" cmpd="sng" algn="ctr">
                      <a:solidFill>
                        <a:srgbClr val="E0344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54752365"/>
                  </a:ext>
                </a:extLst>
              </a:tr>
            </a:tbl>
          </a:graphicData>
        </a:graphic>
      </p:graphicFrame>
      <p:sp>
        <p:nvSpPr>
          <p:cNvPr id="7" name="Title 1">
            <a:extLst>
              <a:ext uri="{FF2B5EF4-FFF2-40B4-BE49-F238E27FC236}">
                <a16:creationId xmlns:a16="http://schemas.microsoft.com/office/drawing/2014/main" id="{B6C02867-9E5C-42E5-9E95-441660C1737E}"/>
              </a:ext>
            </a:extLst>
          </p:cNvPr>
          <p:cNvSpPr>
            <a:spLocks noGrp="1"/>
          </p:cNvSpPr>
          <p:nvPr>
            <p:ph type="title"/>
          </p:nvPr>
        </p:nvSpPr>
        <p:spPr>
          <a:xfrm>
            <a:off x="1337187" y="147484"/>
            <a:ext cx="10736826" cy="1376516"/>
          </a:xfrm>
        </p:spPr>
        <p:txBody>
          <a:bodyPr>
            <a:normAutofit/>
          </a:bodyPr>
          <a:lstStyle/>
          <a:p>
            <a:r>
              <a:rPr lang="en-US" sz="4000" dirty="0">
                <a:highlight>
                  <a:srgbClr val="FFFF00"/>
                </a:highlight>
              </a:rPr>
              <a:t>[GOVT] </a:t>
            </a:r>
            <a:r>
              <a:rPr lang="en-US" sz="4000" dirty="0"/>
              <a:t> - COVID Changes, Challenges and Accomplishments</a:t>
            </a:r>
          </a:p>
        </p:txBody>
      </p:sp>
      <p:sp>
        <p:nvSpPr>
          <p:cNvPr id="8" name="Star: 5 Points 7">
            <a:extLst>
              <a:ext uri="{FF2B5EF4-FFF2-40B4-BE49-F238E27FC236}">
                <a16:creationId xmlns:a16="http://schemas.microsoft.com/office/drawing/2014/main" id="{2DA330F7-4530-4ECB-8BD5-32DCC461102C}"/>
              </a:ext>
            </a:extLst>
          </p:cNvPr>
          <p:cNvSpPr/>
          <p:nvPr/>
        </p:nvSpPr>
        <p:spPr>
          <a:xfrm>
            <a:off x="4385187" y="4865637"/>
            <a:ext cx="688258" cy="61093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6667196"/>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14BE4D-E273-4BF9-B4F1-F0F32BDCE1AD}"/>
              </a:ext>
            </a:extLst>
          </p:cNvPr>
          <p:cNvSpPr>
            <a:spLocks noGrp="1"/>
          </p:cNvSpPr>
          <p:nvPr>
            <p:ph type="title"/>
          </p:nvPr>
        </p:nvSpPr>
        <p:spPr/>
        <p:txBody>
          <a:bodyPr/>
          <a:lstStyle/>
          <a:p>
            <a:r>
              <a:rPr lang="en-US" sz="4400" dirty="0">
                <a:highlight>
                  <a:srgbClr val="FFFF00"/>
                </a:highlight>
              </a:rPr>
              <a:t>[GOVT] </a:t>
            </a:r>
            <a:r>
              <a:rPr lang="en-US" dirty="0"/>
              <a:t>–Reduction in invalid </a:t>
            </a:r>
          </a:p>
        </p:txBody>
      </p:sp>
      <p:sp>
        <p:nvSpPr>
          <p:cNvPr id="7" name="TextBox 6">
            <a:extLst>
              <a:ext uri="{FF2B5EF4-FFF2-40B4-BE49-F238E27FC236}">
                <a16:creationId xmlns:a16="http://schemas.microsoft.com/office/drawing/2014/main" id="{F8B08890-0CAA-491D-BB23-A0D6AFAD2BDC}"/>
              </a:ext>
            </a:extLst>
          </p:cNvPr>
          <p:cNvSpPr txBox="1"/>
          <p:nvPr/>
        </p:nvSpPr>
        <p:spPr>
          <a:xfrm rot="21442111">
            <a:off x="391395" y="1921637"/>
            <a:ext cx="11242853" cy="3504229"/>
          </a:xfrm>
          <a:prstGeom prst="rect">
            <a:avLst/>
          </a:prstGeom>
          <a:solidFill>
            <a:schemeClr val="bg1"/>
          </a:solidFill>
        </p:spPr>
        <p:txBody>
          <a:bodyPr wrap="square" rtlCol="0">
            <a:spAutoFit/>
          </a:bodyPr>
          <a:lstStyle/>
          <a:p>
            <a:pPr>
              <a:lnSpc>
                <a:spcPct val="107000"/>
              </a:lnSpc>
              <a:spcAft>
                <a:spcPts val="800"/>
              </a:spcAft>
            </a:pPr>
            <a:r>
              <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The following four slides are a full list of the performance measures the IGFOA has been tracking for a number of years.  We had a fairly good response on these performance measures at our July 2021 meeting.  </a:t>
            </a:r>
          </a:p>
          <a:p>
            <a:pPr>
              <a:lnSpc>
                <a:spcPct val="107000"/>
              </a:lnSpc>
              <a:spcAft>
                <a:spcPts val="800"/>
              </a:spcAft>
            </a:pPr>
            <a:r>
              <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It is not necessary to fill in the slides for the March 2022 meeting, but they will be expected for our June 2022 meeting—so be prepared! </a:t>
            </a:r>
          </a:p>
          <a:p>
            <a:pPr>
              <a:lnSpc>
                <a:spcPct val="107000"/>
              </a:lnSpc>
              <a:spcAft>
                <a:spcPts val="800"/>
              </a:spcAft>
            </a:pPr>
            <a:r>
              <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As always, if you need more explanation or help with the calculations, please contact me at </a:t>
            </a:r>
            <a:r>
              <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hlinkClick r:id="rId2"/>
              </a:rPr>
              <a:t>milksdeb@gmail.com</a:t>
            </a:r>
            <a:endParaRPr lang="en-US" sz="2800" dirty="0"/>
          </a:p>
        </p:txBody>
      </p:sp>
      <p:sp>
        <p:nvSpPr>
          <p:cNvPr id="2" name="Slide Number Placeholder 1">
            <a:extLst>
              <a:ext uri="{FF2B5EF4-FFF2-40B4-BE49-F238E27FC236}">
                <a16:creationId xmlns:a16="http://schemas.microsoft.com/office/drawing/2014/main" id="{472DB364-FDE8-4504-8EDF-26C08C9118F6}"/>
              </a:ext>
            </a:extLst>
          </p:cNvPr>
          <p:cNvSpPr>
            <a:spLocks noGrp="1"/>
          </p:cNvSpPr>
          <p:nvPr>
            <p:ph type="sldNum" sz="quarter" idx="12"/>
          </p:nvPr>
        </p:nvSpPr>
        <p:spPr/>
        <p:txBody>
          <a:bodyPr/>
          <a:lstStyle/>
          <a:p>
            <a:fld id="{0A39F794-7202-4E3A-AED8-2497AE0D328A}" type="slidenum">
              <a:rPr lang="en-US" smtClean="0"/>
              <a:t>7</a:t>
            </a:fld>
            <a:endParaRPr lang="en-US"/>
          </a:p>
        </p:txBody>
      </p:sp>
    </p:spTree>
    <p:extLst>
      <p:ext uri="{BB962C8B-B14F-4D97-AF65-F5344CB8AC3E}">
        <p14:creationId xmlns:p14="http://schemas.microsoft.com/office/powerpoint/2010/main" val="574043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1" y="2"/>
          <a:ext cx="12191998" cy="6324599"/>
        </p:xfrm>
        <a:graphic>
          <a:graphicData uri="http://schemas.openxmlformats.org/drawingml/2006/table">
            <a:tbl>
              <a:tblPr/>
              <a:tblGrid>
                <a:gridCol w="2848597">
                  <a:extLst>
                    <a:ext uri="{9D8B030D-6E8A-4147-A177-3AD203B41FA5}">
                      <a16:colId xmlns:a16="http://schemas.microsoft.com/office/drawing/2014/main" val="1477571676"/>
                    </a:ext>
                  </a:extLst>
                </a:gridCol>
                <a:gridCol w="1063003">
                  <a:extLst>
                    <a:ext uri="{9D8B030D-6E8A-4147-A177-3AD203B41FA5}">
                      <a16:colId xmlns:a16="http://schemas.microsoft.com/office/drawing/2014/main" val="3172208435"/>
                    </a:ext>
                  </a:extLst>
                </a:gridCol>
                <a:gridCol w="92713">
                  <a:extLst>
                    <a:ext uri="{9D8B030D-6E8A-4147-A177-3AD203B41FA5}">
                      <a16:colId xmlns:a16="http://schemas.microsoft.com/office/drawing/2014/main" val="1042492712"/>
                    </a:ext>
                  </a:extLst>
                </a:gridCol>
                <a:gridCol w="830163">
                  <a:extLst>
                    <a:ext uri="{9D8B030D-6E8A-4147-A177-3AD203B41FA5}">
                      <a16:colId xmlns:a16="http://schemas.microsoft.com/office/drawing/2014/main" val="173433794"/>
                    </a:ext>
                  </a:extLst>
                </a:gridCol>
                <a:gridCol w="830163">
                  <a:extLst>
                    <a:ext uri="{9D8B030D-6E8A-4147-A177-3AD203B41FA5}">
                      <a16:colId xmlns:a16="http://schemas.microsoft.com/office/drawing/2014/main" val="1751001986"/>
                    </a:ext>
                  </a:extLst>
                </a:gridCol>
                <a:gridCol w="830163">
                  <a:extLst>
                    <a:ext uri="{9D8B030D-6E8A-4147-A177-3AD203B41FA5}">
                      <a16:colId xmlns:a16="http://schemas.microsoft.com/office/drawing/2014/main" val="964237778"/>
                    </a:ext>
                  </a:extLst>
                </a:gridCol>
                <a:gridCol w="921997">
                  <a:extLst>
                    <a:ext uri="{9D8B030D-6E8A-4147-A177-3AD203B41FA5}">
                      <a16:colId xmlns:a16="http://schemas.microsoft.com/office/drawing/2014/main" val="2004997261"/>
                    </a:ext>
                  </a:extLst>
                </a:gridCol>
                <a:gridCol w="738329">
                  <a:extLst>
                    <a:ext uri="{9D8B030D-6E8A-4147-A177-3AD203B41FA5}">
                      <a16:colId xmlns:a16="http://schemas.microsoft.com/office/drawing/2014/main" val="3337311882"/>
                    </a:ext>
                  </a:extLst>
                </a:gridCol>
                <a:gridCol w="3277244">
                  <a:extLst>
                    <a:ext uri="{9D8B030D-6E8A-4147-A177-3AD203B41FA5}">
                      <a16:colId xmlns:a16="http://schemas.microsoft.com/office/drawing/2014/main" val="30743705"/>
                    </a:ext>
                  </a:extLst>
                </a:gridCol>
                <a:gridCol w="759626">
                  <a:extLst>
                    <a:ext uri="{9D8B030D-6E8A-4147-A177-3AD203B41FA5}">
                      <a16:colId xmlns:a16="http://schemas.microsoft.com/office/drawing/2014/main" val="1326792434"/>
                    </a:ext>
                  </a:extLst>
                </a:gridCol>
              </a:tblGrid>
              <a:tr h="1220299">
                <a:tc>
                  <a:txBody>
                    <a:bodyPr/>
                    <a:lstStyle/>
                    <a:p>
                      <a:pPr algn="ctr" fontAlgn="ctr"/>
                      <a:r>
                        <a:rPr lang="en-US" sz="2100" b="0" i="0" u="none" strike="noStrike" dirty="0">
                          <a:solidFill>
                            <a:schemeClr val="bg1"/>
                          </a:solidFill>
                          <a:effectLst/>
                          <a:latin typeface="Calibri" panose="020F0502020204030204" pitchFamily="34" charset="0"/>
                        </a:rPr>
                        <a:t>(YOUR GOVT) Department of Finance Performance Measures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Target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gridSpan="2">
                  <a:txBody>
                    <a:bodyPr/>
                    <a:lstStyle/>
                    <a:p>
                      <a:pPr algn="ctr" fontAlgn="b"/>
                      <a:r>
                        <a:rPr lang="en-US" sz="2100" b="0" i="0" u="none" strike="noStrike" dirty="0">
                          <a:solidFill>
                            <a:schemeClr val="bg1"/>
                          </a:solidFill>
                          <a:effectLst/>
                          <a:latin typeface="Calibri" panose="020F0502020204030204" pitchFamily="34" charset="0"/>
                        </a:rPr>
                        <a:t>Period</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algn="ctr" fontAlgn="b"/>
                      <a:endParaRPr lang="en-US" sz="32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2100" b="0" i="0" u="none" strike="noStrike" dirty="0">
                          <a:solidFill>
                            <a:schemeClr val="bg1"/>
                          </a:solidFill>
                          <a:effectLst/>
                          <a:latin typeface="Calibri" panose="020F0502020204030204" pitchFamily="34" charset="0"/>
                        </a:rPr>
                        <a:t>Prior Period  -2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Prior Period  -1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Current Period 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Trend</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Notes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Audit issue?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351201508"/>
                  </a:ext>
                </a:extLst>
              </a:tr>
              <a:tr h="709807">
                <a:tc gridSpan="6">
                  <a:txBody>
                    <a:bodyPr/>
                    <a:lstStyle/>
                    <a:p>
                      <a:pPr algn="ctr" fontAlgn="ctr"/>
                      <a:r>
                        <a:rPr lang="en-US" sz="2100" b="0" i="0" u="none" strike="noStrike" dirty="0">
                          <a:solidFill>
                            <a:srgbClr val="000000"/>
                          </a:solidFill>
                          <a:effectLst/>
                          <a:latin typeface="Calibri" panose="020F0502020204030204" pitchFamily="34" charset="0"/>
                        </a:rPr>
                        <a:t>Cash Management</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2100" b="0" i="0" u="none" strike="noStrike" dirty="0">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2100" b="0" i="0" u="none" strike="noStrike" dirty="0">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2100" b="0" i="0" u="none" strike="noStrike" dirty="0">
                          <a:solidFill>
                            <a:srgbClr val="000000"/>
                          </a:solidFill>
                          <a:effectLst/>
                          <a:latin typeface="Calibri" panose="020F0502020204030204" pitchFamily="34" charset="0"/>
                        </a:rPr>
                        <a:t> </a:t>
                      </a:r>
                    </a:p>
                  </a:txBody>
                  <a:tcPr marL="6350" marR="6350" marT="635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2100" b="0" i="0" u="none" strike="noStrike" dirty="0">
                          <a:solidFill>
                            <a:srgbClr val="000000"/>
                          </a:solidFill>
                          <a:effectLst/>
                          <a:latin typeface="Calibri" panose="020F05020202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637071777"/>
                  </a:ext>
                </a:extLst>
              </a:tr>
              <a:tr h="1464831">
                <a:tc>
                  <a:txBody>
                    <a:bodyPr/>
                    <a:lstStyle/>
                    <a:p>
                      <a:pPr algn="l" rtl="0" fontAlgn="ctr"/>
                      <a:r>
                        <a:rPr lang="en-US" sz="2100" b="0" i="0" u="none" strike="noStrike" dirty="0">
                          <a:solidFill>
                            <a:srgbClr val="000000"/>
                          </a:solidFill>
                          <a:effectLst/>
                          <a:latin typeface="Calibri" panose="020F0502020204030204" pitchFamily="34" charset="0"/>
                        </a:rPr>
                        <a:t>Reduction in overdue travel advances </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600" b="0" i="0" u="none" strike="noStrike" dirty="0">
                          <a:solidFill>
                            <a:srgbClr val="000000"/>
                          </a:solidFill>
                          <a:effectLst/>
                          <a:latin typeface="Calibri" panose="020F0502020204030204" pitchFamily="34" charset="0"/>
                        </a:rPr>
                        <a:t> ____% reduction from</a:t>
                      </a:r>
                      <a:r>
                        <a:rPr lang="en-US" sz="1600" b="0" i="0" u="none" strike="noStrike" baseline="0" dirty="0">
                          <a:solidFill>
                            <a:srgbClr val="000000"/>
                          </a:solidFill>
                          <a:effectLst/>
                          <a:latin typeface="Calibri" panose="020F0502020204030204" pitchFamily="34" charset="0"/>
                        </a:rPr>
                        <a:t> prior period</a:t>
                      </a:r>
                      <a:endParaRPr lang="en-US"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fontAlgn="ctr"/>
                      <a:r>
                        <a:rPr lang="en-US" sz="1600" b="0" i="0" u="none" strike="noStrike" dirty="0" err="1">
                          <a:solidFill>
                            <a:srgbClr val="000000"/>
                          </a:solidFill>
                          <a:effectLst/>
                          <a:latin typeface="Calibri" panose="020F0502020204030204" pitchFamily="34" charset="0"/>
                        </a:rPr>
                        <a:t>Mntly</a:t>
                      </a: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31474286"/>
                  </a:ext>
                </a:extLst>
              </a:tr>
              <a:tr h="1464831">
                <a:tc>
                  <a:txBody>
                    <a:bodyPr/>
                    <a:lstStyle/>
                    <a:p>
                      <a:pPr algn="l" rtl="0" fontAlgn="ctr"/>
                      <a:r>
                        <a:rPr lang="en-US" sz="2100" b="0" i="0" u="none" strike="noStrike">
                          <a:solidFill>
                            <a:srgbClr val="000000"/>
                          </a:solidFill>
                          <a:effectLst/>
                          <a:latin typeface="Calibri" panose="020F0502020204030204" pitchFamily="34" charset="0"/>
                        </a:rPr>
                        <a:t>Revenue Estimates within target %</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600" b="0" i="0" u="none" strike="noStrike" dirty="0">
                          <a:solidFill>
                            <a:srgbClr val="000000"/>
                          </a:solidFill>
                          <a:effectLst/>
                          <a:latin typeface="Calibri" panose="020F0502020204030204" pitchFamily="34" charset="0"/>
                        </a:rPr>
                        <a:t>____% over or under estimated</a:t>
                      </a:r>
                      <a:r>
                        <a:rPr lang="en-US" sz="1600" b="0" i="0" u="none" strike="noStrike" baseline="0" dirty="0">
                          <a:solidFill>
                            <a:srgbClr val="000000"/>
                          </a:solidFill>
                          <a:effectLst/>
                          <a:latin typeface="Calibri" panose="020F0502020204030204" pitchFamily="34" charset="0"/>
                        </a:rPr>
                        <a:t> revenues</a:t>
                      </a: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fontAlgn="ctr"/>
                      <a:r>
                        <a:rPr lang="en-US" sz="1600" b="0" i="0" u="none" strike="noStrike" dirty="0" err="1">
                          <a:solidFill>
                            <a:srgbClr val="000000"/>
                          </a:solidFill>
                          <a:effectLst/>
                          <a:latin typeface="Calibri" panose="020F0502020204030204" pitchFamily="34" charset="0"/>
                        </a:rPr>
                        <a:t>Qtrly</a:t>
                      </a:r>
                      <a:r>
                        <a:rPr lang="en-US" sz="1600" b="0" i="0" u="none" strike="noStrike" dirty="0">
                          <a:solidFill>
                            <a:srgbClr val="000000"/>
                          </a:solidFill>
                          <a:effectLst/>
                          <a:latin typeface="Calibri" panose="020F0502020204030204" pitchFamily="34" charset="0"/>
                        </a:rPr>
                        <a:t> or Annual?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97600295"/>
                  </a:ext>
                </a:extLst>
              </a:tr>
              <a:tr h="1464831">
                <a:tc>
                  <a:txBody>
                    <a:bodyPr/>
                    <a:lstStyle/>
                    <a:p>
                      <a:pPr algn="l" rtl="0" fontAlgn="ctr"/>
                      <a:r>
                        <a:rPr lang="en-US" sz="2100" b="0" i="0" u="none" strike="noStrike">
                          <a:solidFill>
                            <a:srgbClr val="000000"/>
                          </a:solidFill>
                          <a:effectLst/>
                          <a:latin typeface="Calibri" panose="020F0502020204030204" pitchFamily="34" charset="0"/>
                        </a:rPr>
                        <a:t>Completion of comprehensive Cash Management Plan</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600" b="0" i="0" u="none" strike="noStrike" dirty="0">
                          <a:solidFill>
                            <a:srgbClr val="000000"/>
                          </a:solidFill>
                          <a:effectLst/>
                          <a:latin typeface="Calibri" panose="020F0502020204030204" pitchFamily="34" charset="0"/>
                        </a:rPr>
                        <a:t>100% completed,  approved, &amp; updated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fontAlgn="ctr"/>
                      <a:r>
                        <a:rPr lang="en-US" sz="1600" b="0" i="0" u="none" strike="noStrike" dirty="0">
                          <a:solidFill>
                            <a:srgbClr val="000000"/>
                          </a:solidFill>
                          <a:effectLst/>
                          <a:latin typeface="Calibri" panose="020F0502020204030204" pitchFamily="34" charset="0"/>
                        </a:rPr>
                        <a:t>Annual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2196813"/>
                  </a:ext>
                </a:extLst>
              </a:tr>
            </a:tbl>
          </a:graphicData>
        </a:graphic>
      </p:graphicFrame>
      <p:sp>
        <p:nvSpPr>
          <p:cNvPr id="2" name="TextBox 1"/>
          <p:cNvSpPr txBox="1"/>
          <p:nvPr/>
        </p:nvSpPr>
        <p:spPr>
          <a:xfrm rot="21255438">
            <a:off x="5416359" y="1939605"/>
            <a:ext cx="5982019" cy="1323439"/>
          </a:xfrm>
          <a:prstGeom prst="rect">
            <a:avLst/>
          </a:prstGeom>
          <a:noFill/>
        </p:spPr>
        <p:txBody>
          <a:bodyPr wrap="square" rtlCol="0">
            <a:spAutoFit/>
          </a:bodyPr>
          <a:lstStyle/>
          <a:p>
            <a:r>
              <a:rPr lang="en-US" sz="1600" dirty="0">
                <a:solidFill>
                  <a:srgbClr val="FF0000"/>
                </a:solidFill>
              </a:rPr>
              <a:t>Given that there has been little to no travel in the last year, the overdue travel advances should be either collected or written off by now.  Rather than a monthly measure, you could report Year end 2021 and compare to current as of 3-30-23 for OVERDUE advances (not  total)</a:t>
            </a:r>
          </a:p>
        </p:txBody>
      </p:sp>
      <p:sp>
        <p:nvSpPr>
          <p:cNvPr id="3" name="TextBox 2"/>
          <p:cNvSpPr txBox="1"/>
          <p:nvPr/>
        </p:nvSpPr>
        <p:spPr>
          <a:xfrm rot="21248279">
            <a:off x="5843927" y="3409526"/>
            <a:ext cx="5384799" cy="1323439"/>
          </a:xfrm>
          <a:prstGeom prst="rect">
            <a:avLst/>
          </a:prstGeom>
          <a:noFill/>
        </p:spPr>
        <p:txBody>
          <a:bodyPr wrap="square" rtlCol="0">
            <a:spAutoFit/>
          </a:bodyPr>
          <a:lstStyle/>
          <a:p>
            <a:r>
              <a:rPr lang="en-US" sz="1600" dirty="0">
                <a:solidFill>
                  <a:srgbClr val="FF0000"/>
                </a:solidFill>
              </a:rPr>
              <a:t>If your government only estimates revenue on an annual basis, then use FY22 to date, FY20 &amp; FY19.  Otherwise use the most recent 3 quarters.  Indicate which period you are using.  The measure is calculated as the difference between estimated and actual divided by estimated.</a:t>
            </a:r>
          </a:p>
        </p:txBody>
      </p:sp>
      <p:sp>
        <p:nvSpPr>
          <p:cNvPr id="7" name="TextBox 6"/>
          <p:cNvSpPr txBox="1"/>
          <p:nvPr/>
        </p:nvSpPr>
        <p:spPr>
          <a:xfrm rot="21179815">
            <a:off x="6059826" y="4998725"/>
            <a:ext cx="4953001" cy="1323439"/>
          </a:xfrm>
          <a:prstGeom prst="rect">
            <a:avLst/>
          </a:prstGeom>
          <a:noFill/>
        </p:spPr>
        <p:txBody>
          <a:bodyPr wrap="square" rtlCol="0">
            <a:spAutoFit/>
          </a:bodyPr>
          <a:lstStyle/>
          <a:p>
            <a:r>
              <a:rPr lang="en-US" sz="1600" dirty="0">
                <a:solidFill>
                  <a:srgbClr val="FF0000"/>
                </a:solidFill>
                <a:latin typeface="Calibri" panose="020F0502020204030204" pitchFamily="34" charset="0"/>
              </a:rPr>
              <a:t>For those governments which had completed or mostly completed their cash plans, the internal control review should be updated annually.  Most of you still have only partially completed cash plans.</a:t>
            </a:r>
            <a:r>
              <a:rPr lang="en-US" sz="1600" dirty="0">
                <a:solidFill>
                  <a:srgbClr val="000000"/>
                </a:solidFill>
                <a:latin typeface="Calibri" panose="020F0502020204030204" pitchFamily="34" charset="0"/>
              </a:rPr>
              <a:t> </a:t>
            </a:r>
          </a:p>
          <a:p>
            <a:endParaRPr lang="en-US" sz="1600" dirty="0"/>
          </a:p>
        </p:txBody>
      </p:sp>
    </p:spTree>
    <p:extLst>
      <p:ext uri="{BB962C8B-B14F-4D97-AF65-F5344CB8AC3E}">
        <p14:creationId xmlns:p14="http://schemas.microsoft.com/office/powerpoint/2010/main" val="265580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2" y="2"/>
          <a:ext cx="12065001" cy="6273798"/>
        </p:xfrm>
        <a:graphic>
          <a:graphicData uri="http://schemas.openxmlformats.org/drawingml/2006/table">
            <a:tbl>
              <a:tblPr/>
              <a:tblGrid>
                <a:gridCol w="2666999">
                  <a:extLst>
                    <a:ext uri="{9D8B030D-6E8A-4147-A177-3AD203B41FA5}">
                      <a16:colId xmlns:a16="http://schemas.microsoft.com/office/drawing/2014/main" val="714596921"/>
                    </a:ext>
                  </a:extLst>
                </a:gridCol>
                <a:gridCol w="914400">
                  <a:extLst>
                    <a:ext uri="{9D8B030D-6E8A-4147-A177-3AD203B41FA5}">
                      <a16:colId xmlns:a16="http://schemas.microsoft.com/office/drawing/2014/main" val="1518594174"/>
                    </a:ext>
                  </a:extLst>
                </a:gridCol>
                <a:gridCol w="914400">
                  <a:extLst>
                    <a:ext uri="{9D8B030D-6E8A-4147-A177-3AD203B41FA5}">
                      <a16:colId xmlns:a16="http://schemas.microsoft.com/office/drawing/2014/main" val="2939012538"/>
                    </a:ext>
                  </a:extLst>
                </a:gridCol>
                <a:gridCol w="914400">
                  <a:extLst>
                    <a:ext uri="{9D8B030D-6E8A-4147-A177-3AD203B41FA5}">
                      <a16:colId xmlns:a16="http://schemas.microsoft.com/office/drawing/2014/main" val="3026283781"/>
                    </a:ext>
                  </a:extLst>
                </a:gridCol>
                <a:gridCol w="914400">
                  <a:extLst>
                    <a:ext uri="{9D8B030D-6E8A-4147-A177-3AD203B41FA5}">
                      <a16:colId xmlns:a16="http://schemas.microsoft.com/office/drawing/2014/main" val="894894567"/>
                    </a:ext>
                  </a:extLst>
                </a:gridCol>
                <a:gridCol w="914400">
                  <a:extLst>
                    <a:ext uri="{9D8B030D-6E8A-4147-A177-3AD203B41FA5}">
                      <a16:colId xmlns:a16="http://schemas.microsoft.com/office/drawing/2014/main" val="653561531"/>
                    </a:ext>
                  </a:extLst>
                </a:gridCol>
                <a:gridCol w="914400">
                  <a:extLst>
                    <a:ext uri="{9D8B030D-6E8A-4147-A177-3AD203B41FA5}">
                      <a16:colId xmlns:a16="http://schemas.microsoft.com/office/drawing/2014/main" val="2511625105"/>
                    </a:ext>
                  </a:extLst>
                </a:gridCol>
                <a:gridCol w="3200402">
                  <a:extLst>
                    <a:ext uri="{9D8B030D-6E8A-4147-A177-3AD203B41FA5}">
                      <a16:colId xmlns:a16="http://schemas.microsoft.com/office/drawing/2014/main" val="1256220192"/>
                    </a:ext>
                  </a:extLst>
                </a:gridCol>
                <a:gridCol w="711200">
                  <a:extLst>
                    <a:ext uri="{9D8B030D-6E8A-4147-A177-3AD203B41FA5}">
                      <a16:colId xmlns:a16="http://schemas.microsoft.com/office/drawing/2014/main" val="498772966"/>
                    </a:ext>
                  </a:extLst>
                </a:gridCol>
              </a:tblGrid>
              <a:tr h="981710">
                <a:tc>
                  <a:txBody>
                    <a:bodyPr/>
                    <a:lstStyle/>
                    <a:p>
                      <a:pPr algn="ctr" fontAlgn="ctr"/>
                      <a:r>
                        <a:rPr lang="en-US" sz="2100" b="0" i="0" u="none" strike="noStrike" dirty="0">
                          <a:solidFill>
                            <a:schemeClr val="bg1"/>
                          </a:solidFill>
                          <a:effectLst/>
                          <a:latin typeface="Calibri" panose="020F0502020204030204" pitchFamily="34" charset="0"/>
                        </a:rPr>
                        <a:t> (YOUR GOVT) Department of Finance Performance Measures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Target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Period</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Prior Period  -2</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Prior Period  -1</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Current Period 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Trend</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Notes</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n-US" sz="2100" b="0" i="0" u="none" strike="noStrike" dirty="0">
                          <a:solidFill>
                            <a:schemeClr val="bg1"/>
                          </a:solidFill>
                          <a:effectLst/>
                          <a:latin typeface="Calibri" panose="020F0502020204030204" pitchFamily="34" charset="0"/>
                        </a:rPr>
                        <a:t>Audit issue?</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512929511"/>
                  </a:ext>
                </a:extLst>
              </a:tr>
              <a:tr h="576201">
                <a:tc gridSpan="4">
                  <a:txBody>
                    <a:bodyPr/>
                    <a:lstStyle/>
                    <a:p>
                      <a:pPr algn="ctr" fontAlgn="ctr"/>
                      <a:r>
                        <a:rPr lang="en-US" sz="2100" b="0" i="0" u="none" strike="noStrike" dirty="0">
                          <a:solidFill>
                            <a:srgbClr val="000000"/>
                          </a:solidFill>
                          <a:effectLst/>
                          <a:latin typeface="Calibri" panose="020F0502020204030204" pitchFamily="34" charset="0"/>
                        </a:rPr>
                        <a:t>Grants Management</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800" b="0" i="0" u="none" strike="noStrike" dirty="0">
                        <a:solidFill>
                          <a:srgbClr val="000000"/>
                        </a:solidFill>
                        <a:effectLst/>
                        <a:latin typeface="Calibri" panose="020F0502020204030204" pitchFamily="34" charset="0"/>
                      </a:endParaRP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dirty="0">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en-US" sz="800" b="0" i="0" u="none" strike="noStrike">
                          <a:solidFill>
                            <a:srgbClr val="000000"/>
                          </a:solidFill>
                          <a:effectLst/>
                          <a:latin typeface="Calibri" panose="020F0502020204030204" pitchFamily="34" charset="0"/>
                        </a:rPr>
                        <a:t> </a:t>
                      </a:r>
                    </a:p>
                  </a:txBody>
                  <a:tcPr marL="6350" marR="6350" marT="6350"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6350" marR="6350" marT="6350" marB="0" anchor="b">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630316474"/>
                  </a:ext>
                </a:extLst>
              </a:tr>
              <a:tr h="1608247">
                <a:tc>
                  <a:txBody>
                    <a:bodyPr/>
                    <a:lstStyle/>
                    <a:p>
                      <a:pPr algn="l" rtl="0" fontAlgn="ctr"/>
                      <a:r>
                        <a:rPr lang="en-US" sz="2100" b="0" i="0" u="none" strike="noStrike" dirty="0">
                          <a:solidFill>
                            <a:srgbClr val="000000"/>
                          </a:solidFill>
                          <a:effectLst/>
                          <a:latin typeface="Calibri" panose="020F0502020204030204" pitchFamily="34" charset="0"/>
                        </a:rPr>
                        <a:t>Number of days to process an invoice paid by federal funds</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panose="020F0502020204030204" pitchFamily="34" charset="0"/>
                        </a:rPr>
                        <a:t>____days from vendor</a:t>
                      </a:r>
                      <a:r>
                        <a:rPr lang="en-US" sz="1600" b="0" i="0" u="none" strike="noStrike" baseline="0" dirty="0">
                          <a:solidFill>
                            <a:srgbClr val="000000"/>
                          </a:solidFill>
                          <a:effectLst/>
                          <a:latin typeface="Calibri" panose="020F0502020204030204" pitchFamily="34" charset="0"/>
                        </a:rPr>
                        <a:t> invoice date to </a:t>
                      </a:r>
                      <a:r>
                        <a:rPr lang="en-US" sz="1600" b="0" i="0" u="none" strike="noStrike" baseline="0" dirty="0" err="1">
                          <a:solidFill>
                            <a:srgbClr val="000000"/>
                          </a:solidFill>
                          <a:effectLst/>
                          <a:latin typeface="Calibri" panose="020F0502020204030204" pitchFamily="34" charset="0"/>
                        </a:rPr>
                        <a:t>chk</a:t>
                      </a:r>
                      <a:r>
                        <a:rPr lang="en-US" sz="1600" b="0" i="0" u="none" strike="noStrike" baseline="0" dirty="0">
                          <a:solidFill>
                            <a:srgbClr val="000000"/>
                          </a:solidFill>
                          <a:effectLst/>
                          <a:latin typeface="Calibri" panose="020F0502020204030204" pitchFamily="34" charset="0"/>
                        </a:rPr>
                        <a:t> date</a:t>
                      </a:r>
                      <a:r>
                        <a:rPr lang="en-US" sz="21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Average over one quarter</a:t>
                      </a:r>
                    </a:p>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78454358"/>
                  </a:ext>
                </a:extLst>
              </a:tr>
              <a:tr h="1608247">
                <a:tc>
                  <a:txBody>
                    <a:bodyPr/>
                    <a:lstStyle/>
                    <a:p>
                      <a:pPr algn="l" rtl="0" fontAlgn="ctr"/>
                      <a:r>
                        <a:rPr lang="en-US" sz="2100" b="0" i="0" u="none" strike="noStrike">
                          <a:solidFill>
                            <a:srgbClr val="000000"/>
                          </a:solidFill>
                          <a:effectLst/>
                          <a:latin typeface="Calibri" panose="020F0502020204030204" pitchFamily="34" charset="0"/>
                        </a:rPr>
                        <a:t>Timeliness of SF425 reports </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panose="020F0502020204030204" pitchFamily="34" charset="0"/>
                        </a:rPr>
                        <a:t>____% of reports filed on time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err="1">
                          <a:solidFill>
                            <a:srgbClr val="000000"/>
                          </a:solidFill>
                          <a:effectLst/>
                          <a:latin typeface="Calibri" panose="020F0502020204030204" pitchFamily="34" charset="0"/>
                        </a:rPr>
                        <a:t>Qtrly</a:t>
                      </a: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600" b="0" i="0" u="none" strike="noStrike" dirty="0">
                          <a:solidFill>
                            <a:srgbClr val="000000"/>
                          </a:solidFill>
                          <a:effectLst/>
                          <a:latin typeface="Calibri" panose="020F0502020204030204" pitchFamily="34" charset="0"/>
                        </a:rPr>
                        <a:t> </a:t>
                      </a:r>
                    </a:p>
                  </a:txBody>
                  <a:tcPr marL="571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28538303"/>
                  </a:ext>
                </a:extLst>
              </a:tr>
              <a:tr h="1499393">
                <a:tc>
                  <a:txBody>
                    <a:bodyPr/>
                    <a:lstStyle/>
                    <a:p>
                      <a:pPr algn="l" rtl="0" fontAlgn="ctr"/>
                      <a:r>
                        <a:rPr lang="en-US" sz="2100" b="0" i="0" u="none" strike="noStrike" dirty="0">
                          <a:solidFill>
                            <a:srgbClr val="000000"/>
                          </a:solidFill>
                          <a:effectLst/>
                          <a:latin typeface="Calibri" panose="020F0502020204030204" pitchFamily="34" charset="0"/>
                        </a:rPr>
                        <a:t>% &amp; $ of unspent federal funds</a:t>
                      </a:r>
                    </a:p>
                  </a:txBody>
                  <a:tcPr marL="11430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panose="020F0502020204030204" pitchFamily="34" charset="0"/>
                        </a:rPr>
                        <a:t>___% unspent</a:t>
                      </a:r>
                      <a:r>
                        <a:rPr lang="en-US" sz="1600" b="0" i="0" u="none" strike="noStrike" baseline="0" dirty="0">
                          <a:solidFill>
                            <a:srgbClr val="000000"/>
                          </a:solidFill>
                          <a:effectLst/>
                          <a:latin typeface="Calibri" panose="020F0502020204030204" pitchFamily="34" charset="0"/>
                        </a:rPr>
                        <a:t> funds/ total funds</a:t>
                      </a:r>
                      <a:r>
                        <a:rPr lang="en-US" sz="21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Annual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Calibri" panose="020F0502020204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6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34532763"/>
                  </a:ext>
                </a:extLst>
              </a:tr>
            </a:tbl>
          </a:graphicData>
        </a:graphic>
      </p:graphicFrame>
      <p:sp>
        <p:nvSpPr>
          <p:cNvPr id="2" name="TextBox 1"/>
          <p:cNvSpPr txBox="1"/>
          <p:nvPr/>
        </p:nvSpPr>
        <p:spPr>
          <a:xfrm rot="21271092">
            <a:off x="6248400" y="1838812"/>
            <a:ext cx="4164473" cy="830997"/>
          </a:xfrm>
          <a:prstGeom prst="rect">
            <a:avLst/>
          </a:prstGeom>
          <a:noFill/>
        </p:spPr>
        <p:txBody>
          <a:bodyPr wrap="square" rtlCol="0">
            <a:spAutoFit/>
          </a:bodyPr>
          <a:lstStyle/>
          <a:p>
            <a:r>
              <a:rPr lang="en-US" sz="1600" dirty="0">
                <a:solidFill>
                  <a:srgbClr val="FF0000"/>
                </a:solidFill>
              </a:rPr>
              <a:t>Most of you are calculating this measure correctly.  Be sure to provide your target and the measure in prior periods.  </a:t>
            </a:r>
          </a:p>
        </p:txBody>
      </p:sp>
      <p:sp>
        <p:nvSpPr>
          <p:cNvPr id="3" name="TextBox 2"/>
          <p:cNvSpPr txBox="1"/>
          <p:nvPr/>
        </p:nvSpPr>
        <p:spPr>
          <a:xfrm rot="21304488">
            <a:off x="4979299" y="3315861"/>
            <a:ext cx="5684877" cy="1323439"/>
          </a:xfrm>
          <a:prstGeom prst="rect">
            <a:avLst/>
          </a:prstGeom>
          <a:noFill/>
        </p:spPr>
        <p:txBody>
          <a:bodyPr wrap="square" rtlCol="0">
            <a:spAutoFit/>
          </a:bodyPr>
          <a:lstStyle/>
          <a:p>
            <a:r>
              <a:rPr lang="en-US" sz="1600" dirty="0">
                <a:solidFill>
                  <a:srgbClr val="FF0000"/>
                </a:solidFill>
              </a:rPr>
              <a:t>Some federal reports are required to be filed only on an annual basis, however, most are quarterly so this measure should be calculated every three months.  The number filed on time should include the portion of the reports that the program managers are required to complete.</a:t>
            </a:r>
          </a:p>
        </p:txBody>
      </p:sp>
      <p:sp>
        <p:nvSpPr>
          <p:cNvPr id="7" name="TextBox 6"/>
          <p:cNvSpPr txBox="1"/>
          <p:nvPr/>
        </p:nvSpPr>
        <p:spPr>
          <a:xfrm rot="21289877">
            <a:off x="4648200" y="4719822"/>
            <a:ext cx="7010399" cy="1323439"/>
          </a:xfrm>
          <a:prstGeom prst="rect">
            <a:avLst/>
          </a:prstGeom>
          <a:noFill/>
        </p:spPr>
        <p:txBody>
          <a:bodyPr wrap="square" rtlCol="0">
            <a:spAutoFit/>
          </a:bodyPr>
          <a:lstStyle/>
          <a:p>
            <a:r>
              <a:rPr lang="en-US" sz="1600" dirty="0">
                <a:solidFill>
                  <a:srgbClr val="FF0000"/>
                </a:solidFill>
              </a:rPr>
              <a:t>Calculating this measure is complicated by multi-year grants.  Some governments split the measure into those grants which are carried over from year to year and those which are clearly one year at a time.  The calculation should be fairly straightforward based upon the difference in grant authorizations and grant expenditures as of the period being measured.</a:t>
            </a:r>
          </a:p>
        </p:txBody>
      </p:sp>
    </p:spTree>
    <p:extLst>
      <p:ext uri="{BB962C8B-B14F-4D97-AF65-F5344CB8AC3E}">
        <p14:creationId xmlns:p14="http://schemas.microsoft.com/office/powerpoint/2010/main" val="24271102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2102</TotalTime>
  <Words>1518</Words>
  <Application>Microsoft Office PowerPoint</Application>
  <PresentationFormat>Widescreen</PresentationFormat>
  <Paragraphs>239</Paragraphs>
  <Slides>11</Slides>
  <Notes>3</Notes>
  <HiddenSlides>5</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Georgia</vt:lpstr>
      <vt:lpstr>Lato Semibold</vt:lpstr>
      <vt:lpstr>Open Sans</vt:lpstr>
      <vt:lpstr>Office Theme</vt:lpstr>
      <vt:lpstr>[GOVT]  - FY2020 AUDIT STATUS</vt:lpstr>
      <vt:lpstr>[GOVT]  - - FY2020 AUDIT STATUS</vt:lpstr>
      <vt:lpstr>[GOVT]  - FY2021 AUDIT STATUS</vt:lpstr>
      <vt:lpstr>[GOVT]  - FMIS STATUS</vt:lpstr>
      <vt:lpstr>[GOVT] –Reduction in invalid, outdated encumbrances</vt:lpstr>
      <vt:lpstr>[GOVT]  - COVID Changes, Challenges and Accomplishments</vt:lpstr>
      <vt:lpstr>[GOVT] –Reduction in invalid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Aubuchon</dc:creator>
  <cp:lastModifiedBy>Jason Aubuchon</cp:lastModifiedBy>
  <cp:revision>25</cp:revision>
  <dcterms:created xsi:type="dcterms:W3CDTF">2020-05-12T07:54:14Z</dcterms:created>
  <dcterms:modified xsi:type="dcterms:W3CDTF">2022-02-21T02:24:29Z</dcterms:modified>
</cp:coreProperties>
</file>