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7" r:id="rId2"/>
    <p:sldId id="256" r:id="rId3"/>
    <p:sldId id="258" r:id="rId4"/>
    <p:sldId id="259" r:id="rId5"/>
    <p:sldId id="260" r:id="rId6"/>
    <p:sldId id="398" r:id="rId7"/>
    <p:sldId id="399" r:id="rId8"/>
    <p:sldId id="401" r:id="rId9"/>
    <p:sldId id="40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3945"/>
    <a:srgbClr val="1D3557"/>
    <a:srgbClr val="CBF2FF"/>
    <a:srgbClr val="B0E2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3" autoAdjust="0"/>
    <p:restoredTop sz="94660"/>
  </p:normalViewPr>
  <p:slideViewPr>
    <p:cSldViewPr snapToGrid="0">
      <p:cViewPr varScale="1">
        <p:scale>
          <a:sx n="113" d="100"/>
          <a:sy n="113" d="100"/>
        </p:scale>
        <p:origin x="120" y="1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E6B2CC-BE87-4AD3-B0C9-52CF426031FF}" type="datetimeFigureOut">
              <a:rPr lang="en-US" smtClean="0"/>
              <a:t>6/16/2021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C7D094-0170-4B59-81AB-5967A180D1C5}" type="slidenum">
              <a:rPr lang="en-US" smtClean="0"/>
              <a:t>‹#›</a:t>
            </a:fld>
            <a:endParaRPr lang="en-US"/>
          </a:p>
        </p:txBody>
      </p:sp>
    </p:spTree>
    <p:extLst>
      <p:ext uri="{BB962C8B-B14F-4D97-AF65-F5344CB8AC3E}">
        <p14:creationId xmlns:p14="http://schemas.microsoft.com/office/powerpoint/2010/main" val="3448250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A975AC-79A4-4BB7-AD48-B67730919D6A}" type="slidenum">
              <a:rPr lang="en-US" smtClean="0"/>
              <a:pPr/>
              <a:t>6</a:t>
            </a:fld>
            <a:endParaRPr lang="en-US"/>
          </a:p>
        </p:txBody>
      </p:sp>
    </p:spTree>
    <p:extLst>
      <p:ext uri="{BB962C8B-B14F-4D97-AF65-F5344CB8AC3E}">
        <p14:creationId xmlns:p14="http://schemas.microsoft.com/office/powerpoint/2010/main" val="4050337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A975AC-79A4-4BB7-AD48-B67730919D6A}" type="slidenum">
              <a:rPr lang="en-US" smtClean="0"/>
              <a:pPr/>
              <a:t>9</a:t>
            </a:fld>
            <a:endParaRPr lang="en-US"/>
          </a:p>
        </p:txBody>
      </p:sp>
    </p:spTree>
    <p:extLst>
      <p:ext uri="{BB962C8B-B14F-4D97-AF65-F5344CB8AC3E}">
        <p14:creationId xmlns:p14="http://schemas.microsoft.com/office/powerpoint/2010/main" val="3106424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0399F-A179-4792-A2D3-8F8A90184C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026755E-CFA8-41E6-85F1-20EE5F1219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31423707-24E1-492A-8D58-7D735DA22D7F}"/>
              </a:ext>
            </a:extLst>
          </p:cNvPr>
          <p:cNvSpPr>
            <a:spLocks noGrp="1"/>
          </p:cNvSpPr>
          <p:nvPr>
            <p:ph type="sldNum" sz="quarter" idx="12"/>
          </p:nvPr>
        </p:nvSpPr>
        <p:spPr/>
        <p:txBody>
          <a:bodyPr/>
          <a:lstStyle/>
          <a:p>
            <a:fld id="{119CF275-4D18-4829-BEAD-38FCC7AFEB2D}" type="slidenum">
              <a:rPr lang="en-US" smtClean="0"/>
              <a:t>‹#›</a:t>
            </a:fld>
            <a:endParaRPr lang="en-US"/>
          </a:p>
        </p:txBody>
      </p:sp>
      <p:sp>
        <p:nvSpPr>
          <p:cNvPr id="7" name="Footer Placeholder 4">
            <a:extLst>
              <a:ext uri="{FF2B5EF4-FFF2-40B4-BE49-F238E27FC236}">
                <a16:creationId xmlns:a16="http://schemas.microsoft.com/office/drawing/2014/main" id="{F37B1D4B-D57E-4E36-AD09-6AE93B575383}"/>
              </a:ext>
            </a:extLst>
          </p:cNvPr>
          <p:cNvSpPr>
            <a:spLocks noGrp="1"/>
          </p:cNvSpPr>
          <p:nvPr>
            <p:ph type="ftr" sz="quarter" idx="3"/>
          </p:nvPr>
        </p:nvSpPr>
        <p:spPr>
          <a:xfrm>
            <a:off x="863270" y="6355756"/>
            <a:ext cx="2700032" cy="365125"/>
          </a:xfrm>
          <a:prstGeom prst="rect">
            <a:avLst/>
          </a:prstGeom>
        </p:spPr>
        <p:txBody>
          <a:bodyPr vert="horz" lIns="91440" tIns="45720" rIns="91440" bIns="45720" rtlCol="0" anchor="ctr"/>
          <a:lstStyle>
            <a:lvl1pPr algn="l">
              <a:defRPr sz="1600" b="1">
                <a:solidFill>
                  <a:srgbClr val="E43945"/>
                </a:solidFill>
                <a:latin typeface="Oswald" panose="02000303000000000000" pitchFamily="2" charset="0"/>
              </a:defRPr>
            </a:lvl1pPr>
          </a:lstStyle>
          <a:p>
            <a:r>
              <a:rPr lang="en-US" dirty="0"/>
              <a:t>GFOA &amp; IGFOA | SUMMER 2021</a:t>
            </a:r>
          </a:p>
        </p:txBody>
      </p:sp>
    </p:spTree>
    <p:extLst>
      <p:ext uri="{BB962C8B-B14F-4D97-AF65-F5344CB8AC3E}">
        <p14:creationId xmlns:p14="http://schemas.microsoft.com/office/powerpoint/2010/main" val="496178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A8E30-5928-41A9-8F27-25C9BE81ADB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7DE5D4F-0B54-4895-9054-CB29AB502B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46AC3A3-2146-48F6-8D6E-ABC333ACFB50}"/>
              </a:ext>
            </a:extLst>
          </p:cNvPr>
          <p:cNvSpPr>
            <a:spLocks noGrp="1"/>
          </p:cNvSpPr>
          <p:nvPr>
            <p:ph type="sldNum" sz="quarter" idx="12"/>
          </p:nvPr>
        </p:nvSpPr>
        <p:spPr/>
        <p:txBody>
          <a:bodyPr/>
          <a:lstStyle/>
          <a:p>
            <a:fld id="{119CF275-4D18-4829-BEAD-38FCC7AFEB2D}" type="slidenum">
              <a:rPr lang="en-US" smtClean="0"/>
              <a:t>‹#›</a:t>
            </a:fld>
            <a:endParaRPr lang="en-US"/>
          </a:p>
        </p:txBody>
      </p:sp>
      <p:sp>
        <p:nvSpPr>
          <p:cNvPr id="7" name="Footer Placeholder 4">
            <a:extLst>
              <a:ext uri="{FF2B5EF4-FFF2-40B4-BE49-F238E27FC236}">
                <a16:creationId xmlns:a16="http://schemas.microsoft.com/office/drawing/2014/main" id="{D22455FE-D55A-4A1E-955F-D9A1D4F536F9}"/>
              </a:ext>
            </a:extLst>
          </p:cNvPr>
          <p:cNvSpPr>
            <a:spLocks noGrp="1"/>
          </p:cNvSpPr>
          <p:nvPr>
            <p:ph type="ftr" sz="quarter" idx="3"/>
          </p:nvPr>
        </p:nvSpPr>
        <p:spPr>
          <a:xfrm>
            <a:off x="863270" y="6355756"/>
            <a:ext cx="2700032" cy="365125"/>
          </a:xfrm>
          <a:prstGeom prst="rect">
            <a:avLst/>
          </a:prstGeom>
        </p:spPr>
        <p:txBody>
          <a:bodyPr vert="horz" lIns="91440" tIns="45720" rIns="91440" bIns="45720" rtlCol="0" anchor="ctr"/>
          <a:lstStyle>
            <a:lvl1pPr algn="l">
              <a:defRPr sz="1600" b="1">
                <a:solidFill>
                  <a:srgbClr val="E43945"/>
                </a:solidFill>
                <a:latin typeface="Oswald" panose="02000303000000000000" pitchFamily="2" charset="0"/>
              </a:defRPr>
            </a:lvl1pPr>
          </a:lstStyle>
          <a:p>
            <a:r>
              <a:rPr lang="en-US" dirty="0"/>
              <a:t>GFOA &amp; IGFOA | SUMMER 2021</a:t>
            </a:r>
          </a:p>
        </p:txBody>
      </p:sp>
    </p:spTree>
    <p:extLst>
      <p:ext uri="{BB962C8B-B14F-4D97-AF65-F5344CB8AC3E}">
        <p14:creationId xmlns:p14="http://schemas.microsoft.com/office/powerpoint/2010/main" val="3038918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73F468-E066-4897-94D1-360A38B9DAC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F0EB581-C64A-4B0E-BA5F-E0D22FCF093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BAB4922-B684-4291-99CD-B2812BB3EFE4}"/>
              </a:ext>
            </a:extLst>
          </p:cNvPr>
          <p:cNvSpPr>
            <a:spLocks noGrp="1"/>
          </p:cNvSpPr>
          <p:nvPr>
            <p:ph type="sldNum" sz="quarter" idx="12"/>
          </p:nvPr>
        </p:nvSpPr>
        <p:spPr/>
        <p:txBody>
          <a:bodyPr/>
          <a:lstStyle/>
          <a:p>
            <a:fld id="{119CF275-4D18-4829-BEAD-38FCC7AFEB2D}" type="slidenum">
              <a:rPr lang="en-US" smtClean="0"/>
              <a:t>‹#›</a:t>
            </a:fld>
            <a:endParaRPr lang="en-US"/>
          </a:p>
        </p:txBody>
      </p:sp>
      <p:sp>
        <p:nvSpPr>
          <p:cNvPr id="7" name="Footer Placeholder 4">
            <a:extLst>
              <a:ext uri="{FF2B5EF4-FFF2-40B4-BE49-F238E27FC236}">
                <a16:creationId xmlns:a16="http://schemas.microsoft.com/office/drawing/2014/main" id="{5A130B47-A7B3-4073-93A5-4EB478607090}"/>
              </a:ext>
            </a:extLst>
          </p:cNvPr>
          <p:cNvSpPr>
            <a:spLocks noGrp="1"/>
          </p:cNvSpPr>
          <p:nvPr>
            <p:ph type="ftr" sz="quarter" idx="3"/>
          </p:nvPr>
        </p:nvSpPr>
        <p:spPr>
          <a:xfrm>
            <a:off x="863270" y="6355756"/>
            <a:ext cx="2700032" cy="365125"/>
          </a:xfrm>
          <a:prstGeom prst="rect">
            <a:avLst/>
          </a:prstGeom>
        </p:spPr>
        <p:txBody>
          <a:bodyPr vert="horz" lIns="91440" tIns="45720" rIns="91440" bIns="45720" rtlCol="0" anchor="ctr"/>
          <a:lstStyle>
            <a:lvl1pPr algn="l">
              <a:defRPr sz="1600" b="1">
                <a:solidFill>
                  <a:srgbClr val="E43945"/>
                </a:solidFill>
                <a:latin typeface="Oswald" panose="02000303000000000000" pitchFamily="2" charset="0"/>
              </a:defRPr>
            </a:lvl1pPr>
          </a:lstStyle>
          <a:p>
            <a:r>
              <a:rPr lang="en-US" dirty="0"/>
              <a:t>GFOA &amp; IGFOA | SUMMER 2021</a:t>
            </a:r>
          </a:p>
        </p:txBody>
      </p:sp>
    </p:spTree>
    <p:extLst>
      <p:ext uri="{BB962C8B-B14F-4D97-AF65-F5344CB8AC3E}">
        <p14:creationId xmlns:p14="http://schemas.microsoft.com/office/powerpoint/2010/main" val="873056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63600" y="274638"/>
            <a:ext cx="9753600" cy="665162"/>
          </a:xfrm>
        </p:spPr>
        <p:txBody>
          <a:bodyPr/>
          <a:lstStyle/>
          <a:p>
            <a:r>
              <a:rPr lang="en-US" dirty="0"/>
              <a:t>CLICK TO EDIT MASTER TITLE STYLE</a:t>
            </a:r>
          </a:p>
        </p:txBody>
      </p:sp>
      <p:sp>
        <p:nvSpPr>
          <p:cNvPr id="7" name="Text Placeholder 6"/>
          <p:cNvSpPr>
            <a:spLocks noGrp="1"/>
          </p:cNvSpPr>
          <p:nvPr>
            <p:ph type="body" sz="quarter" idx="13"/>
          </p:nvPr>
        </p:nvSpPr>
        <p:spPr>
          <a:xfrm>
            <a:off x="914400" y="838200"/>
            <a:ext cx="7213600" cy="406400"/>
          </a:xfrm>
        </p:spPr>
        <p:txBody>
          <a:bodyPr>
            <a:noAutofit/>
          </a:bodyPr>
          <a:lstStyle>
            <a:lvl1pPr marL="0" indent="0">
              <a:buNone/>
              <a:defRPr sz="1600"/>
            </a:lvl1pPr>
          </a:lstStyle>
          <a:p>
            <a:pPr lvl="0"/>
            <a:r>
              <a:rPr lang="en-US" dirty="0"/>
              <a:t>Click to edit Master text</a:t>
            </a:r>
          </a:p>
        </p:txBody>
      </p:sp>
      <p:sp>
        <p:nvSpPr>
          <p:cNvPr id="11" name="Footer Placeholder 10"/>
          <p:cNvSpPr>
            <a:spLocks noGrp="1"/>
          </p:cNvSpPr>
          <p:nvPr>
            <p:ph type="ftr" sz="quarter" idx="15"/>
          </p:nvPr>
        </p:nvSpPr>
        <p:spPr/>
        <p:txBody>
          <a:bodyPr/>
          <a:lstStyle/>
          <a:p>
            <a:r>
              <a:rPr lang="en-US" dirty="0"/>
              <a:t>May 2019 Summer Conference</a:t>
            </a:r>
          </a:p>
        </p:txBody>
      </p:sp>
    </p:spTree>
    <p:extLst>
      <p:ext uri="{BB962C8B-B14F-4D97-AF65-F5344CB8AC3E}">
        <p14:creationId xmlns:p14="http://schemas.microsoft.com/office/powerpoint/2010/main" val="1125373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9C41A-92D0-4268-8C0B-CEB15E6EA1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A7BCD7-2570-40BE-BFDD-82F5E941E0C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0327A870-DF34-4CF3-B3E0-A9CC178737D1}"/>
              </a:ext>
            </a:extLst>
          </p:cNvPr>
          <p:cNvSpPr>
            <a:spLocks noGrp="1"/>
          </p:cNvSpPr>
          <p:nvPr>
            <p:ph type="sldNum" sz="quarter" idx="12"/>
          </p:nvPr>
        </p:nvSpPr>
        <p:spPr/>
        <p:txBody>
          <a:bodyPr/>
          <a:lstStyle/>
          <a:p>
            <a:fld id="{119CF275-4D18-4829-BEAD-38FCC7AFEB2D}" type="slidenum">
              <a:rPr lang="en-US" smtClean="0"/>
              <a:t>‹#›</a:t>
            </a:fld>
            <a:endParaRPr lang="en-US"/>
          </a:p>
        </p:txBody>
      </p:sp>
      <p:sp>
        <p:nvSpPr>
          <p:cNvPr id="7" name="Footer Placeholder 4">
            <a:extLst>
              <a:ext uri="{FF2B5EF4-FFF2-40B4-BE49-F238E27FC236}">
                <a16:creationId xmlns:a16="http://schemas.microsoft.com/office/drawing/2014/main" id="{25AB9341-4B82-44D0-9A44-ABD1F7F313D7}"/>
              </a:ext>
            </a:extLst>
          </p:cNvPr>
          <p:cNvSpPr>
            <a:spLocks noGrp="1"/>
          </p:cNvSpPr>
          <p:nvPr>
            <p:ph type="ftr" sz="quarter" idx="3"/>
          </p:nvPr>
        </p:nvSpPr>
        <p:spPr>
          <a:xfrm>
            <a:off x="863270" y="6355756"/>
            <a:ext cx="2700032" cy="365125"/>
          </a:xfrm>
          <a:prstGeom prst="rect">
            <a:avLst/>
          </a:prstGeom>
        </p:spPr>
        <p:txBody>
          <a:bodyPr vert="horz" lIns="91440" tIns="45720" rIns="91440" bIns="45720" rtlCol="0" anchor="ctr"/>
          <a:lstStyle>
            <a:lvl1pPr algn="l">
              <a:defRPr sz="1600" b="1">
                <a:solidFill>
                  <a:srgbClr val="E43945"/>
                </a:solidFill>
                <a:latin typeface="Oswald" panose="02000303000000000000" pitchFamily="2" charset="0"/>
              </a:defRPr>
            </a:lvl1pPr>
          </a:lstStyle>
          <a:p>
            <a:r>
              <a:rPr lang="en-US" dirty="0"/>
              <a:t>GFOA &amp; IGFOA | SUMMER 2021</a:t>
            </a:r>
          </a:p>
        </p:txBody>
      </p:sp>
    </p:spTree>
    <p:extLst>
      <p:ext uri="{BB962C8B-B14F-4D97-AF65-F5344CB8AC3E}">
        <p14:creationId xmlns:p14="http://schemas.microsoft.com/office/powerpoint/2010/main" val="761224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27286-E202-4B02-8D62-52AA2B1932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A18BF0E-ACFE-48E6-8B07-2403D03C42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F5C0416A-25EF-4538-B220-E0CE342E7F0C}"/>
              </a:ext>
            </a:extLst>
          </p:cNvPr>
          <p:cNvSpPr>
            <a:spLocks noGrp="1"/>
          </p:cNvSpPr>
          <p:nvPr>
            <p:ph type="sldNum" sz="quarter" idx="12"/>
          </p:nvPr>
        </p:nvSpPr>
        <p:spPr/>
        <p:txBody>
          <a:bodyPr/>
          <a:lstStyle/>
          <a:p>
            <a:fld id="{119CF275-4D18-4829-BEAD-38FCC7AFEB2D}" type="slidenum">
              <a:rPr lang="en-US" smtClean="0"/>
              <a:t>‹#›</a:t>
            </a:fld>
            <a:endParaRPr lang="en-US"/>
          </a:p>
        </p:txBody>
      </p:sp>
      <p:sp>
        <p:nvSpPr>
          <p:cNvPr id="8" name="Footer Placeholder 4">
            <a:extLst>
              <a:ext uri="{FF2B5EF4-FFF2-40B4-BE49-F238E27FC236}">
                <a16:creationId xmlns:a16="http://schemas.microsoft.com/office/drawing/2014/main" id="{6B878720-2E9F-40F4-84CA-9BB2356C13C3}"/>
              </a:ext>
            </a:extLst>
          </p:cNvPr>
          <p:cNvSpPr>
            <a:spLocks noGrp="1"/>
          </p:cNvSpPr>
          <p:nvPr>
            <p:ph type="ftr" sz="quarter" idx="3"/>
          </p:nvPr>
        </p:nvSpPr>
        <p:spPr>
          <a:xfrm>
            <a:off x="863270" y="6355756"/>
            <a:ext cx="2700032" cy="365125"/>
          </a:xfrm>
          <a:prstGeom prst="rect">
            <a:avLst/>
          </a:prstGeom>
        </p:spPr>
        <p:txBody>
          <a:bodyPr vert="horz" lIns="91440" tIns="45720" rIns="91440" bIns="45720" rtlCol="0" anchor="ctr"/>
          <a:lstStyle>
            <a:lvl1pPr algn="l">
              <a:defRPr sz="1600" b="1">
                <a:solidFill>
                  <a:srgbClr val="E43945"/>
                </a:solidFill>
                <a:latin typeface="Oswald" panose="02000303000000000000" pitchFamily="2" charset="0"/>
              </a:defRPr>
            </a:lvl1pPr>
          </a:lstStyle>
          <a:p>
            <a:r>
              <a:rPr lang="en-US" dirty="0"/>
              <a:t>GFOA &amp; IGFOA | SUMMER 2021</a:t>
            </a:r>
          </a:p>
        </p:txBody>
      </p:sp>
    </p:spTree>
    <p:extLst>
      <p:ext uri="{BB962C8B-B14F-4D97-AF65-F5344CB8AC3E}">
        <p14:creationId xmlns:p14="http://schemas.microsoft.com/office/powerpoint/2010/main" val="558228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DA482-F230-4FDA-B7F9-1A6117ABCC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8EED6B-953E-4ECF-9527-52ADDAC0191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B725CB-C596-4303-919D-42403A1A783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255C9BCA-9A0F-46E2-AB99-FA961036BEF0}"/>
              </a:ext>
            </a:extLst>
          </p:cNvPr>
          <p:cNvSpPr>
            <a:spLocks noGrp="1"/>
          </p:cNvSpPr>
          <p:nvPr>
            <p:ph type="sldNum" sz="quarter" idx="12"/>
          </p:nvPr>
        </p:nvSpPr>
        <p:spPr/>
        <p:txBody>
          <a:bodyPr/>
          <a:lstStyle/>
          <a:p>
            <a:fld id="{119CF275-4D18-4829-BEAD-38FCC7AFEB2D}" type="slidenum">
              <a:rPr lang="en-US" smtClean="0"/>
              <a:t>‹#›</a:t>
            </a:fld>
            <a:endParaRPr lang="en-US"/>
          </a:p>
        </p:txBody>
      </p:sp>
      <p:sp>
        <p:nvSpPr>
          <p:cNvPr id="8" name="Footer Placeholder 4">
            <a:extLst>
              <a:ext uri="{FF2B5EF4-FFF2-40B4-BE49-F238E27FC236}">
                <a16:creationId xmlns:a16="http://schemas.microsoft.com/office/drawing/2014/main" id="{46C79A2E-6ADC-4485-92AC-EAB9E734C584}"/>
              </a:ext>
            </a:extLst>
          </p:cNvPr>
          <p:cNvSpPr>
            <a:spLocks noGrp="1"/>
          </p:cNvSpPr>
          <p:nvPr>
            <p:ph type="ftr" sz="quarter" idx="3"/>
          </p:nvPr>
        </p:nvSpPr>
        <p:spPr>
          <a:xfrm>
            <a:off x="863270" y="6355756"/>
            <a:ext cx="2700032" cy="365125"/>
          </a:xfrm>
          <a:prstGeom prst="rect">
            <a:avLst/>
          </a:prstGeom>
        </p:spPr>
        <p:txBody>
          <a:bodyPr vert="horz" lIns="91440" tIns="45720" rIns="91440" bIns="45720" rtlCol="0" anchor="ctr"/>
          <a:lstStyle>
            <a:lvl1pPr algn="l">
              <a:defRPr sz="1600" b="1">
                <a:solidFill>
                  <a:srgbClr val="E43945"/>
                </a:solidFill>
                <a:latin typeface="Oswald" panose="02000303000000000000" pitchFamily="2" charset="0"/>
              </a:defRPr>
            </a:lvl1pPr>
          </a:lstStyle>
          <a:p>
            <a:r>
              <a:rPr lang="en-US" dirty="0"/>
              <a:t>GFOA &amp; IGFOA | SUMMER 2021</a:t>
            </a:r>
          </a:p>
        </p:txBody>
      </p:sp>
    </p:spTree>
    <p:extLst>
      <p:ext uri="{BB962C8B-B14F-4D97-AF65-F5344CB8AC3E}">
        <p14:creationId xmlns:p14="http://schemas.microsoft.com/office/powerpoint/2010/main" val="3438406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DD5DD-9E8E-4C06-B531-8906059C3B4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2063B2E-DBC2-451E-BDCD-528EC4B532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DFD04A7-3FBC-4067-8ACC-F334B4D34C1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1004A9F-31F4-4293-8DFD-A183316035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C4D8658-642D-4AFB-AD01-139549A3999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6C84A590-DA52-46B4-ABB1-6C8FEE21D4F9}"/>
              </a:ext>
            </a:extLst>
          </p:cNvPr>
          <p:cNvSpPr>
            <a:spLocks noGrp="1"/>
          </p:cNvSpPr>
          <p:nvPr>
            <p:ph type="sldNum" sz="quarter" idx="12"/>
          </p:nvPr>
        </p:nvSpPr>
        <p:spPr/>
        <p:txBody>
          <a:bodyPr/>
          <a:lstStyle/>
          <a:p>
            <a:fld id="{119CF275-4D18-4829-BEAD-38FCC7AFEB2D}" type="slidenum">
              <a:rPr lang="en-US" smtClean="0"/>
              <a:t>‹#›</a:t>
            </a:fld>
            <a:endParaRPr lang="en-US"/>
          </a:p>
        </p:txBody>
      </p:sp>
      <p:sp>
        <p:nvSpPr>
          <p:cNvPr id="10" name="Footer Placeholder 4">
            <a:extLst>
              <a:ext uri="{FF2B5EF4-FFF2-40B4-BE49-F238E27FC236}">
                <a16:creationId xmlns:a16="http://schemas.microsoft.com/office/drawing/2014/main" id="{0EC1859B-A4E5-450F-AA17-FA94BF6831F6}"/>
              </a:ext>
            </a:extLst>
          </p:cNvPr>
          <p:cNvSpPr>
            <a:spLocks noGrp="1"/>
          </p:cNvSpPr>
          <p:nvPr>
            <p:ph type="ftr" sz="quarter" idx="13"/>
          </p:nvPr>
        </p:nvSpPr>
        <p:spPr>
          <a:xfrm>
            <a:off x="863270" y="6355756"/>
            <a:ext cx="2700032" cy="365125"/>
          </a:xfrm>
          <a:prstGeom prst="rect">
            <a:avLst/>
          </a:prstGeom>
        </p:spPr>
        <p:txBody>
          <a:bodyPr vert="horz" lIns="91440" tIns="45720" rIns="91440" bIns="45720" rtlCol="0" anchor="ctr"/>
          <a:lstStyle>
            <a:lvl1pPr algn="l">
              <a:defRPr sz="1600" b="1">
                <a:solidFill>
                  <a:srgbClr val="E43945"/>
                </a:solidFill>
                <a:latin typeface="Oswald" panose="02000303000000000000" pitchFamily="2" charset="0"/>
              </a:defRPr>
            </a:lvl1pPr>
          </a:lstStyle>
          <a:p>
            <a:r>
              <a:rPr lang="en-US" dirty="0"/>
              <a:t>GFOA &amp; IGFOA | SUMMER 2021</a:t>
            </a:r>
          </a:p>
        </p:txBody>
      </p:sp>
    </p:spTree>
    <p:extLst>
      <p:ext uri="{BB962C8B-B14F-4D97-AF65-F5344CB8AC3E}">
        <p14:creationId xmlns:p14="http://schemas.microsoft.com/office/powerpoint/2010/main" val="3686992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30AC0-123B-42D8-BAE0-27BF7593139E}"/>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B1208957-C9DA-48AD-B9B3-8B3D12B1C1A5}"/>
              </a:ext>
            </a:extLst>
          </p:cNvPr>
          <p:cNvSpPr>
            <a:spLocks noGrp="1"/>
          </p:cNvSpPr>
          <p:nvPr>
            <p:ph type="sldNum" sz="quarter" idx="12"/>
          </p:nvPr>
        </p:nvSpPr>
        <p:spPr/>
        <p:txBody>
          <a:bodyPr/>
          <a:lstStyle/>
          <a:p>
            <a:fld id="{119CF275-4D18-4829-BEAD-38FCC7AFEB2D}" type="slidenum">
              <a:rPr lang="en-US" smtClean="0"/>
              <a:t>‹#›</a:t>
            </a:fld>
            <a:endParaRPr lang="en-US"/>
          </a:p>
        </p:txBody>
      </p:sp>
      <p:sp>
        <p:nvSpPr>
          <p:cNvPr id="6" name="Footer Placeholder 4">
            <a:extLst>
              <a:ext uri="{FF2B5EF4-FFF2-40B4-BE49-F238E27FC236}">
                <a16:creationId xmlns:a16="http://schemas.microsoft.com/office/drawing/2014/main" id="{2B90B10C-38C2-4406-9338-6CC0C3D3B3A0}"/>
              </a:ext>
            </a:extLst>
          </p:cNvPr>
          <p:cNvSpPr>
            <a:spLocks noGrp="1"/>
          </p:cNvSpPr>
          <p:nvPr>
            <p:ph type="ftr" sz="quarter" idx="3"/>
          </p:nvPr>
        </p:nvSpPr>
        <p:spPr>
          <a:xfrm>
            <a:off x="863270" y="6355756"/>
            <a:ext cx="2700032" cy="365125"/>
          </a:xfrm>
          <a:prstGeom prst="rect">
            <a:avLst/>
          </a:prstGeom>
        </p:spPr>
        <p:txBody>
          <a:bodyPr vert="horz" lIns="91440" tIns="45720" rIns="91440" bIns="45720" rtlCol="0" anchor="ctr"/>
          <a:lstStyle>
            <a:lvl1pPr algn="l">
              <a:defRPr sz="1600" b="1">
                <a:solidFill>
                  <a:srgbClr val="E43945"/>
                </a:solidFill>
                <a:latin typeface="Oswald" panose="02000303000000000000" pitchFamily="2" charset="0"/>
              </a:defRPr>
            </a:lvl1pPr>
          </a:lstStyle>
          <a:p>
            <a:r>
              <a:rPr lang="en-US" dirty="0"/>
              <a:t>GFOA &amp; IGFOA | SUMMER 2021</a:t>
            </a:r>
          </a:p>
        </p:txBody>
      </p:sp>
    </p:spTree>
    <p:extLst>
      <p:ext uri="{BB962C8B-B14F-4D97-AF65-F5344CB8AC3E}">
        <p14:creationId xmlns:p14="http://schemas.microsoft.com/office/powerpoint/2010/main" val="62526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82B5E94-C43B-4EBB-9953-F5AF24AEECE4}"/>
              </a:ext>
            </a:extLst>
          </p:cNvPr>
          <p:cNvSpPr>
            <a:spLocks noGrp="1"/>
          </p:cNvSpPr>
          <p:nvPr>
            <p:ph type="sldNum" sz="quarter" idx="12"/>
          </p:nvPr>
        </p:nvSpPr>
        <p:spPr/>
        <p:txBody>
          <a:bodyPr/>
          <a:lstStyle/>
          <a:p>
            <a:fld id="{119CF275-4D18-4829-BEAD-38FCC7AFEB2D}" type="slidenum">
              <a:rPr lang="en-US" smtClean="0"/>
              <a:t>‹#›</a:t>
            </a:fld>
            <a:endParaRPr lang="en-US"/>
          </a:p>
        </p:txBody>
      </p:sp>
      <p:sp>
        <p:nvSpPr>
          <p:cNvPr id="5" name="Footer Placeholder 4">
            <a:extLst>
              <a:ext uri="{FF2B5EF4-FFF2-40B4-BE49-F238E27FC236}">
                <a16:creationId xmlns:a16="http://schemas.microsoft.com/office/drawing/2014/main" id="{6E1AACF3-3D07-480E-848D-3CDE46565013}"/>
              </a:ext>
            </a:extLst>
          </p:cNvPr>
          <p:cNvSpPr>
            <a:spLocks noGrp="1"/>
          </p:cNvSpPr>
          <p:nvPr>
            <p:ph type="ftr" sz="quarter" idx="3"/>
          </p:nvPr>
        </p:nvSpPr>
        <p:spPr>
          <a:xfrm>
            <a:off x="863270" y="6355756"/>
            <a:ext cx="2700032" cy="365125"/>
          </a:xfrm>
          <a:prstGeom prst="rect">
            <a:avLst/>
          </a:prstGeom>
        </p:spPr>
        <p:txBody>
          <a:bodyPr vert="horz" lIns="91440" tIns="45720" rIns="91440" bIns="45720" rtlCol="0" anchor="ctr"/>
          <a:lstStyle>
            <a:lvl1pPr algn="l">
              <a:defRPr sz="1600" b="1">
                <a:solidFill>
                  <a:srgbClr val="E43945"/>
                </a:solidFill>
                <a:latin typeface="Oswald" panose="02000303000000000000" pitchFamily="2" charset="0"/>
              </a:defRPr>
            </a:lvl1pPr>
          </a:lstStyle>
          <a:p>
            <a:r>
              <a:rPr lang="en-US" dirty="0"/>
              <a:t>GFOA &amp; IGFOA | SUMMER 2021</a:t>
            </a:r>
          </a:p>
        </p:txBody>
      </p:sp>
    </p:spTree>
    <p:extLst>
      <p:ext uri="{BB962C8B-B14F-4D97-AF65-F5344CB8AC3E}">
        <p14:creationId xmlns:p14="http://schemas.microsoft.com/office/powerpoint/2010/main" val="4281389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3B15C-A03D-4E5B-A7A3-A36765AB5B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6FC6085-7CF3-4B45-ADFD-4AC68A31DA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557521-6794-4EB5-9C26-2EF86069D1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AD399C93-D016-48A8-91EF-8ACEE72ADCC0}"/>
              </a:ext>
            </a:extLst>
          </p:cNvPr>
          <p:cNvSpPr>
            <a:spLocks noGrp="1"/>
          </p:cNvSpPr>
          <p:nvPr>
            <p:ph type="sldNum" sz="quarter" idx="12"/>
          </p:nvPr>
        </p:nvSpPr>
        <p:spPr/>
        <p:txBody>
          <a:bodyPr/>
          <a:lstStyle/>
          <a:p>
            <a:fld id="{119CF275-4D18-4829-BEAD-38FCC7AFEB2D}" type="slidenum">
              <a:rPr lang="en-US" smtClean="0"/>
              <a:t>‹#›</a:t>
            </a:fld>
            <a:endParaRPr lang="en-US"/>
          </a:p>
        </p:txBody>
      </p:sp>
      <p:sp>
        <p:nvSpPr>
          <p:cNvPr id="8" name="Footer Placeholder 4">
            <a:extLst>
              <a:ext uri="{FF2B5EF4-FFF2-40B4-BE49-F238E27FC236}">
                <a16:creationId xmlns:a16="http://schemas.microsoft.com/office/drawing/2014/main" id="{8BA50552-9469-4BCF-AC3F-03382969F5DC}"/>
              </a:ext>
            </a:extLst>
          </p:cNvPr>
          <p:cNvSpPr>
            <a:spLocks noGrp="1"/>
          </p:cNvSpPr>
          <p:nvPr>
            <p:ph type="ftr" sz="quarter" idx="3"/>
          </p:nvPr>
        </p:nvSpPr>
        <p:spPr>
          <a:xfrm>
            <a:off x="863270" y="6355756"/>
            <a:ext cx="2700032" cy="365125"/>
          </a:xfrm>
          <a:prstGeom prst="rect">
            <a:avLst/>
          </a:prstGeom>
        </p:spPr>
        <p:txBody>
          <a:bodyPr vert="horz" lIns="91440" tIns="45720" rIns="91440" bIns="45720" rtlCol="0" anchor="ctr"/>
          <a:lstStyle>
            <a:lvl1pPr algn="l">
              <a:defRPr sz="1600" b="1">
                <a:solidFill>
                  <a:srgbClr val="E43945"/>
                </a:solidFill>
                <a:latin typeface="Oswald" panose="02000303000000000000" pitchFamily="2" charset="0"/>
              </a:defRPr>
            </a:lvl1pPr>
          </a:lstStyle>
          <a:p>
            <a:r>
              <a:rPr lang="en-US" dirty="0"/>
              <a:t>GFOA &amp; IGFOA | SUMMER 2021</a:t>
            </a:r>
          </a:p>
        </p:txBody>
      </p:sp>
    </p:spTree>
    <p:extLst>
      <p:ext uri="{BB962C8B-B14F-4D97-AF65-F5344CB8AC3E}">
        <p14:creationId xmlns:p14="http://schemas.microsoft.com/office/powerpoint/2010/main" val="1010788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284BF-82B5-40EF-A289-98E26152C5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7D710AE-5C29-42C2-966C-8170CF90F2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631DB00-F745-4CD2-A064-FB2DDBC14F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FAD6A0CC-AA38-46E2-82D4-C0E5D38B030B}"/>
              </a:ext>
            </a:extLst>
          </p:cNvPr>
          <p:cNvSpPr>
            <a:spLocks noGrp="1"/>
          </p:cNvSpPr>
          <p:nvPr>
            <p:ph type="sldNum" sz="quarter" idx="12"/>
          </p:nvPr>
        </p:nvSpPr>
        <p:spPr/>
        <p:txBody>
          <a:bodyPr/>
          <a:lstStyle/>
          <a:p>
            <a:fld id="{119CF275-4D18-4829-BEAD-38FCC7AFEB2D}" type="slidenum">
              <a:rPr lang="en-US" smtClean="0"/>
              <a:t>‹#›</a:t>
            </a:fld>
            <a:endParaRPr lang="en-US"/>
          </a:p>
        </p:txBody>
      </p:sp>
      <p:sp>
        <p:nvSpPr>
          <p:cNvPr id="8" name="Footer Placeholder 4">
            <a:extLst>
              <a:ext uri="{FF2B5EF4-FFF2-40B4-BE49-F238E27FC236}">
                <a16:creationId xmlns:a16="http://schemas.microsoft.com/office/drawing/2014/main" id="{B00CCE8A-23FA-4FD1-A81E-70A582365A91}"/>
              </a:ext>
            </a:extLst>
          </p:cNvPr>
          <p:cNvSpPr>
            <a:spLocks noGrp="1"/>
          </p:cNvSpPr>
          <p:nvPr>
            <p:ph type="ftr" sz="quarter" idx="3"/>
          </p:nvPr>
        </p:nvSpPr>
        <p:spPr>
          <a:xfrm>
            <a:off x="863270" y="6355756"/>
            <a:ext cx="2700032" cy="365125"/>
          </a:xfrm>
          <a:prstGeom prst="rect">
            <a:avLst/>
          </a:prstGeom>
        </p:spPr>
        <p:txBody>
          <a:bodyPr vert="horz" lIns="91440" tIns="45720" rIns="91440" bIns="45720" rtlCol="0" anchor="ctr"/>
          <a:lstStyle>
            <a:lvl1pPr algn="l">
              <a:defRPr sz="1600" b="1">
                <a:solidFill>
                  <a:srgbClr val="E43945"/>
                </a:solidFill>
                <a:latin typeface="Oswald" panose="02000303000000000000" pitchFamily="2" charset="0"/>
              </a:defRPr>
            </a:lvl1pPr>
          </a:lstStyle>
          <a:p>
            <a:r>
              <a:rPr lang="en-US" dirty="0"/>
              <a:t>GFOA &amp; IGFOA | SUMMER 2021</a:t>
            </a:r>
          </a:p>
        </p:txBody>
      </p:sp>
    </p:spTree>
    <p:extLst>
      <p:ext uri="{BB962C8B-B14F-4D97-AF65-F5344CB8AC3E}">
        <p14:creationId xmlns:p14="http://schemas.microsoft.com/office/powerpoint/2010/main" val="3143544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A00D6A-8BB9-4907-8F51-F683C334D754}"/>
              </a:ext>
            </a:extLst>
          </p:cNvPr>
          <p:cNvSpPr>
            <a:spLocks noGrp="1"/>
          </p:cNvSpPr>
          <p:nvPr>
            <p:ph type="title"/>
          </p:nvPr>
        </p:nvSpPr>
        <p:spPr>
          <a:xfrm>
            <a:off x="3014505" y="300199"/>
            <a:ext cx="8339295" cy="95715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9B15AD8-14EA-431E-9C7E-C403082C17E1}"/>
              </a:ext>
            </a:extLst>
          </p:cNvPr>
          <p:cNvSpPr>
            <a:spLocks noGrp="1"/>
          </p:cNvSpPr>
          <p:nvPr>
            <p:ph type="body" idx="1"/>
          </p:nvPr>
        </p:nvSpPr>
        <p:spPr>
          <a:xfrm>
            <a:off x="838200" y="1668026"/>
            <a:ext cx="10515600" cy="450893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940DAF9E-1A4E-4BEF-8C3A-46514FCAC635}"/>
              </a:ext>
            </a:extLst>
          </p:cNvPr>
          <p:cNvSpPr>
            <a:spLocks noGrp="1"/>
          </p:cNvSpPr>
          <p:nvPr>
            <p:ph type="ftr" sz="quarter" idx="3"/>
          </p:nvPr>
        </p:nvSpPr>
        <p:spPr>
          <a:xfrm>
            <a:off x="863270" y="6355756"/>
            <a:ext cx="2700032" cy="365125"/>
          </a:xfrm>
          <a:prstGeom prst="rect">
            <a:avLst/>
          </a:prstGeom>
        </p:spPr>
        <p:txBody>
          <a:bodyPr vert="horz" lIns="91440" tIns="45720" rIns="91440" bIns="45720" rtlCol="0" anchor="ctr"/>
          <a:lstStyle>
            <a:lvl1pPr algn="l">
              <a:defRPr sz="1600" b="1">
                <a:solidFill>
                  <a:srgbClr val="E43945"/>
                </a:solidFill>
                <a:latin typeface="Oswald" panose="02000303000000000000" pitchFamily="2" charset="0"/>
              </a:defRPr>
            </a:lvl1pPr>
          </a:lstStyle>
          <a:p>
            <a:r>
              <a:rPr lang="en-US" dirty="0"/>
              <a:t>GFOA &amp; IGFOA | SUMMER 2021</a:t>
            </a:r>
          </a:p>
        </p:txBody>
      </p:sp>
      <p:sp>
        <p:nvSpPr>
          <p:cNvPr id="6" name="Slide Number Placeholder 5">
            <a:extLst>
              <a:ext uri="{FF2B5EF4-FFF2-40B4-BE49-F238E27FC236}">
                <a16:creationId xmlns:a16="http://schemas.microsoft.com/office/drawing/2014/main" id="{79BC2694-831F-40C8-8787-D6058DA3A827}"/>
              </a:ext>
            </a:extLst>
          </p:cNvPr>
          <p:cNvSpPr>
            <a:spLocks noGrp="1"/>
          </p:cNvSpPr>
          <p:nvPr>
            <p:ph type="sldNum" sz="quarter" idx="4"/>
          </p:nvPr>
        </p:nvSpPr>
        <p:spPr>
          <a:xfrm>
            <a:off x="291401" y="6355756"/>
            <a:ext cx="492370" cy="365125"/>
          </a:xfrm>
          <a:prstGeom prst="rect">
            <a:avLst/>
          </a:prstGeom>
        </p:spPr>
        <p:txBody>
          <a:bodyPr vert="horz" lIns="91440" tIns="45720" rIns="91440" bIns="45720" rtlCol="0" anchor="ctr"/>
          <a:lstStyle>
            <a:lvl1pPr algn="ctr">
              <a:defRPr sz="1600" b="1">
                <a:solidFill>
                  <a:schemeClr val="bg1"/>
                </a:solidFill>
                <a:latin typeface="Oswald" panose="02000303000000000000" pitchFamily="2" charset="0"/>
              </a:defRPr>
            </a:lvl1pPr>
          </a:lstStyle>
          <a:p>
            <a:fld id="{119CF275-4D18-4829-BEAD-38FCC7AFEB2D}" type="slidenum">
              <a:rPr lang="en-US" smtClean="0"/>
              <a:pPr/>
              <a:t>‹#›</a:t>
            </a:fld>
            <a:endParaRPr lang="en-US"/>
          </a:p>
        </p:txBody>
      </p:sp>
      <p:pic>
        <p:nvPicPr>
          <p:cNvPr id="8" name="Picture 7">
            <a:extLst>
              <a:ext uri="{FF2B5EF4-FFF2-40B4-BE49-F238E27FC236}">
                <a16:creationId xmlns:a16="http://schemas.microsoft.com/office/drawing/2014/main" id="{F74F8B37-FDF4-47D4-8720-8A01D0DDAB09}"/>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p:blipFill>
        <p:spPr>
          <a:xfrm>
            <a:off x="207715" y="230188"/>
            <a:ext cx="2712955" cy="957155"/>
          </a:xfrm>
          <a:prstGeom prst="rect">
            <a:avLst/>
          </a:prstGeom>
        </p:spPr>
      </p:pic>
      <p:pic>
        <p:nvPicPr>
          <p:cNvPr id="12" name="Picture 11">
            <a:extLst>
              <a:ext uri="{FF2B5EF4-FFF2-40B4-BE49-F238E27FC236}">
                <a16:creationId xmlns:a16="http://schemas.microsoft.com/office/drawing/2014/main" id="{805AE7FC-3B50-46CD-B237-4A9951D06C84}"/>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p:blipFill>
        <p:spPr>
          <a:xfrm>
            <a:off x="6451041" y="4958832"/>
            <a:ext cx="5626018" cy="1762048"/>
          </a:xfrm>
          <a:prstGeom prst="rect">
            <a:avLst/>
          </a:prstGeom>
        </p:spPr>
      </p:pic>
      <p:sp>
        <p:nvSpPr>
          <p:cNvPr id="13" name="TextBox 12">
            <a:extLst>
              <a:ext uri="{FF2B5EF4-FFF2-40B4-BE49-F238E27FC236}">
                <a16:creationId xmlns:a16="http://schemas.microsoft.com/office/drawing/2014/main" id="{203E2CAA-6F11-4969-B203-F3B0613DB110}"/>
              </a:ext>
            </a:extLst>
          </p:cNvPr>
          <p:cNvSpPr txBox="1"/>
          <p:nvPr userDrawn="1"/>
        </p:nvSpPr>
        <p:spPr>
          <a:xfrm>
            <a:off x="3563302" y="6358993"/>
            <a:ext cx="4031873" cy="338554"/>
          </a:xfrm>
          <a:prstGeom prst="rect">
            <a:avLst/>
          </a:prstGeom>
          <a:noFill/>
        </p:spPr>
        <p:txBody>
          <a:bodyPr wrap="none" rtlCol="0">
            <a:spAutoFit/>
          </a:bodyPr>
          <a:lstStyle/>
          <a:p>
            <a:r>
              <a:rPr lang="en-US" sz="1600" dirty="0">
                <a:latin typeface="Lato Thin" panose="020F0502020204030203" pitchFamily="34" charset="0"/>
                <a:ea typeface="Lato Thin" panose="020F0502020204030203" pitchFamily="34" charset="0"/>
                <a:cs typeface="Lato Thin" panose="020F0502020204030203" pitchFamily="34" charset="0"/>
              </a:rPr>
              <a:t>Thursday, July 1, 2021; Friday, July 2, 2021</a:t>
            </a:r>
          </a:p>
        </p:txBody>
      </p:sp>
    </p:spTree>
    <p:extLst>
      <p:ext uri="{BB962C8B-B14F-4D97-AF65-F5344CB8AC3E}">
        <p14:creationId xmlns:p14="http://schemas.microsoft.com/office/powerpoint/2010/main" val="36254059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914400" rtl="0" eaLnBrk="1" latinLnBrk="0" hangingPunct="1">
        <a:lnSpc>
          <a:spcPct val="90000"/>
        </a:lnSpc>
        <a:spcBef>
          <a:spcPct val="0"/>
        </a:spcBef>
        <a:buNone/>
        <a:defRPr sz="4400" b="1" kern="1200">
          <a:solidFill>
            <a:srgbClr val="1D3557"/>
          </a:solidFill>
          <a:latin typeface="Oswald" panose="02000303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mailto:milksdeb@gmail.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picture containing water, wave, surfing, riding&#10;&#10;Description automatically generated">
            <a:extLst>
              <a:ext uri="{FF2B5EF4-FFF2-40B4-BE49-F238E27FC236}">
                <a16:creationId xmlns:a16="http://schemas.microsoft.com/office/drawing/2014/main" id="{84770579-EE74-4386-9C62-C16A96A7EF28}"/>
              </a:ext>
            </a:extLst>
          </p:cNvPr>
          <p:cNvPicPr>
            <a:picLocks noChangeAspect="1"/>
          </p:cNvPicPr>
          <p:nvPr/>
        </p:nvPicPr>
        <p:blipFill rotWithShape="1">
          <a:blip r:embed="rId2">
            <a:extLst>
              <a:ext uri="{28A0092B-C50C-407E-A947-70E740481C1C}">
                <a14:useLocalDpi xmlns:a14="http://schemas.microsoft.com/office/drawing/2010/main" val="0"/>
              </a:ext>
            </a:extLst>
          </a:blip>
          <a:srcRect t="38028" b="34539"/>
          <a:stretch/>
        </p:blipFill>
        <p:spPr>
          <a:xfrm>
            <a:off x="110532" y="2341130"/>
            <a:ext cx="11967587" cy="4379752"/>
          </a:xfrm>
          <a:prstGeom prst="rect">
            <a:avLst/>
          </a:prstGeom>
        </p:spPr>
      </p:pic>
      <p:sp>
        <p:nvSpPr>
          <p:cNvPr id="4" name="Slide Number Placeholder 3">
            <a:extLst>
              <a:ext uri="{FF2B5EF4-FFF2-40B4-BE49-F238E27FC236}">
                <a16:creationId xmlns:a16="http://schemas.microsoft.com/office/drawing/2014/main" id="{FE56F740-F9BA-43CB-900C-E4579BEB8BEA}"/>
              </a:ext>
            </a:extLst>
          </p:cNvPr>
          <p:cNvSpPr>
            <a:spLocks noGrp="1"/>
          </p:cNvSpPr>
          <p:nvPr>
            <p:ph type="sldNum" sz="quarter" idx="12"/>
          </p:nvPr>
        </p:nvSpPr>
        <p:spPr/>
        <p:txBody>
          <a:bodyPr/>
          <a:lstStyle/>
          <a:p>
            <a:fld id="{119CF275-4D18-4829-BEAD-38FCC7AFEB2D}" type="slidenum">
              <a:rPr lang="en-US" smtClean="0"/>
              <a:t>1</a:t>
            </a:fld>
            <a:endParaRPr lang="en-US"/>
          </a:p>
        </p:txBody>
      </p:sp>
      <p:sp>
        <p:nvSpPr>
          <p:cNvPr id="5" name="Footer Placeholder 4">
            <a:extLst>
              <a:ext uri="{FF2B5EF4-FFF2-40B4-BE49-F238E27FC236}">
                <a16:creationId xmlns:a16="http://schemas.microsoft.com/office/drawing/2014/main" id="{68D74B75-F52B-4FA1-BE3D-3B38A81522BB}"/>
              </a:ext>
            </a:extLst>
          </p:cNvPr>
          <p:cNvSpPr>
            <a:spLocks noGrp="1"/>
          </p:cNvSpPr>
          <p:nvPr>
            <p:ph type="ftr" sz="quarter" idx="3"/>
          </p:nvPr>
        </p:nvSpPr>
        <p:spPr/>
        <p:txBody>
          <a:bodyPr/>
          <a:lstStyle/>
          <a:p>
            <a:r>
              <a:rPr lang="en-US"/>
              <a:t>GFOA &amp; IGFOA | SUMMER 2021</a:t>
            </a:r>
            <a:endParaRPr lang="en-US" dirty="0"/>
          </a:p>
        </p:txBody>
      </p:sp>
      <p:pic>
        <p:nvPicPr>
          <p:cNvPr id="7" name="Picture 6">
            <a:extLst>
              <a:ext uri="{FF2B5EF4-FFF2-40B4-BE49-F238E27FC236}">
                <a16:creationId xmlns:a16="http://schemas.microsoft.com/office/drawing/2014/main" id="{471F5B45-60FC-43AA-B81C-5B576C8ABB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32" y="122591"/>
            <a:ext cx="11967587" cy="2786638"/>
          </a:xfrm>
          <a:prstGeom prst="rect">
            <a:avLst/>
          </a:prstGeom>
        </p:spPr>
      </p:pic>
      <p:pic>
        <p:nvPicPr>
          <p:cNvPr id="11" name="Picture 10" descr="A picture containing text, clipart&#10;&#10;Description automatically generated">
            <a:extLst>
              <a:ext uri="{FF2B5EF4-FFF2-40B4-BE49-F238E27FC236}">
                <a16:creationId xmlns:a16="http://schemas.microsoft.com/office/drawing/2014/main" id="{4A35B67D-F311-4C83-B624-14E63D5E22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513" y="485409"/>
            <a:ext cx="4240406" cy="1495807"/>
          </a:xfrm>
          <a:prstGeom prst="rect">
            <a:avLst/>
          </a:prstGeom>
        </p:spPr>
      </p:pic>
      <p:sp>
        <p:nvSpPr>
          <p:cNvPr id="2" name="Title 1">
            <a:extLst>
              <a:ext uri="{FF2B5EF4-FFF2-40B4-BE49-F238E27FC236}">
                <a16:creationId xmlns:a16="http://schemas.microsoft.com/office/drawing/2014/main" id="{C82E23F4-B765-4B70-AABF-03E08C40B4D3}"/>
              </a:ext>
            </a:extLst>
          </p:cNvPr>
          <p:cNvSpPr>
            <a:spLocks noGrp="1"/>
          </p:cNvSpPr>
          <p:nvPr>
            <p:ph type="ctrTitle"/>
          </p:nvPr>
        </p:nvSpPr>
        <p:spPr>
          <a:xfrm>
            <a:off x="5005567" y="1025326"/>
            <a:ext cx="4098240" cy="574874"/>
          </a:xfrm>
        </p:spPr>
        <p:txBody>
          <a:bodyPr>
            <a:normAutofit fontScale="90000"/>
          </a:bodyPr>
          <a:lstStyle/>
          <a:p>
            <a:r>
              <a:rPr lang="en-US" sz="2800" dirty="0">
                <a:solidFill>
                  <a:srgbClr val="E43945"/>
                </a:solidFill>
                <a:latin typeface="Oswald SemiBold" pitchFamily="2" charset="0"/>
              </a:rPr>
              <a:t>GFOA &amp; IGFOA | SUMMER 2021</a:t>
            </a:r>
          </a:p>
        </p:txBody>
      </p:sp>
      <p:sp>
        <p:nvSpPr>
          <p:cNvPr id="3" name="Subtitle 2">
            <a:extLst>
              <a:ext uri="{FF2B5EF4-FFF2-40B4-BE49-F238E27FC236}">
                <a16:creationId xmlns:a16="http://schemas.microsoft.com/office/drawing/2014/main" id="{243DABB2-62AE-46B7-9BC9-3D276E56F07A}"/>
              </a:ext>
            </a:extLst>
          </p:cNvPr>
          <p:cNvSpPr>
            <a:spLocks noGrp="1"/>
          </p:cNvSpPr>
          <p:nvPr>
            <p:ph type="subTitle" idx="1"/>
          </p:nvPr>
        </p:nvSpPr>
        <p:spPr>
          <a:xfrm>
            <a:off x="4944534" y="1591933"/>
            <a:ext cx="5528734" cy="512762"/>
          </a:xfrm>
        </p:spPr>
        <p:txBody>
          <a:bodyPr>
            <a:normAutofit/>
          </a:bodyPr>
          <a:lstStyle/>
          <a:p>
            <a:r>
              <a:rPr lang="en-US" sz="2000" dirty="0">
                <a:solidFill>
                  <a:schemeClr val="bg1"/>
                </a:solidFill>
                <a:ea typeface="Lato Thin" panose="020F0502020204030203" pitchFamily="34" charset="0"/>
                <a:cs typeface="Lato Thin" panose="020F0502020204030203" pitchFamily="34" charset="0"/>
              </a:rPr>
              <a:t>Thursday, July 1, 2021, and Friday July 2, 2021</a:t>
            </a:r>
          </a:p>
        </p:txBody>
      </p:sp>
      <p:sp>
        <p:nvSpPr>
          <p:cNvPr id="21" name="TextBox 20">
            <a:extLst>
              <a:ext uri="{FF2B5EF4-FFF2-40B4-BE49-F238E27FC236}">
                <a16:creationId xmlns:a16="http://schemas.microsoft.com/office/drawing/2014/main" id="{43406BA4-FB53-48E0-A340-FDE518DCBFFF}"/>
              </a:ext>
            </a:extLst>
          </p:cNvPr>
          <p:cNvSpPr txBox="1"/>
          <p:nvPr/>
        </p:nvSpPr>
        <p:spPr>
          <a:xfrm>
            <a:off x="2456951" y="3709162"/>
            <a:ext cx="7274748" cy="923330"/>
          </a:xfrm>
          <a:prstGeom prst="rect">
            <a:avLst/>
          </a:prstGeom>
          <a:noFill/>
        </p:spPr>
        <p:txBody>
          <a:bodyPr wrap="none" rtlCol="0">
            <a:spAutoFit/>
          </a:bodyPr>
          <a:lstStyle/>
          <a:p>
            <a:r>
              <a:rPr lang="en-US" sz="5400" b="1" dirty="0">
                <a:latin typeface="Lato Heavy" panose="020F0502020204030203" pitchFamily="34" charset="0"/>
                <a:ea typeface="Lato Heavy" panose="020F0502020204030203" pitchFamily="34" charset="0"/>
                <a:cs typeface="Lato Heavy" panose="020F0502020204030203" pitchFamily="34" charset="0"/>
              </a:rPr>
              <a:t>YOUR GOVERNMENT</a:t>
            </a:r>
          </a:p>
        </p:txBody>
      </p:sp>
      <p:sp>
        <p:nvSpPr>
          <p:cNvPr id="22" name="TextBox 21">
            <a:extLst>
              <a:ext uri="{FF2B5EF4-FFF2-40B4-BE49-F238E27FC236}">
                <a16:creationId xmlns:a16="http://schemas.microsoft.com/office/drawing/2014/main" id="{27D17BC1-E500-4B50-9C80-0DD953BA58BE}"/>
              </a:ext>
            </a:extLst>
          </p:cNvPr>
          <p:cNvSpPr txBox="1"/>
          <p:nvPr/>
        </p:nvSpPr>
        <p:spPr>
          <a:xfrm>
            <a:off x="3283299" y="4458359"/>
            <a:ext cx="5622052" cy="523220"/>
          </a:xfrm>
          <a:prstGeom prst="rect">
            <a:avLst/>
          </a:prstGeom>
          <a:noFill/>
        </p:spPr>
        <p:txBody>
          <a:bodyPr wrap="none" rtlCol="0">
            <a:spAutoFit/>
          </a:bodyPr>
          <a:lstStyle/>
          <a:p>
            <a:r>
              <a:rPr lang="en-US" sz="2800" spc="600" dirty="0">
                <a:latin typeface="Lato" panose="020F0502020204030203" pitchFamily="34" charset="0"/>
                <a:ea typeface="Lato Heavy" panose="020F0502020204030203" pitchFamily="34" charset="0"/>
                <a:cs typeface="Lato Heavy" panose="020F0502020204030203" pitchFamily="34" charset="0"/>
              </a:rPr>
              <a:t>IGFOA STATUS UPDATE</a:t>
            </a:r>
          </a:p>
        </p:txBody>
      </p:sp>
    </p:spTree>
    <p:extLst>
      <p:ext uri="{BB962C8B-B14F-4D97-AF65-F5344CB8AC3E}">
        <p14:creationId xmlns:p14="http://schemas.microsoft.com/office/powerpoint/2010/main" val="612878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E072E-BAEF-4D8C-A4FD-B249A4A3A7B7}"/>
              </a:ext>
            </a:extLst>
          </p:cNvPr>
          <p:cNvSpPr>
            <a:spLocks noGrp="1"/>
          </p:cNvSpPr>
          <p:nvPr>
            <p:ph type="title"/>
          </p:nvPr>
        </p:nvSpPr>
        <p:spPr/>
        <p:txBody>
          <a:bodyPr/>
          <a:lstStyle/>
          <a:p>
            <a:r>
              <a:rPr lang="en-US" sz="4400" dirty="0">
                <a:highlight>
                  <a:srgbClr val="FFFF00"/>
                </a:highlight>
              </a:rPr>
              <a:t>[GOVT]</a:t>
            </a:r>
            <a:r>
              <a:rPr lang="en-US" sz="4400" dirty="0"/>
              <a:t>  - FY2020 AUDIT STATUS</a:t>
            </a:r>
            <a:endParaRPr lang="en-US" dirty="0"/>
          </a:p>
        </p:txBody>
      </p:sp>
      <p:sp>
        <p:nvSpPr>
          <p:cNvPr id="4" name="Slide Number Placeholder 3">
            <a:extLst>
              <a:ext uri="{FF2B5EF4-FFF2-40B4-BE49-F238E27FC236}">
                <a16:creationId xmlns:a16="http://schemas.microsoft.com/office/drawing/2014/main" id="{75DEF6BF-6329-441E-BCA1-F90507E48688}"/>
              </a:ext>
            </a:extLst>
          </p:cNvPr>
          <p:cNvSpPr>
            <a:spLocks noGrp="1"/>
          </p:cNvSpPr>
          <p:nvPr>
            <p:ph type="sldNum" sz="quarter" idx="12"/>
          </p:nvPr>
        </p:nvSpPr>
        <p:spPr/>
        <p:txBody>
          <a:bodyPr/>
          <a:lstStyle/>
          <a:p>
            <a:fld id="{119CF275-4D18-4829-BEAD-38FCC7AFEB2D}" type="slidenum">
              <a:rPr lang="en-US" smtClean="0"/>
              <a:t>2</a:t>
            </a:fld>
            <a:endParaRPr lang="en-US"/>
          </a:p>
        </p:txBody>
      </p:sp>
      <p:sp>
        <p:nvSpPr>
          <p:cNvPr id="5" name="Footer Placeholder 4">
            <a:extLst>
              <a:ext uri="{FF2B5EF4-FFF2-40B4-BE49-F238E27FC236}">
                <a16:creationId xmlns:a16="http://schemas.microsoft.com/office/drawing/2014/main" id="{D8963165-72B0-4568-9B92-11F90EA3DF17}"/>
              </a:ext>
            </a:extLst>
          </p:cNvPr>
          <p:cNvSpPr>
            <a:spLocks noGrp="1"/>
          </p:cNvSpPr>
          <p:nvPr>
            <p:ph type="ftr" sz="quarter" idx="3"/>
          </p:nvPr>
        </p:nvSpPr>
        <p:spPr/>
        <p:txBody>
          <a:bodyPr/>
          <a:lstStyle/>
          <a:p>
            <a:r>
              <a:rPr lang="en-US"/>
              <a:t>GFOA &amp; IGFOA | SUMMER 2021</a:t>
            </a:r>
            <a:endParaRPr lang="en-US" dirty="0"/>
          </a:p>
        </p:txBody>
      </p:sp>
      <p:graphicFrame>
        <p:nvGraphicFramePr>
          <p:cNvPr id="8" name="Table 8">
            <a:extLst>
              <a:ext uri="{FF2B5EF4-FFF2-40B4-BE49-F238E27FC236}">
                <a16:creationId xmlns:a16="http://schemas.microsoft.com/office/drawing/2014/main" id="{558FE1FE-246D-4335-9BE6-B821F24A05F3}"/>
              </a:ext>
            </a:extLst>
          </p:cNvPr>
          <p:cNvGraphicFramePr>
            <a:graphicFrameLocks noGrp="1"/>
          </p:cNvGraphicFramePr>
          <p:nvPr>
            <p:extLst>
              <p:ext uri="{D42A27DB-BD31-4B8C-83A1-F6EECF244321}">
                <p14:modId xmlns:p14="http://schemas.microsoft.com/office/powerpoint/2010/main" val="3735033425"/>
              </p:ext>
            </p:extLst>
          </p:nvPr>
        </p:nvGraphicFramePr>
        <p:xfrm>
          <a:off x="423333" y="1371600"/>
          <a:ext cx="11345334" cy="4846320"/>
        </p:xfrm>
        <a:graphic>
          <a:graphicData uri="http://schemas.openxmlformats.org/drawingml/2006/table">
            <a:tbl>
              <a:tblPr>
                <a:tableStyleId>{5C22544A-7EE6-4342-B048-85BDC9FD1C3A}</a:tableStyleId>
              </a:tblPr>
              <a:tblGrid>
                <a:gridCol w="3522134">
                  <a:extLst>
                    <a:ext uri="{9D8B030D-6E8A-4147-A177-3AD203B41FA5}">
                      <a16:colId xmlns:a16="http://schemas.microsoft.com/office/drawing/2014/main" val="383332310"/>
                    </a:ext>
                  </a:extLst>
                </a:gridCol>
                <a:gridCol w="7823200">
                  <a:extLst>
                    <a:ext uri="{9D8B030D-6E8A-4147-A177-3AD203B41FA5}">
                      <a16:colId xmlns:a16="http://schemas.microsoft.com/office/drawing/2014/main" val="422073882"/>
                    </a:ext>
                  </a:extLst>
                </a:gridCol>
              </a:tblGrid>
              <a:tr h="1615440">
                <a:tc>
                  <a:txBody>
                    <a:bodyPr/>
                    <a:lstStyle/>
                    <a:p>
                      <a:pPr lvl="0" algn="l">
                        <a:lnSpc>
                          <a:spcPct val="100000"/>
                        </a:lnSpc>
                      </a:pPr>
                      <a:r>
                        <a:rPr lang="en-US" sz="1800" b="0" dirty="0">
                          <a:solidFill>
                            <a:srgbClr val="1D3557"/>
                          </a:solidFill>
                          <a:latin typeface="Oswald" panose="02000503000000000000" pitchFamily="2" charset="0"/>
                          <a:ea typeface="Open Sans" panose="020B0606030504020204" pitchFamily="34" charset="0"/>
                          <a:cs typeface="Open Sans" panose="020B0606030504020204" pitchFamily="34" charset="0"/>
                        </a:rPr>
                        <a:t>Describe the current status of your FY20 </a:t>
                      </a:r>
                      <a:r>
                        <a:rPr lang="en-US" sz="1800" b="0" kern="1200" dirty="0">
                          <a:solidFill>
                            <a:srgbClr val="1D3557"/>
                          </a:solidFill>
                          <a:latin typeface="Oswald" panose="02000503000000000000" pitchFamily="2" charset="0"/>
                          <a:ea typeface="Open Sans" panose="020B0606030504020204" pitchFamily="34" charset="0"/>
                          <a:cs typeface="Open Sans" panose="020B0606030504020204" pitchFamily="34" charset="0"/>
                        </a:rPr>
                        <a:t>audit</a:t>
                      </a:r>
                      <a:r>
                        <a:rPr lang="en-US" sz="1800" b="0" dirty="0">
                          <a:solidFill>
                            <a:srgbClr val="1D3557"/>
                          </a:solidFill>
                          <a:latin typeface="Oswald" panose="02000503000000000000" pitchFamily="2" charset="0"/>
                          <a:ea typeface="Open Sans" panose="020B0606030504020204" pitchFamily="34" charset="0"/>
                          <a:cs typeface="Open Sans" panose="020B0606030504020204" pitchFamily="34" charset="0"/>
                        </a:rPr>
                        <a:t>.  When do you expect to file your completed audit?</a:t>
                      </a:r>
                    </a:p>
                  </a:txBody>
                  <a:tcPr anchor="ctr">
                    <a:solidFill>
                      <a:srgbClr val="CBF2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D3557"/>
                          </a:solidFill>
                          <a:latin typeface="Lato" panose="020F0502020204030203" pitchFamily="34" charset="0"/>
                          <a:ea typeface="Open Sans" panose="020B0606030504020204" pitchFamily="34" charset="0"/>
                          <a:cs typeface="Open Sans" panose="020B0606030504020204" pitchFamily="34" charset="0"/>
                        </a:rPr>
                        <a:t>Insert your comments here.</a:t>
                      </a:r>
                    </a:p>
                  </a:txBody>
                  <a:tcPr marL="365760" anchor="ctr">
                    <a:solidFill>
                      <a:srgbClr val="CBF2FF"/>
                    </a:solidFill>
                  </a:tcPr>
                </a:tc>
                <a:extLst>
                  <a:ext uri="{0D108BD9-81ED-4DB2-BD59-A6C34878D82A}">
                    <a16:rowId xmlns:a16="http://schemas.microsoft.com/office/drawing/2014/main" val="3467669252"/>
                  </a:ext>
                </a:extLst>
              </a:tr>
              <a:tr h="1615440">
                <a:tc>
                  <a:txBody>
                    <a:bodyPr/>
                    <a:lstStyle/>
                    <a:p>
                      <a:pPr lvl="0" algn="l">
                        <a:lnSpc>
                          <a:spcPct val="100000"/>
                        </a:lnSpc>
                      </a:pPr>
                      <a:r>
                        <a:rPr lang="en-US" sz="1800" b="0" dirty="0">
                          <a:solidFill>
                            <a:srgbClr val="1D3557"/>
                          </a:solidFill>
                          <a:latin typeface="Oswald" panose="02000503000000000000" pitchFamily="2" charset="0"/>
                          <a:ea typeface="Open Sans" panose="020B0606030504020204" pitchFamily="34" charset="0"/>
                          <a:cs typeface="Open Sans" panose="020B0606030504020204" pitchFamily="34" charset="0"/>
                        </a:rPr>
                        <a:t>Describe any changes  in your qualifications and findings from prior years.</a:t>
                      </a:r>
                    </a:p>
                  </a:txBody>
                  <a:tcPr anchor="ctr">
                    <a:solidFill>
                      <a:srgbClr val="B0E2F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D3557"/>
                          </a:solidFill>
                          <a:latin typeface="Lato" panose="020F0502020204030203" pitchFamily="34" charset="0"/>
                          <a:ea typeface="Open Sans" panose="020B0606030504020204" pitchFamily="34" charset="0"/>
                          <a:cs typeface="Open Sans" panose="020B0606030504020204" pitchFamily="34" charset="0"/>
                        </a:rPr>
                        <a:t>Insert your comments here.</a:t>
                      </a:r>
                    </a:p>
                  </a:txBody>
                  <a:tcPr marL="365760" anchor="ctr">
                    <a:solidFill>
                      <a:srgbClr val="B0E2F7"/>
                    </a:solidFill>
                  </a:tcPr>
                </a:tc>
                <a:extLst>
                  <a:ext uri="{0D108BD9-81ED-4DB2-BD59-A6C34878D82A}">
                    <a16:rowId xmlns:a16="http://schemas.microsoft.com/office/drawing/2014/main" val="3651532646"/>
                  </a:ext>
                </a:extLst>
              </a:tr>
              <a:tr h="1615440">
                <a:tc>
                  <a:txBody>
                    <a:bodyPr/>
                    <a:lstStyle/>
                    <a:p>
                      <a:pPr lvl="0" algn="l">
                        <a:lnSpc>
                          <a:spcPct val="100000"/>
                        </a:lnSpc>
                      </a:pPr>
                      <a:r>
                        <a:rPr lang="en-US" sz="1800" b="0" dirty="0">
                          <a:solidFill>
                            <a:srgbClr val="1D3557"/>
                          </a:solidFill>
                          <a:latin typeface="Oswald" panose="02000503000000000000" pitchFamily="2" charset="0"/>
                          <a:ea typeface="Open Sans" panose="020B0606030504020204" pitchFamily="34" charset="0"/>
                          <a:cs typeface="Open Sans" panose="020B0606030504020204" pitchFamily="34" charset="0"/>
                        </a:rPr>
                        <a:t>Did your auditors change their process for this audit?</a:t>
                      </a:r>
                    </a:p>
                    <a:p>
                      <a:pPr lvl="0" algn="l">
                        <a:lnSpc>
                          <a:spcPct val="100000"/>
                        </a:lnSpc>
                      </a:pPr>
                      <a:r>
                        <a:rPr lang="en-US" sz="1800" b="0" dirty="0">
                          <a:solidFill>
                            <a:srgbClr val="1D3557"/>
                          </a:solidFill>
                          <a:latin typeface="Oswald" panose="02000503000000000000" pitchFamily="2" charset="0"/>
                          <a:ea typeface="Open Sans" panose="020B0606030504020204" pitchFamily="34" charset="0"/>
                          <a:cs typeface="Open Sans" panose="020B0606030504020204" pitchFamily="34" charset="0"/>
                        </a:rPr>
                        <a:t>Do they typically present findings and question costs during interim meetings, prior to the draft report?</a:t>
                      </a:r>
                    </a:p>
                  </a:txBody>
                  <a:tcPr anchor="ctr">
                    <a:solidFill>
                      <a:srgbClr val="CBF2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D3557"/>
                          </a:solidFill>
                          <a:latin typeface="Lato" panose="020F0502020204030203" pitchFamily="34" charset="0"/>
                          <a:ea typeface="Open Sans" panose="020B0606030504020204" pitchFamily="34" charset="0"/>
                          <a:cs typeface="Open Sans" panose="020B0606030504020204" pitchFamily="34" charset="0"/>
                        </a:rPr>
                        <a:t>Insert your comments here.</a:t>
                      </a:r>
                    </a:p>
                  </a:txBody>
                  <a:tcPr marL="365760" anchor="ctr">
                    <a:solidFill>
                      <a:srgbClr val="CBF2FF"/>
                    </a:solidFill>
                  </a:tcPr>
                </a:tc>
                <a:extLst>
                  <a:ext uri="{0D108BD9-81ED-4DB2-BD59-A6C34878D82A}">
                    <a16:rowId xmlns:a16="http://schemas.microsoft.com/office/drawing/2014/main" val="990313048"/>
                  </a:ext>
                </a:extLst>
              </a:tr>
            </a:tbl>
          </a:graphicData>
        </a:graphic>
      </p:graphicFrame>
      <p:pic>
        <p:nvPicPr>
          <p:cNvPr id="7" name="Picture 6" descr="A picture containing food&#10;&#10;Description automatically generated">
            <a:extLst>
              <a:ext uri="{FF2B5EF4-FFF2-40B4-BE49-F238E27FC236}">
                <a16:creationId xmlns:a16="http://schemas.microsoft.com/office/drawing/2014/main" id="{1523331E-31D8-451F-AEDE-8E3CEDE034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9920" y="228600"/>
            <a:ext cx="1143000" cy="1143000"/>
          </a:xfrm>
          <a:prstGeom prst="rect">
            <a:avLst/>
          </a:prstGeom>
        </p:spPr>
      </p:pic>
    </p:spTree>
    <p:extLst>
      <p:ext uri="{BB962C8B-B14F-4D97-AF65-F5344CB8AC3E}">
        <p14:creationId xmlns:p14="http://schemas.microsoft.com/office/powerpoint/2010/main" val="563613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7E17D-0AFC-411D-B2EE-CD5578116795}"/>
              </a:ext>
            </a:extLst>
          </p:cNvPr>
          <p:cNvSpPr>
            <a:spLocks noGrp="1"/>
          </p:cNvSpPr>
          <p:nvPr>
            <p:ph type="title"/>
          </p:nvPr>
        </p:nvSpPr>
        <p:spPr/>
        <p:txBody>
          <a:bodyPr/>
          <a:lstStyle/>
          <a:p>
            <a:r>
              <a:rPr lang="en-US" dirty="0"/>
              <a:t>COVID-19 Grants and Spending</a:t>
            </a:r>
          </a:p>
        </p:txBody>
      </p:sp>
      <p:sp>
        <p:nvSpPr>
          <p:cNvPr id="3" name="Content Placeholder 2">
            <a:extLst>
              <a:ext uri="{FF2B5EF4-FFF2-40B4-BE49-F238E27FC236}">
                <a16:creationId xmlns:a16="http://schemas.microsoft.com/office/drawing/2014/main" id="{D8F46C9A-076E-4908-949D-46099CE91086}"/>
              </a:ext>
            </a:extLst>
          </p:cNvPr>
          <p:cNvSpPr>
            <a:spLocks noGrp="1"/>
          </p:cNvSpPr>
          <p:nvPr>
            <p:ph idx="1"/>
          </p:nvPr>
        </p:nvSpPr>
        <p:spPr/>
        <p:txBody>
          <a:bodyPr/>
          <a:lstStyle/>
          <a:p>
            <a:r>
              <a:rPr lang="en-US" dirty="0"/>
              <a:t>Bullet 1</a:t>
            </a:r>
          </a:p>
          <a:p>
            <a:r>
              <a:rPr lang="en-US" dirty="0"/>
              <a:t>Bullet 2</a:t>
            </a:r>
          </a:p>
          <a:p>
            <a:r>
              <a:rPr lang="en-US" dirty="0"/>
              <a:t>Bullet 3</a:t>
            </a:r>
          </a:p>
        </p:txBody>
      </p:sp>
      <p:sp>
        <p:nvSpPr>
          <p:cNvPr id="4" name="Slide Number Placeholder 3">
            <a:extLst>
              <a:ext uri="{FF2B5EF4-FFF2-40B4-BE49-F238E27FC236}">
                <a16:creationId xmlns:a16="http://schemas.microsoft.com/office/drawing/2014/main" id="{8C15C6A4-7482-472C-A855-964CC07376C4}"/>
              </a:ext>
            </a:extLst>
          </p:cNvPr>
          <p:cNvSpPr>
            <a:spLocks noGrp="1"/>
          </p:cNvSpPr>
          <p:nvPr>
            <p:ph type="sldNum" sz="quarter" idx="12"/>
          </p:nvPr>
        </p:nvSpPr>
        <p:spPr/>
        <p:txBody>
          <a:bodyPr/>
          <a:lstStyle/>
          <a:p>
            <a:fld id="{119CF275-4D18-4829-BEAD-38FCC7AFEB2D}" type="slidenum">
              <a:rPr lang="en-US" smtClean="0"/>
              <a:t>3</a:t>
            </a:fld>
            <a:endParaRPr lang="en-US"/>
          </a:p>
        </p:txBody>
      </p:sp>
      <p:sp>
        <p:nvSpPr>
          <p:cNvPr id="5" name="Footer Placeholder 4">
            <a:extLst>
              <a:ext uri="{FF2B5EF4-FFF2-40B4-BE49-F238E27FC236}">
                <a16:creationId xmlns:a16="http://schemas.microsoft.com/office/drawing/2014/main" id="{BA0CBFDA-4CBA-446F-941D-56D78ADA76DB}"/>
              </a:ext>
            </a:extLst>
          </p:cNvPr>
          <p:cNvSpPr>
            <a:spLocks noGrp="1"/>
          </p:cNvSpPr>
          <p:nvPr>
            <p:ph type="ftr" sz="quarter" idx="3"/>
          </p:nvPr>
        </p:nvSpPr>
        <p:spPr/>
        <p:txBody>
          <a:bodyPr/>
          <a:lstStyle/>
          <a:p>
            <a:r>
              <a:rPr lang="en-US"/>
              <a:t>GFOA &amp; IGFOA | SUMMER 2021</a:t>
            </a:r>
            <a:endParaRPr lang="en-US" dirty="0"/>
          </a:p>
        </p:txBody>
      </p:sp>
      <p:sp>
        <p:nvSpPr>
          <p:cNvPr id="6" name="TextBox 5">
            <a:extLst>
              <a:ext uri="{FF2B5EF4-FFF2-40B4-BE49-F238E27FC236}">
                <a16:creationId xmlns:a16="http://schemas.microsoft.com/office/drawing/2014/main" id="{8A3CE7F6-1359-4C37-BF12-60A0BD67C78B}"/>
              </a:ext>
            </a:extLst>
          </p:cNvPr>
          <p:cNvSpPr txBox="1"/>
          <p:nvPr/>
        </p:nvSpPr>
        <p:spPr>
          <a:xfrm rot="21313480">
            <a:off x="2920338" y="2331817"/>
            <a:ext cx="8613224" cy="2677656"/>
          </a:xfrm>
          <a:prstGeom prst="rect">
            <a:avLst/>
          </a:prstGeom>
          <a:solidFill>
            <a:schemeClr val="bg1"/>
          </a:solidFill>
        </p:spPr>
        <p:txBody>
          <a:bodyPr wrap="square" rtlCol="0">
            <a:spAutoFit/>
          </a:bodyPr>
          <a:lstStyle/>
          <a:p>
            <a:r>
              <a:rPr lang="en-US" sz="2800" dirty="0">
                <a:solidFill>
                  <a:srgbClr val="FF0000"/>
                </a:solidFill>
                <a:latin typeface="Arial" panose="020B0604020202020204" pitchFamily="34" charset="0"/>
                <a:cs typeface="Arial" panose="020B0604020202020204" pitchFamily="34" charset="0"/>
              </a:rPr>
              <a:t>What were (are) the primary areas where CARES and other Covid funding is used?</a:t>
            </a:r>
          </a:p>
          <a:p>
            <a:r>
              <a:rPr lang="en-US" sz="2800" dirty="0">
                <a:solidFill>
                  <a:srgbClr val="FF0000"/>
                </a:solidFill>
                <a:latin typeface="Arial" panose="020B0604020202020204" pitchFamily="34" charset="0"/>
                <a:cs typeface="Arial" panose="020B0604020202020204" pitchFamily="34" charset="0"/>
              </a:rPr>
              <a:t>Have you had to make any changes in the reporting and grant reimbursement process for Covid grants?</a:t>
            </a:r>
          </a:p>
          <a:p>
            <a:endParaRPr lang="en-US" sz="2800" dirty="0">
              <a:solidFill>
                <a:srgbClr val="FF0000"/>
              </a:solidFill>
              <a:latin typeface="Arial" panose="020B0604020202020204" pitchFamily="34" charset="0"/>
              <a:cs typeface="Arial" panose="020B0604020202020204" pitchFamily="34" charset="0"/>
            </a:endParaRPr>
          </a:p>
          <a:p>
            <a:endParaRPr lang="en-US" sz="2800" dirty="0"/>
          </a:p>
        </p:txBody>
      </p:sp>
    </p:spTree>
    <p:extLst>
      <p:ext uri="{BB962C8B-B14F-4D97-AF65-F5344CB8AC3E}">
        <p14:creationId xmlns:p14="http://schemas.microsoft.com/office/powerpoint/2010/main" val="4064503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525775B-2323-4A87-AD36-C0AEA95BAACE}"/>
              </a:ext>
            </a:extLst>
          </p:cNvPr>
          <p:cNvSpPr>
            <a:spLocks noGrp="1"/>
          </p:cNvSpPr>
          <p:nvPr>
            <p:ph type="sldNum" sz="quarter" idx="12"/>
          </p:nvPr>
        </p:nvSpPr>
        <p:spPr/>
        <p:txBody>
          <a:bodyPr/>
          <a:lstStyle/>
          <a:p>
            <a:fld id="{119CF275-4D18-4829-BEAD-38FCC7AFEB2D}" type="slidenum">
              <a:rPr lang="en-US" smtClean="0"/>
              <a:t>4</a:t>
            </a:fld>
            <a:endParaRPr lang="en-US"/>
          </a:p>
        </p:txBody>
      </p:sp>
      <p:sp>
        <p:nvSpPr>
          <p:cNvPr id="5" name="Footer Placeholder 4">
            <a:extLst>
              <a:ext uri="{FF2B5EF4-FFF2-40B4-BE49-F238E27FC236}">
                <a16:creationId xmlns:a16="http://schemas.microsoft.com/office/drawing/2014/main" id="{BC19F1F7-7636-402D-9442-0AE2DC58DEB9}"/>
              </a:ext>
            </a:extLst>
          </p:cNvPr>
          <p:cNvSpPr>
            <a:spLocks noGrp="1"/>
          </p:cNvSpPr>
          <p:nvPr>
            <p:ph type="ftr" sz="quarter" idx="3"/>
          </p:nvPr>
        </p:nvSpPr>
        <p:spPr/>
        <p:txBody>
          <a:bodyPr/>
          <a:lstStyle/>
          <a:p>
            <a:r>
              <a:rPr lang="en-US"/>
              <a:t>GFOA &amp; IGFOA | SUMMER 2021</a:t>
            </a:r>
            <a:endParaRPr lang="en-US" dirty="0"/>
          </a:p>
        </p:txBody>
      </p:sp>
      <p:sp>
        <p:nvSpPr>
          <p:cNvPr id="6" name="Title 1">
            <a:extLst>
              <a:ext uri="{FF2B5EF4-FFF2-40B4-BE49-F238E27FC236}">
                <a16:creationId xmlns:a16="http://schemas.microsoft.com/office/drawing/2014/main" id="{1BACF908-9E2A-4315-A00D-8DEE1EDB9F76}"/>
              </a:ext>
            </a:extLst>
          </p:cNvPr>
          <p:cNvSpPr>
            <a:spLocks noGrp="1"/>
          </p:cNvSpPr>
          <p:nvPr>
            <p:ph type="title"/>
          </p:nvPr>
        </p:nvSpPr>
        <p:spPr>
          <a:xfrm>
            <a:off x="3014505" y="300199"/>
            <a:ext cx="8339295" cy="957155"/>
          </a:xfrm>
        </p:spPr>
        <p:txBody>
          <a:bodyPr/>
          <a:lstStyle/>
          <a:p>
            <a:r>
              <a:rPr lang="en-US" sz="4400" dirty="0">
                <a:highlight>
                  <a:srgbClr val="FFFF00"/>
                </a:highlight>
              </a:rPr>
              <a:t>[GOVT]</a:t>
            </a:r>
            <a:r>
              <a:rPr lang="en-US" sz="4400" dirty="0"/>
              <a:t>  - FMIS STATUS</a:t>
            </a:r>
            <a:endParaRPr lang="en-US" dirty="0"/>
          </a:p>
        </p:txBody>
      </p:sp>
      <p:pic>
        <p:nvPicPr>
          <p:cNvPr id="7" name="Picture 6" descr="A picture containing drawing, plate&#10;&#10;Description automatically generated">
            <a:extLst>
              <a:ext uri="{FF2B5EF4-FFF2-40B4-BE49-F238E27FC236}">
                <a16:creationId xmlns:a16="http://schemas.microsoft.com/office/drawing/2014/main" id="{F3ADC9EC-8100-4039-8C8B-744D219F78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2300" y="228600"/>
            <a:ext cx="1143000" cy="1143000"/>
          </a:xfrm>
          <a:prstGeom prst="rect">
            <a:avLst/>
          </a:prstGeom>
        </p:spPr>
      </p:pic>
      <p:graphicFrame>
        <p:nvGraphicFramePr>
          <p:cNvPr id="8" name="Table 8">
            <a:extLst>
              <a:ext uri="{FF2B5EF4-FFF2-40B4-BE49-F238E27FC236}">
                <a16:creationId xmlns:a16="http://schemas.microsoft.com/office/drawing/2014/main" id="{02BC9808-3D7B-4970-B034-84475D37601D}"/>
              </a:ext>
            </a:extLst>
          </p:cNvPr>
          <p:cNvGraphicFramePr>
            <a:graphicFrameLocks noGrp="1"/>
          </p:cNvGraphicFramePr>
          <p:nvPr>
            <p:extLst>
              <p:ext uri="{D42A27DB-BD31-4B8C-83A1-F6EECF244321}">
                <p14:modId xmlns:p14="http://schemas.microsoft.com/office/powerpoint/2010/main" val="2252828163"/>
              </p:ext>
            </p:extLst>
          </p:nvPr>
        </p:nvGraphicFramePr>
        <p:xfrm>
          <a:off x="423333" y="1371600"/>
          <a:ext cx="11345334" cy="4846320"/>
        </p:xfrm>
        <a:graphic>
          <a:graphicData uri="http://schemas.openxmlformats.org/drawingml/2006/table">
            <a:tbl>
              <a:tblPr>
                <a:tableStyleId>{5C22544A-7EE6-4342-B048-85BDC9FD1C3A}</a:tableStyleId>
              </a:tblPr>
              <a:tblGrid>
                <a:gridCol w="3522134">
                  <a:extLst>
                    <a:ext uri="{9D8B030D-6E8A-4147-A177-3AD203B41FA5}">
                      <a16:colId xmlns:a16="http://schemas.microsoft.com/office/drawing/2014/main" val="383332310"/>
                    </a:ext>
                  </a:extLst>
                </a:gridCol>
                <a:gridCol w="7823200">
                  <a:extLst>
                    <a:ext uri="{9D8B030D-6E8A-4147-A177-3AD203B41FA5}">
                      <a16:colId xmlns:a16="http://schemas.microsoft.com/office/drawing/2014/main" val="422073882"/>
                    </a:ext>
                  </a:extLst>
                </a:gridCol>
              </a:tblGrid>
              <a:tr h="1615440">
                <a:tc>
                  <a:txBody>
                    <a:bodyPr/>
                    <a:lstStyle/>
                    <a:p>
                      <a:pPr lvl="0" algn="l">
                        <a:lnSpc>
                          <a:spcPct val="100000"/>
                        </a:lnSpc>
                      </a:pPr>
                      <a:r>
                        <a:rPr lang="en-US" sz="1800" b="0" kern="1200" dirty="0">
                          <a:solidFill>
                            <a:srgbClr val="1D3557"/>
                          </a:solidFill>
                          <a:latin typeface="Oswald" panose="02000503000000000000" pitchFamily="2" charset="0"/>
                          <a:ea typeface="Open Sans" panose="020B0606030504020204" pitchFamily="34" charset="0"/>
                          <a:cs typeface="Open Sans" panose="020B0606030504020204" pitchFamily="34" charset="0"/>
                        </a:rPr>
                        <a:t>What is the status of your project?  What has been completed? What is the timeline for next steps?</a:t>
                      </a:r>
                    </a:p>
                  </a:txBody>
                  <a:tcPr anchor="ctr">
                    <a:solidFill>
                      <a:srgbClr val="CBF2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D3557"/>
                          </a:solidFill>
                          <a:latin typeface="Lato" panose="020F0502020204030203" pitchFamily="34" charset="0"/>
                          <a:ea typeface="Open Sans" panose="020B0606030504020204" pitchFamily="34" charset="0"/>
                          <a:cs typeface="Open Sans" panose="020B0606030504020204" pitchFamily="34" charset="0"/>
                        </a:rPr>
                        <a:t>Insert your comments here.</a:t>
                      </a:r>
                    </a:p>
                  </a:txBody>
                  <a:tcPr marL="365760" anchor="ctr">
                    <a:solidFill>
                      <a:srgbClr val="CBF2FF"/>
                    </a:solidFill>
                  </a:tcPr>
                </a:tc>
                <a:extLst>
                  <a:ext uri="{0D108BD9-81ED-4DB2-BD59-A6C34878D82A}">
                    <a16:rowId xmlns:a16="http://schemas.microsoft.com/office/drawing/2014/main" val="3467669252"/>
                  </a:ext>
                </a:extLst>
              </a:tr>
              <a:tr h="1615440">
                <a:tc>
                  <a:txBody>
                    <a:bodyPr/>
                    <a:lstStyle/>
                    <a:p>
                      <a:pPr lvl="0" algn="l">
                        <a:lnSpc>
                          <a:spcPct val="100000"/>
                        </a:lnSpc>
                      </a:pPr>
                      <a:r>
                        <a:rPr lang="en-US" sz="1800" b="0" kern="1200" dirty="0">
                          <a:solidFill>
                            <a:srgbClr val="1D3557"/>
                          </a:solidFill>
                          <a:latin typeface="Oswald" panose="02000503000000000000" pitchFamily="2" charset="0"/>
                          <a:ea typeface="Open Sans" panose="020B0606030504020204" pitchFamily="34" charset="0"/>
                          <a:cs typeface="Open Sans" panose="020B0606030504020204" pitchFamily="34" charset="0"/>
                        </a:rPr>
                        <a:t>How are (did) you build in support and ongoing training for your system?</a:t>
                      </a:r>
                    </a:p>
                  </a:txBody>
                  <a:tcPr anchor="ctr">
                    <a:solidFill>
                      <a:srgbClr val="B0E2F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D3557"/>
                          </a:solidFill>
                          <a:latin typeface="Lato" panose="020F0502020204030203" pitchFamily="34" charset="0"/>
                          <a:ea typeface="Open Sans" panose="020B0606030504020204" pitchFamily="34" charset="0"/>
                          <a:cs typeface="Open Sans" panose="020B0606030504020204" pitchFamily="34" charset="0"/>
                        </a:rPr>
                        <a:t>Insert your comments here.</a:t>
                      </a:r>
                    </a:p>
                  </a:txBody>
                  <a:tcPr marL="365760" anchor="ctr">
                    <a:solidFill>
                      <a:srgbClr val="B0E2F7"/>
                    </a:solidFill>
                  </a:tcPr>
                </a:tc>
                <a:extLst>
                  <a:ext uri="{0D108BD9-81ED-4DB2-BD59-A6C34878D82A}">
                    <a16:rowId xmlns:a16="http://schemas.microsoft.com/office/drawing/2014/main" val="3651532646"/>
                  </a:ext>
                </a:extLst>
              </a:tr>
              <a:tr h="1615440">
                <a:tc>
                  <a:txBody>
                    <a:bodyPr/>
                    <a:lstStyle/>
                    <a:p>
                      <a:pPr lvl="0" algn="l">
                        <a:lnSpc>
                          <a:spcPct val="100000"/>
                        </a:lnSpc>
                      </a:pPr>
                      <a:r>
                        <a:rPr lang="en-US" sz="1800" b="0" kern="1200" dirty="0">
                          <a:solidFill>
                            <a:srgbClr val="1D3557"/>
                          </a:solidFill>
                          <a:latin typeface="Oswald" panose="02000503000000000000" pitchFamily="2" charset="0"/>
                          <a:ea typeface="Open Sans" panose="020B0606030504020204" pitchFamily="34" charset="0"/>
                          <a:cs typeface="Open Sans" panose="020B0606030504020204" pitchFamily="34" charset="0"/>
                        </a:rPr>
                        <a:t>At this stage are there any changes you would have made in your preparations?  </a:t>
                      </a:r>
                    </a:p>
                  </a:txBody>
                  <a:tcPr anchor="ctr">
                    <a:solidFill>
                      <a:srgbClr val="CBF2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D3557"/>
                          </a:solidFill>
                          <a:latin typeface="Lato" panose="020F0502020204030203" pitchFamily="34" charset="0"/>
                          <a:ea typeface="Open Sans" panose="020B0606030504020204" pitchFamily="34" charset="0"/>
                          <a:cs typeface="Open Sans" panose="020B0606030504020204" pitchFamily="34" charset="0"/>
                        </a:rPr>
                        <a:t>Insert your comments here.</a:t>
                      </a:r>
                    </a:p>
                  </a:txBody>
                  <a:tcPr marL="365760" anchor="ctr">
                    <a:solidFill>
                      <a:srgbClr val="CBF2FF"/>
                    </a:solidFill>
                  </a:tcPr>
                </a:tc>
                <a:extLst>
                  <a:ext uri="{0D108BD9-81ED-4DB2-BD59-A6C34878D82A}">
                    <a16:rowId xmlns:a16="http://schemas.microsoft.com/office/drawing/2014/main" val="990313048"/>
                  </a:ext>
                </a:extLst>
              </a:tr>
            </a:tbl>
          </a:graphicData>
        </a:graphic>
      </p:graphicFrame>
    </p:spTree>
    <p:extLst>
      <p:ext uri="{BB962C8B-B14F-4D97-AF65-F5344CB8AC3E}">
        <p14:creationId xmlns:p14="http://schemas.microsoft.com/office/powerpoint/2010/main" val="526561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4CF55-060C-42F1-A65D-6D55E1A9B438}"/>
              </a:ext>
            </a:extLst>
          </p:cNvPr>
          <p:cNvSpPr>
            <a:spLocks noGrp="1"/>
          </p:cNvSpPr>
          <p:nvPr>
            <p:ph type="title"/>
          </p:nvPr>
        </p:nvSpPr>
        <p:spPr/>
        <p:txBody>
          <a:bodyPr/>
          <a:lstStyle/>
          <a:p>
            <a:r>
              <a:rPr lang="en-US" dirty="0"/>
              <a:t>One Performance Measure</a:t>
            </a:r>
          </a:p>
        </p:txBody>
      </p:sp>
      <p:sp>
        <p:nvSpPr>
          <p:cNvPr id="3" name="Content Placeholder 2">
            <a:extLst>
              <a:ext uri="{FF2B5EF4-FFF2-40B4-BE49-F238E27FC236}">
                <a16:creationId xmlns:a16="http://schemas.microsoft.com/office/drawing/2014/main" id="{304C03F8-EF58-4967-9B99-1563E98380FB}"/>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F15F7DF0-4C31-4FD0-9749-2CAEF463E1E9}"/>
              </a:ext>
            </a:extLst>
          </p:cNvPr>
          <p:cNvSpPr>
            <a:spLocks noGrp="1"/>
          </p:cNvSpPr>
          <p:nvPr>
            <p:ph type="sldNum" sz="quarter" idx="12"/>
          </p:nvPr>
        </p:nvSpPr>
        <p:spPr/>
        <p:txBody>
          <a:bodyPr/>
          <a:lstStyle/>
          <a:p>
            <a:fld id="{119CF275-4D18-4829-BEAD-38FCC7AFEB2D}" type="slidenum">
              <a:rPr lang="en-US" smtClean="0"/>
              <a:t>5</a:t>
            </a:fld>
            <a:endParaRPr lang="en-US"/>
          </a:p>
        </p:txBody>
      </p:sp>
      <p:sp>
        <p:nvSpPr>
          <p:cNvPr id="5" name="Footer Placeholder 4">
            <a:extLst>
              <a:ext uri="{FF2B5EF4-FFF2-40B4-BE49-F238E27FC236}">
                <a16:creationId xmlns:a16="http://schemas.microsoft.com/office/drawing/2014/main" id="{4D23F456-7CBD-4E1A-8E21-83F83D98B776}"/>
              </a:ext>
            </a:extLst>
          </p:cNvPr>
          <p:cNvSpPr>
            <a:spLocks noGrp="1"/>
          </p:cNvSpPr>
          <p:nvPr>
            <p:ph type="ftr" sz="quarter" idx="3"/>
          </p:nvPr>
        </p:nvSpPr>
        <p:spPr/>
        <p:txBody>
          <a:bodyPr/>
          <a:lstStyle/>
          <a:p>
            <a:r>
              <a:rPr lang="en-US"/>
              <a:t>GFOA &amp; IGFOA | SUMMER 2021</a:t>
            </a:r>
            <a:endParaRPr lang="en-US" dirty="0"/>
          </a:p>
        </p:txBody>
      </p:sp>
      <p:sp>
        <p:nvSpPr>
          <p:cNvPr id="6" name="TextBox 5">
            <a:extLst>
              <a:ext uri="{FF2B5EF4-FFF2-40B4-BE49-F238E27FC236}">
                <a16:creationId xmlns:a16="http://schemas.microsoft.com/office/drawing/2014/main" id="{22719B3E-4564-46BD-A7D5-023BE7A0F8B3}"/>
              </a:ext>
            </a:extLst>
          </p:cNvPr>
          <p:cNvSpPr txBox="1"/>
          <p:nvPr/>
        </p:nvSpPr>
        <p:spPr>
          <a:xfrm rot="21442111">
            <a:off x="391395" y="1460613"/>
            <a:ext cx="11242853" cy="4426276"/>
          </a:xfrm>
          <a:prstGeom prst="rect">
            <a:avLst/>
          </a:prstGeom>
          <a:solidFill>
            <a:schemeClr val="bg1"/>
          </a:solidFill>
        </p:spPr>
        <p:txBody>
          <a:bodyPr wrap="square" rtlCol="0">
            <a:spAutoFit/>
          </a:bodyPr>
          <a:lstStyle/>
          <a:p>
            <a:pPr>
              <a:lnSpc>
                <a:spcPct val="107000"/>
              </a:lnSpc>
              <a:spcAft>
                <a:spcPts val="800"/>
              </a:spcAft>
            </a:pPr>
            <a:r>
              <a:rPr lang="en-US" sz="2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The following four slides are a full list of the performance measures the IGFOA has been tracking for a number of years, although we haven’t reported on them since our last in person meeting in December 2019.    To the extent you have collected the data and want to get  back on track, please fill in these slides.  DO NOT expect to present these slides.  </a:t>
            </a:r>
          </a:p>
          <a:p>
            <a:pPr>
              <a:lnSpc>
                <a:spcPct val="107000"/>
              </a:lnSpc>
              <a:spcAft>
                <a:spcPts val="800"/>
              </a:spcAft>
            </a:pPr>
            <a:r>
              <a:rPr lang="en-US" sz="2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Instead, pick ONE of the performance measures and present your information on this slide.</a:t>
            </a:r>
          </a:p>
          <a:p>
            <a:pPr>
              <a:lnSpc>
                <a:spcPct val="107000"/>
              </a:lnSpc>
              <a:spcAft>
                <a:spcPts val="800"/>
              </a:spcAft>
            </a:pPr>
            <a:r>
              <a:rPr lang="en-US" sz="2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As always, if you need more explanation or help with the calculations, please contact me at </a:t>
            </a:r>
            <a:r>
              <a:rPr lang="en-US" sz="2800" dirty="0">
                <a:solidFill>
                  <a:srgbClr val="FF0000"/>
                </a:solidFill>
                <a:latin typeface="Calibri" panose="020F0502020204030204" pitchFamily="34" charset="0"/>
                <a:ea typeface="Calibri" panose="020F0502020204030204" pitchFamily="34" charset="0"/>
                <a:cs typeface="Times New Roman" panose="02020603050405020304" pitchFamily="18" charset="0"/>
                <a:hlinkClick r:id="rId2"/>
              </a:rPr>
              <a:t>milksdeb@gmail.com</a:t>
            </a:r>
            <a:endParaRPr lang="en-US" sz="2800" dirty="0"/>
          </a:p>
        </p:txBody>
      </p:sp>
      <p:pic>
        <p:nvPicPr>
          <p:cNvPr id="7" name="Picture 6" descr="A picture containing drawing, clock&#10;&#10;Description automatically generated">
            <a:extLst>
              <a:ext uri="{FF2B5EF4-FFF2-40B4-BE49-F238E27FC236}">
                <a16:creationId xmlns:a16="http://schemas.microsoft.com/office/drawing/2014/main" id="{1DCE974A-7CBF-4AE0-B92E-F4CFD47CBE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3287" y="207276"/>
            <a:ext cx="1143000" cy="1143000"/>
          </a:xfrm>
          <a:prstGeom prst="rect">
            <a:avLst/>
          </a:prstGeom>
        </p:spPr>
      </p:pic>
    </p:spTree>
    <p:extLst>
      <p:ext uri="{BB962C8B-B14F-4D97-AF65-F5344CB8AC3E}">
        <p14:creationId xmlns:p14="http://schemas.microsoft.com/office/powerpoint/2010/main" val="1028047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3"/>
          <p:cNvSpPr>
            <a:spLocks noGrp="1"/>
          </p:cNvSpPr>
          <p:nvPr>
            <p:ph type="ftr" sz="quarter" idx="15"/>
          </p:nvPr>
        </p:nvSpPr>
        <p:spPr/>
        <p:txBody>
          <a:bodyPr/>
          <a:lstStyle/>
          <a:p>
            <a:r>
              <a:rPr lang="en-US" dirty="0"/>
              <a:t>May 2019 Summer Conference</a:t>
            </a:r>
          </a:p>
        </p:txBody>
      </p:sp>
      <p:graphicFrame>
        <p:nvGraphicFramePr>
          <p:cNvPr id="6" name="Table 5"/>
          <p:cNvGraphicFramePr>
            <a:graphicFrameLocks noGrp="1"/>
          </p:cNvGraphicFramePr>
          <p:nvPr>
            <p:extLst>
              <p:ext uri="{D42A27DB-BD31-4B8C-83A1-F6EECF244321}">
                <p14:modId xmlns:p14="http://schemas.microsoft.com/office/powerpoint/2010/main" val="3947001543"/>
              </p:ext>
            </p:extLst>
          </p:nvPr>
        </p:nvGraphicFramePr>
        <p:xfrm>
          <a:off x="127000" y="2"/>
          <a:ext cx="11929534" cy="6324599"/>
        </p:xfrm>
        <a:graphic>
          <a:graphicData uri="http://schemas.openxmlformats.org/drawingml/2006/table">
            <a:tbl>
              <a:tblPr/>
              <a:tblGrid>
                <a:gridCol w="2787273">
                  <a:extLst>
                    <a:ext uri="{9D8B030D-6E8A-4147-A177-3AD203B41FA5}">
                      <a16:colId xmlns:a16="http://schemas.microsoft.com/office/drawing/2014/main" val="1477571676"/>
                    </a:ext>
                  </a:extLst>
                </a:gridCol>
                <a:gridCol w="1040119">
                  <a:extLst>
                    <a:ext uri="{9D8B030D-6E8A-4147-A177-3AD203B41FA5}">
                      <a16:colId xmlns:a16="http://schemas.microsoft.com/office/drawing/2014/main" val="3172208435"/>
                    </a:ext>
                  </a:extLst>
                </a:gridCol>
                <a:gridCol w="90717">
                  <a:extLst>
                    <a:ext uri="{9D8B030D-6E8A-4147-A177-3AD203B41FA5}">
                      <a16:colId xmlns:a16="http://schemas.microsoft.com/office/drawing/2014/main" val="1042492712"/>
                    </a:ext>
                  </a:extLst>
                </a:gridCol>
                <a:gridCol w="812292">
                  <a:extLst>
                    <a:ext uri="{9D8B030D-6E8A-4147-A177-3AD203B41FA5}">
                      <a16:colId xmlns:a16="http://schemas.microsoft.com/office/drawing/2014/main" val="173433794"/>
                    </a:ext>
                  </a:extLst>
                </a:gridCol>
                <a:gridCol w="812292">
                  <a:extLst>
                    <a:ext uri="{9D8B030D-6E8A-4147-A177-3AD203B41FA5}">
                      <a16:colId xmlns:a16="http://schemas.microsoft.com/office/drawing/2014/main" val="1751001986"/>
                    </a:ext>
                  </a:extLst>
                </a:gridCol>
                <a:gridCol w="812292">
                  <a:extLst>
                    <a:ext uri="{9D8B030D-6E8A-4147-A177-3AD203B41FA5}">
                      <a16:colId xmlns:a16="http://schemas.microsoft.com/office/drawing/2014/main" val="964237778"/>
                    </a:ext>
                  </a:extLst>
                </a:gridCol>
                <a:gridCol w="902149">
                  <a:extLst>
                    <a:ext uri="{9D8B030D-6E8A-4147-A177-3AD203B41FA5}">
                      <a16:colId xmlns:a16="http://schemas.microsoft.com/office/drawing/2014/main" val="2004997261"/>
                    </a:ext>
                  </a:extLst>
                </a:gridCol>
                <a:gridCol w="722434">
                  <a:extLst>
                    <a:ext uri="{9D8B030D-6E8A-4147-A177-3AD203B41FA5}">
                      <a16:colId xmlns:a16="http://schemas.microsoft.com/office/drawing/2014/main" val="3337311882"/>
                    </a:ext>
                  </a:extLst>
                </a:gridCol>
                <a:gridCol w="3206693">
                  <a:extLst>
                    <a:ext uri="{9D8B030D-6E8A-4147-A177-3AD203B41FA5}">
                      <a16:colId xmlns:a16="http://schemas.microsoft.com/office/drawing/2014/main" val="30743705"/>
                    </a:ext>
                  </a:extLst>
                </a:gridCol>
                <a:gridCol w="743273">
                  <a:extLst>
                    <a:ext uri="{9D8B030D-6E8A-4147-A177-3AD203B41FA5}">
                      <a16:colId xmlns:a16="http://schemas.microsoft.com/office/drawing/2014/main" val="1326792434"/>
                    </a:ext>
                  </a:extLst>
                </a:gridCol>
              </a:tblGrid>
              <a:tr h="1220299">
                <a:tc>
                  <a:txBody>
                    <a:bodyPr/>
                    <a:lstStyle/>
                    <a:p>
                      <a:pPr algn="ctr" fontAlgn="ctr"/>
                      <a:r>
                        <a:rPr lang="en-US" sz="2100" b="0" i="0" u="none" strike="noStrike" dirty="0">
                          <a:solidFill>
                            <a:schemeClr val="bg1"/>
                          </a:solidFill>
                          <a:effectLst/>
                          <a:latin typeface="Oswald" panose="02000503000000000000" pitchFamily="2" charset="0"/>
                        </a:rPr>
                        <a:t>(YOUR GOVT) Department of Finance Performance Measures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
                      <a:r>
                        <a:rPr lang="en-US" sz="2100" b="0" i="0" u="none" strike="noStrike" dirty="0">
                          <a:solidFill>
                            <a:schemeClr val="bg1"/>
                          </a:solidFill>
                          <a:effectLst/>
                          <a:latin typeface="Oswald" panose="02000503000000000000" pitchFamily="2" charset="0"/>
                        </a:rPr>
                        <a:t>Target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gridSpan="2">
                  <a:txBody>
                    <a:bodyPr/>
                    <a:lstStyle/>
                    <a:p>
                      <a:pPr algn="ctr" fontAlgn="b"/>
                      <a:r>
                        <a:rPr lang="en-US" sz="2100" b="0" i="0" u="none" strike="noStrike" dirty="0">
                          <a:solidFill>
                            <a:schemeClr val="bg1"/>
                          </a:solidFill>
                          <a:effectLst/>
                          <a:latin typeface="Oswald" panose="02000503000000000000" pitchFamily="2" charset="0"/>
                        </a:rPr>
                        <a:t>Period</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algn="ctr" fontAlgn="b"/>
                      <a:endParaRPr lang="en-US" sz="32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2100" b="0" i="0" u="none" strike="noStrike" dirty="0">
                          <a:solidFill>
                            <a:schemeClr val="bg1"/>
                          </a:solidFill>
                          <a:effectLst/>
                          <a:latin typeface="Oswald" panose="02000503000000000000" pitchFamily="2" charset="0"/>
                        </a:rPr>
                        <a:t>Prior Period  -2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
                      <a:r>
                        <a:rPr lang="en-US" sz="2100" b="0" i="0" u="none" strike="noStrike" dirty="0">
                          <a:solidFill>
                            <a:schemeClr val="bg1"/>
                          </a:solidFill>
                          <a:effectLst/>
                          <a:latin typeface="Oswald" panose="02000503000000000000" pitchFamily="2" charset="0"/>
                        </a:rPr>
                        <a:t>Prior Period  -1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
                      <a:r>
                        <a:rPr lang="en-US" sz="2100" b="0" i="0" u="none" strike="noStrike" dirty="0">
                          <a:solidFill>
                            <a:schemeClr val="bg1"/>
                          </a:solidFill>
                          <a:effectLst/>
                          <a:latin typeface="Oswald" panose="02000503000000000000" pitchFamily="2" charset="0"/>
                        </a:rPr>
                        <a:t>Current Period 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
                      <a:r>
                        <a:rPr lang="en-US" sz="2100" b="0" i="0" u="none" strike="noStrike" dirty="0">
                          <a:solidFill>
                            <a:schemeClr val="bg1"/>
                          </a:solidFill>
                          <a:effectLst/>
                          <a:latin typeface="Oswald" panose="02000503000000000000" pitchFamily="2" charset="0"/>
                        </a:rPr>
                        <a:t>Trend</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
                      <a:r>
                        <a:rPr lang="en-US" sz="2100" b="0" i="0" u="none" strike="noStrike" dirty="0">
                          <a:solidFill>
                            <a:schemeClr val="bg1"/>
                          </a:solidFill>
                          <a:effectLst/>
                          <a:latin typeface="Oswald" panose="02000503000000000000" pitchFamily="2" charset="0"/>
                        </a:rPr>
                        <a:t>Notes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
                      <a:r>
                        <a:rPr lang="en-US" sz="2100" b="0" i="0" u="none" strike="noStrike" dirty="0">
                          <a:solidFill>
                            <a:schemeClr val="bg1"/>
                          </a:solidFill>
                          <a:effectLst/>
                          <a:latin typeface="Oswald" panose="02000503000000000000" pitchFamily="2" charset="0"/>
                        </a:rPr>
                        <a:t>Audit issue?</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351201508"/>
                  </a:ext>
                </a:extLst>
              </a:tr>
              <a:tr h="709807">
                <a:tc gridSpan="6">
                  <a:txBody>
                    <a:bodyPr/>
                    <a:lstStyle/>
                    <a:p>
                      <a:pPr algn="ctr" fontAlgn="ctr"/>
                      <a:r>
                        <a:rPr lang="en-US" sz="2100" b="0" i="0" u="none" strike="noStrike" dirty="0">
                          <a:solidFill>
                            <a:srgbClr val="000000"/>
                          </a:solidFill>
                          <a:effectLst/>
                          <a:latin typeface="Lato" panose="020F0502020204030203" pitchFamily="34" charset="0"/>
                        </a:rPr>
                        <a:t>Cash Management</a:t>
                      </a:r>
                    </a:p>
                  </a:txBody>
                  <a:tcPr marL="6350" marR="6350" marT="6350"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2100" b="0" i="0" u="none" strike="noStrike" dirty="0">
                          <a:solidFill>
                            <a:srgbClr val="000000"/>
                          </a:solidFill>
                          <a:effectLst/>
                          <a:latin typeface="Lato" panose="020F0502020204030203" pitchFamily="34" charset="0"/>
                        </a:rPr>
                        <a:t> </a:t>
                      </a:r>
                    </a:p>
                  </a:txBody>
                  <a:tcPr marL="6350" marR="6350" marT="6350"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2100" b="0" i="0" u="none" strike="noStrike" dirty="0">
                          <a:solidFill>
                            <a:srgbClr val="000000"/>
                          </a:solidFill>
                          <a:effectLst/>
                          <a:latin typeface="Lato" panose="020F0502020204030203" pitchFamily="34" charset="0"/>
                        </a:rPr>
                        <a:t> </a:t>
                      </a:r>
                    </a:p>
                  </a:txBody>
                  <a:tcPr marL="6350" marR="6350" marT="6350"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2100" b="0" i="0" u="none" strike="noStrike" dirty="0">
                          <a:solidFill>
                            <a:srgbClr val="000000"/>
                          </a:solidFill>
                          <a:effectLst/>
                          <a:latin typeface="Lato" panose="020F0502020204030203" pitchFamily="34" charset="0"/>
                        </a:rPr>
                        <a:t> </a:t>
                      </a:r>
                    </a:p>
                  </a:txBody>
                  <a:tcPr marL="6350" marR="6350" marT="6350"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2100" b="0" i="0" u="none" strike="noStrike" dirty="0">
                          <a:solidFill>
                            <a:srgbClr val="000000"/>
                          </a:solidFill>
                          <a:effectLst/>
                          <a:latin typeface="Lato" panose="020F0502020204030203" pitchFamily="34" charset="0"/>
                        </a:rPr>
                        <a:t> </a:t>
                      </a:r>
                    </a:p>
                  </a:txBody>
                  <a:tcPr marL="6350" marR="6350" marT="6350" marB="0" anchor="b">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637071777"/>
                  </a:ext>
                </a:extLst>
              </a:tr>
              <a:tr h="1464831">
                <a:tc>
                  <a:txBody>
                    <a:bodyPr/>
                    <a:lstStyle/>
                    <a:p>
                      <a:pPr algn="l" rtl="0" fontAlgn="ctr"/>
                      <a:r>
                        <a:rPr lang="en-US" sz="2100" b="0" i="0" u="none" strike="noStrike" dirty="0">
                          <a:solidFill>
                            <a:srgbClr val="000000"/>
                          </a:solidFill>
                          <a:effectLst/>
                          <a:latin typeface="Oswald" panose="02000503000000000000" pitchFamily="2" charset="0"/>
                        </a:rPr>
                        <a:t>Reduction in overdue travel advances </a:t>
                      </a:r>
                    </a:p>
                  </a:txBody>
                  <a:tcPr marL="11430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1600" b="0" i="0" u="none" strike="noStrike" dirty="0">
                          <a:solidFill>
                            <a:srgbClr val="000000"/>
                          </a:solidFill>
                          <a:effectLst/>
                          <a:latin typeface="Lato" panose="020F0502020204030203" pitchFamily="34" charset="0"/>
                        </a:rPr>
                        <a:t> ____% reduction from</a:t>
                      </a:r>
                      <a:r>
                        <a:rPr lang="en-US" sz="1600" b="0" i="0" u="none" strike="noStrike" baseline="0" dirty="0">
                          <a:solidFill>
                            <a:srgbClr val="000000"/>
                          </a:solidFill>
                          <a:effectLst/>
                          <a:latin typeface="Lato" panose="020F0502020204030203" pitchFamily="34" charset="0"/>
                        </a:rPr>
                        <a:t> prior period</a:t>
                      </a:r>
                      <a:endParaRPr lang="en-US" sz="1600" b="0" i="0" u="none" strike="noStrike" dirty="0">
                        <a:solidFill>
                          <a:srgbClr val="000000"/>
                        </a:solidFill>
                        <a:effectLst/>
                        <a:latin typeface="Lato" panose="020F0502020204030203"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ctr" fontAlgn="ctr"/>
                      <a:r>
                        <a:rPr lang="en-US" sz="1600" b="0" i="0" u="none" strike="noStrike" dirty="0" err="1">
                          <a:solidFill>
                            <a:srgbClr val="000000"/>
                          </a:solidFill>
                          <a:effectLst/>
                          <a:latin typeface="Lato" panose="020F0502020204030203" pitchFamily="34" charset="0"/>
                        </a:rPr>
                        <a:t>Mntly</a:t>
                      </a:r>
                      <a:r>
                        <a:rPr lang="en-US" sz="1600" b="0" i="0" u="none" strike="noStrike" dirty="0">
                          <a:solidFill>
                            <a:srgbClr val="000000"/>
                          </a:solidFill>
                          <a:effectLst/>
                          <a:latin typeface="Lato" panose="020F0502020204030203"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a:solidFill>
                            <a:srgbClr val="000000"/>
                          </a:solidFill>
                          <a:effectLst/>
                          <a:latin typeface="Lato" panose="020F0502020204030203"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a:solidFill>
                            <a:srgbClr val="000000"/>
                          </a:solidFill>
                          <a:effectLst/>
                          <a:latin typeface="Lato" panose="020F0502020204030203"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a:solidFill>
                            <a:srgbClr val="000000"/>
                          </a:solidFill>
                          <a:effectLst/>
                          <a:latin typeface="Lato" panose="020F0502020204030203"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a:solidFill>
                            <a:srgbClr val="000000"/>
                          </a:solidFill>
                          <a:effectLst/>
                          <a:latin typeface="Lato" panose="020F0502020204030203"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a:solidFill>
                            <a:srgbClr val="000000"/>
                          </a:solidFill>
                          <a:effectLst/>
                          <a:latin typeface="Lato" panose="020F0502020204030203"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0" i="0" u="none" strike="noStrike">
                          <a:solidFill>
                            <a:srgbClr val="000000"/>
                          </a:solidFill>
                          <a:effectLst/>
                          <a:latin typeface="Lato" panose="020F0502020204030203" pitchFamily="34" charset="0"/>
                        </a:rPr>
                        <a:t> </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31474286"/>
                  </a:ext>
                </a:extLst>
              </a:tr>
              <a:tr h="1464831">
                <a:tc>
                  <a:txBody>
                    <a:bodyPr/>
                    <a:lstStyle/>
                    <a:p>
                      <a:pPr algn="l" rtl="0" fontAlgn="ctr"/>
                      <a:r>
                        <a:rPr lang="en-US" sz="2100" b="0" i="0" u="none" strike="noStrike" dirty="0">
                          <a:solidFill>
                            <a:srgbClr val="000000"/>
                          </a:solidFill>
                          <a:effectLst/>
                          <a:latin typeface="Oswald" panose="02000503000000000000" pitchFamily="2" charset="0"/>
                        </a:rPr>
                        <a:t>Revenue Estimates within target %</a:t>
                      </a:r>
                    </a:p>
                  </a:txBody>
                  <a:tcPr marL="11430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1600" b="0" i="0" u="none" strike="noStrike" dirty="0">
                          <a:solidFill>
                            <a:srgbClr val="000000"/>
                          </a:solidFill>
                          <a:effectLst/>
                          <a:latin typeface="Lato" panose="020F0502020204030203" pitchFamily="34" charset="0"/>
                        </a:rPr>
                        <a:t>____% over or under estimated</a:t>
                      </a:r>
                      <a:r>
                        <a:rPr lang="en-US" sz="1600" b="0" i="0" u="none" strike="noStrike" baseline="0" dirty="0">
                          <a:solidFill>
                            <a:srgbClr val="000000"/>
                          </a:solidFill>
                          <a:effectLst/>
                          <a:latin typeface="Lato" panose="020F0502020204030203" pitchFamily="34" charset="0"/>
                        </a:rPr>
                        <a:t> revenues</a:t>
                      </a:r>
                      <a:r>
                        <a:rPr lang="en-US" sz="1600" b="0" i="0" u="none" strike="noStrike" dirty="0">
                          <a:solidFill>
                            <a:srgbClr val="000000"/>
                          </a:solidFill>
                          <a:effectLst/>
                          <a:latin typeface="Lato" panose="020F0502020204030203"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ctr" fontAlgn="ctr"/>
                      <a:r>
                        <a:rPr lang="en-US" sz="1600" b="0" i="0" u="none" strike="noStrike" dirty="0" err="1">
                          <a:solidFill>
                            <a:srgbClr val="000000"/>
                          </a:solidFill>
                          <a:effectLst/>
                          <a:latin typeface="Lato" panose="020F0502020204030203" pitchFamily="34" charset="0"/>
                        </a:rPr>
                        <a:t>Qtrly</a:t>
                      </a:r>
                      <a:r>
                        <a:rPr lang="en-US" sz="1600" b="0" i="0" u="none" strike="noStrike" dirty="0">
                          <a:solidFill>
                            <a:srgbClr val="000000"/>
                          </a:solidFill>
                          <a:effectLst/>
                          <a:latin typeface="Lato" panose="020F0502020204030203" pitchFamily="34" charset="0"/>
                        </a:rPr>
                        <a:t> or Annual?</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dirty="0">
                          <a:solidFill>
                            <a:srgbClr val="000000"/>
                          </a:solidFill>
                          <a:effectLst/>
                          <a:latin typeface="Lato" panose="020F0502020204030203"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dirty="0">
                          <a:solidFill>
                            <a:srgbClr val="000000"/>
                          </a:solidFill>
                          <a:effectLst/>
                          <a:latin typeface="Lato" panose="020F0502020204030203"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dirty="0">
                          <a:solidFill>
                            <a:srgbClr val="000000"/>
                          </a:solidFill>
                          <a:effectLst/>
                          <a:latin typeface="Lato" panose="020F0502020204030203"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dirty="0">
                          <a:solidFill>
                            <a:srgbClr val="000000"/>
                          </a:solidFill>
                          <a:effectLst/>
                          <a:latin typeface="Lato" panose="020F0502020204030203"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dirty="0">
                          <a:solidFill>
                            <a:srgbClr val="000000"/>
                          </a:solidFill>
                          <a:effectLst/>
                          <a:latin typeface="Lato" panose="020F0502020204030203"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0" i="0" u="none" strike="noStrike">
                          <a:solidFill>
                            <a:srgbClr val="000000"/>
                          </a:solidFill>
                          <a:effectLst/>
                          <a:latin typeface="Lato" panose="020F0502020204030203" pitchFamily="34" charset="0"/>
                        </a:rPr>
                        <a:t> </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97600295"/>
                  </a:ext>
                </a:extLst>
              </a:tr>
              <a:tr h="1464831">
                <a:tc>
                  <a:txBody>
                    <a:bodyPr/>
                    <a:lstStyle/>
                    <a:p>
                      <a:pPr algn="l" rtl="0" fontAlgn="ctr"/>
                      <a:r>
                        <a:rPr lang="en-US" sz="2100" b="0" i="0" u="none" strike="noStrike" dirty="0">
                          <a:solidFill>
                            <a:srgbClr val="000000"/>
                          </a:solidFill>
                          <a:effectLst/>
                          <a:latin typeface="Oswald" panose="02000503000000000000" pitchFamily="2" charset="0"/>
                        </a:rPr>
                        <a:t>Completion of comprehensive Cash Management Plan</a:t>
                      </a:r>
                    </a:p>
                  </a:txBody>
                  <a:tcPr marL="11430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1600" b="0" i="0" u="none" strike="noStrike" dirty="0">
                          <a:solidFill>
                            <a:srgbClr val="000000"/>
                          </a:solidFill>
                          <a:effectLst/>
                          <a:latin typeface="Lato" panose="020F0502020204030203" pitchFamily="34" charset="0"/>
                        </a:rPr>
                        <a:t>100% completed,  approved, &amp; updated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ctr" fontAlgn="ctr"/>
                      <a:r>
                        <a:rPr lang="en-US" sz="1600" b="0" i="0" u="none" strike="noStrike" dirty="0">
                          <a:solidFill>
                            <a:srgbClr val="000000"/>
                          </a:solidFill>
                          <a:effectLst/>
                          <a:latin typeface="Lato" panose="020F0502020204030203" pitchFamily="34" charset="0"/>
                        </a:rPr>
                        <a:t>Annual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dirty="0">
                          <a:solidFill>
                            <a:srgbClr val="000000"/>
                          </a:solidFill>
                          <a:effectLst/>
                          <a:latin typeface="Lato" panose="020F0502020204030203"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dirty="0">
                          <a:solidFill>
                            <a:srgbClr val="000000"/>
                          </a:solidFill>
                          <a:effectLst/>
                          <a:latin typeface="Lato" panose="020F0502020204030203"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dirty="0">
                          <a:solidFill>
                            <a:srgbClr val="000000"/>
                          </a:solidFill>
                          <a:effectLst/>
                          <a:latin typeface="Lato" panose="020F0502020204030203"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dirty="0">
                          <a:solidFill>
                            <a:srgbClr val="000000"/>
                          </a:solidFill>
                          <a:effectLst/>
                          <a:latin typeface="Lato" panose="020F0502020204030203"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en-US" sz="1600" b="0" i="0" u="none" strike="noStrike" dirty="0">
                        <a:solidFill>
                          <a:srgbClr val="000000"/>
                        </a:solidFill>
                        <a:effectLst/>
                        <a:latin typeface="Lato" panose="020F0502020204030203"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0" i="0" u="none" strike="noStrike" dirty="0">
                          <a:solidFill>
                            <a:srgbClr val="000000"/>
                          </a:solidFill>
                          <a:effectLst/>
                          <a:latin typeface="Lato" panose="020F0502020204030203" pitchFamily="34" charset="0"/>
                        </a:rPr>
                        <a:t> </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52196813"/>
                  </a:ext>
                </a:extLst>
              </a:tr>
            </a:tbl>
          </a:graphicData>
        </a:graphic>
      </p:graphicFrame>
      <p:sp>
        <p:nvSpPr>
          <p:cNvPr id="2" name="TextBox 1"/>
          <p:cNvSpPr txBox="1"/>
          <p:nvPr/>
        </p:nvSpPr>
        <p:spPr>
          <a:xfrm rot="21255438">
            <a:off x="5416359" y="1939605"/>
            <a:ext cx="5982019" cy="1323439"/>
          </a:xfrm>
          <a:prstGeom prst="rect">
            <a:avLst/>
          </a:prstGeom>
          <a:noFill/>
        </p:spPr>
        <p:txBody>
          <a:bodyPr wrap="square" rtlCol="0">
            <a:spAutoFit/>
          </a:bodyPr>
          <a:lstStyle/>
          <a:p>
            <a:r>
              <a:rPr lang="en-US" sz="1600" dirty="0">
                <a:solidFill>
                  <a:srgbClr val="FF0000"/>
                </a:solidFill>
              </a:rPr>
              <a:t>Given that there has been little to no travel in the last year, the overdue travel advances should be either collected or written off by now.  Rather than a monthly measure, you could report Year end 2020 and compare to current as of 3-30-21 for OVERDUE advances (not  total)</a:t>
            </a:r>
          </a:p>
        </p:txBody>
      </p:sp>
      <p:sp>
        <p:nvSpPr>
          <p:cNvPr id="3" name="TextBox 2"/>
          <p:cNvSpPr txBox="1"/>
          <p:nvPr/>
        </p:nvSpPr>
        <p:spPr>
          <a:xfrm rot="21248279">
            <a:off x="5843927" y="3409526"/>
            <a:ext cx="5384799" cy="1323439"/>
          </a:xfrm>
          <a:prstGeom prst="rect">
            <a:avLst/>
          </a:prstGeom>
          <a:noFill/>
        </p:spPr>
        <p:txBody>
          <a:bodyPr wrap="square" rtlCol="0">
            <a:spAutoFit/>
          </a:bodyPr>
          <a:lstStyle/>
          <a:p>
            <a:r>
              <a:rPr lang="en-US" sz="1600" dirty="0">
                <a:solidFill>
                  <a:srgbClr val="FF0000"/>
                </a:solidFill>
              </a:rPr>
              <a:t>If your government only estimates revenue on an annual basis, then use FY21 to date, FY19 &amp; FY10.  Otherwise use the most recent 3 quarters.  Indicate which period you are using.  The measure is calculated as the difference between estimated and actual divided by estimated.</a:t>
            </a:r>
          </a:p>
        </p:txBody>
      </p:sp>
      <p:sp>
        <p:nvSpPr>
          <p:cNvPr id="7" name="TextBox 6"/>
          <p:cNvSpPr txBox="1"/>
          <p:nvPr/>
        </p:nvSpPr>
        <p:spPr>
          <a:xfrm rot="21179815">
            <a:off x="6059826" y="4998725"/>
            <a:ext cx="4953001" cy="1323439"/>
          </a:xfrm>
          <a:prstGeom prst="rect">
            <a:avLst/>
          </a:prstGeom>
          <a:noFill/>
        </p:spPr>
        <p:txBody>
          <a:bodyPr wrap="square" rtlCol="0">
            <a:spAutoFit/>
          </a:bodyPr>
          <a:lstStyle/>
          <a:p>
            <a:r>
              <a:rPr lang="en-US" sz="1600" dirty="0">
                <a:solidFill>
                  <a:srgbClr val="FF0000"/>
                </a:solidFill>
                <a:latin typeface="Calibri" panose="020F0502020204030204" pitchFamily="34" charset="0"/>
              </a:rPr>
              <a:t>For those governments which had completed or mostly completed their cash plans, the internal control review should be updated annually.  Most of you still have only partially completed cash plans.</a:t>
            </a:r>
            <a:r>
              <a:rPr lang="en-US" sz="1600" dirty="0">
                <a:solidFill>
                  <a:srgbClr val="000000"/>
                </a:solidFill>
                <a:latin typeface="Calibri" panose="020F0502020204030204" pitchFamily="34" charset="0"/>
              </a:rPr>
              <a:t> </a:t>
            </a:r>
          </a:p>
          <a:p>
            <a:endParaRPr lang="en-US" sz="1600" dirty="0"/>
          </a:p>
        </p:txBody>
      </p:sp>
    </p:spTree>
    <p:extLst>
      <p:ext uri="{BB962C8B-B14F-4D97-AF65-F5344CB8AC3E}">
        <p14:creationId xmlns:p14="http://schemas.microsoft.com/office/powerpoint/2010/main" val="265580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3"/>
          <p:cNvSpPr>
            <a:spLocks noGrp="1"/>
          </p:cNvSpPr>
          <p:nvPr>
            <p:ph type="ftr" sz="quarter" idx="15"/>
          </p:nvPr>
        </p:nvSpPr>
        <p:spPr/>
        <p:txBody>
          <a:bodyPr/>
          <a:lstStyle/>
          <a:p>
            <a:r>
              <a:rPr lang="en-US" dirty="0"/>
              <a:t>May 2019 Summer Conference</a:t>
            </a:r>
          </a:p>
        </p:txBody>
      </p:sp>
      <p:graphicFrame>
        <p:nvGraphicFramePr>
          <p:cNvPr id="6" name="Table 5"/>
          <p:cNvGraphicFramePr>
            <a:graphicFrameLocks noGrp="1"/>
          </p:cNvGraphicFramePr>
          <p:nvPr>
            <p:extLst>
              <p:ext uri="{D42A27DB-BD31-4B8C-83A1-F6EECF244321}">
                <p14:modId xmlns:p14="http://schemas.microsoft.com/office/powerpoint/2010/main" val="98056714"/>
              </p:ext>
            </p:extLst>
          </p:nvPr>
        </p:nvGraphicFramePr>
        <p:xfrm>
          <a:off x="110067" y="2"/>
          <a:ext cx="11954935" cy="6273798"/>
        </p:xfrm>
        <a:graphic>
          <a:graphicData uri="http://schemas.openxmlformats.org/drawingml/2006/table">
            <a:tbl>
              <a:tblPr/>
              <a:tblGrid>
                <a:gridCol w="2642669">
                  <a:extLst>
                    <a:ext uri="{9D8B030D-6E8A-4147-A177-3AD203B41FA5}">
                      <a16:colId xmlns:a16="http://schemas.microsoft.com/office/drawing/2014/main" val="714596921"/>
                    </a:ext>
                  </a:extLst>
                </a:gridCol>
                <a:gridCol w="906058">
                  <a:extLst>
                    <a:ext uri="{9D8B030D-6E8A-4147-A177-3AD203B41FA5}">
                      <a16:colId xmlns:a16="http://schemas.microsoft.com/office/drawing/2014/main" val="1518594174"/>
                    </a:ext>
                  </a:extLst>
                </a:gridCol>
                <a:gridCol w="906058">
                  <a:extLst>
                    <a:ext uri="{9D8B030D-6E8A-4147-A177-3AD203B41FA5}">
                      <a16:colId xmlns:a16="http://schemas.microsoft.com/office/drawing/2014/main" val="2939012538"/>
                    </a:ext>
                  </a:extLst>
                </a:gridCol>
                <a:gridCol w="906058">
                  <a:extLst>
                    <a:ext uri="{9D8B030D-6E8A-4147-A177-3AD203B41FA5}">
                      <a16:colId xmlns:a16="http://schemas.microsoft.com/office/drawing/2014/main" val="3026283781"/>
                    </a:ext>
                  </a:extLst>
                </a:gridCol>
                <a:gridCol w="906058">
                  <a:extLst>
                    <a:ext uri="{9D8B030D-6E8A-4147-A177-3AD203B41FA5}">
                      <a16:colId xmlns:a16="http://schemas.microsoft.com/office/drawing/2014/main" val="894894567"/>
                    </a:ext>
                  </a:extLst>
                </a:gridCol>
                <a:gridCol w="906058">
                  <a:extLst>
                    <a:ext uri="{9D8B030D-6E8A-4147-A177-3AD203B41FA5}">
                      <a16:colId xmlns:a16="http://schemas.microsoft.com/office/drawing/2014/main" val="653561531"/>
                    </a:ext>
                  </a:extLst>
                </a:gridCol>
                <a:gridCol w="906058">
                  <a:extLst>
                    <a:ext uri="{9D8B030D-6E8A-4147-A177-3AD203B41FA5}">
                      <a16:colId xmlns:a16="http://schemas.microsoft.com/office/drawing/2014/main" val="2511625105"/>
                    </a:ext>
                  </a:extLst>
                </a:gridCol>
                <a:gridCol w="3171206">
                  <a:extLst>
                    <a:ext uri="{9D8B030D-6E8A-4147-A177-3AD203B41FA5}">
                      <a16:colId xmlns:a16="http://schemas.microsoft.com/office/drawing/2014/main" val="1256220192"/>
                    </a:ext>
                  </a:extLst>
                </a:gridCol>
                <a:gridCol w="704712">
                  <a:extLst>
                    <a:ext uri="{9D8B030D-6E8A-4147-A177-3AD203B41FA5}">
                      <a16:colId xmlns:a16="http://schemas.microsoft.com/office/drawing/2014/main" val="498772966"/>
                    </a:ext>
                  </a:extLst>
                </a:gridCol>
              </a:tblGrid>
              <a:tr h="981710">
                <a:tc>
                  <a:txBody>
                    <a:bodyPr/>
                    <a:lstStyle/>
                    <a:p>
                      <a:pPr algn="ctr" fontAlgn="ctr"/>
                      <a:r>
                        <a:rPr lang="en-US" sz="2100" b="0" i="0" u="none" strike="noStrike" dirty="0">
                          <a:solidFill>
                            <a:schemeClr val="bg1"/>
                          </a:solidFill>
                          <a:effectLst/>
                          <a:latin typeface="Oswald" panose="02000503000000000000" pitchFamily="2" charset="0"/>
                        </a:rPr>
                        <a:t> (YOUR GOVT) Department of Finance Performance Measures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
                      <a:r>
                        <a:rPr lang="en-US" sz="2100" b="0" i="0" u="none" strike="noStrike" dirty="0">
                          <a:solidFill>
                            <a:schemeClr val="bg1"/>
                          </a:solidFill>
                          <a:effectLst/>
                          <a:latin typeface="Oswald" panose="02000503000000000000" pitchFamily="2" charset="0"/>
                        </a:rPr>
                        <a:t>Target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
                      <a:r>
                        <a:rPr lang="en-US" sz="2100" b="0" i="0" u="none" strike="noStrike" dirty="0">
                          <a:solidFill>
                            <a:schemeClr val="bg1"/>
                          </a:solidFill>
                          <a:effectLst/>
                          <a:latin typeface="Oswald" panose="02000503000000000000" pitchFamily="2" charset="0"/>
                        </a:rPr>
                        <a:t>Period</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
                      <a:r>
                        <a:rPr lang="en-US" sz="2100" b="0" i="0" u="none" strike="noStrike" dirty="0">
                          <a:solidFill>
                            <a:schemeClr val="bg1"/>
                          </a:solidFill>
                          <a:effectLst/>
                          <a:latin typeface="Oswald" panose="02000503000000000000" pitchFamily="2" charset="0"/>
                        </a:rPr>
                        <a:t>Prior Period  -2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
                      <a:r>
                        <a:rPr lang="en-US" sz="2100" b="0" i="0" u="none" strike="noStrike" dirty="0">
                          <a:solidFill>
                            <a:schemeClr val="bg1"/>
                          </a:solidFill>
                          <a:effectLst/>
                          <a:latin typeface="Oswald" panose="02000503000000000000" pitchFamily="2" charset="0"/>
                        </a:rPr>
                        <a:t>Prior Period  -1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
                      <a:r>
                        <a:rPr lang="en-US" sz="2100" b="0" i="0" u="none" strike="noStrike" dirty="0">
                          <a:solidFill>
                            <a:schemeClr val="bg1"/>
                          </a:solidFill>
                          <a:effectLst/>
                          <a:latin typeface="Oswald" panose="02000503000000000000" pitchFamily="2" charset="0"/>
                        </a:rPr>
                        <a:t>Current Period 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
                      <a:r>
                        <a:rPr lang="en-US" sz="2100" b="0" i="0" u="none" strike="noStrike" dirty="0">
                          <a:solidFill>
                            <a:schemeClr val="bg1"/>
                          </a:solidFill>
                          <a:effectLst/>
                          <a:latin typeface="Oswald" panose="02000503000000000000" pitchFamily="2" charset="0"/>
                        </a:rPr>
                        <a:t>Trend</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
                      <a:r>
                        <a:rPr lang="en-US" sz="2100" b="0" i="0" u="none" strike="noStrike" dirty="0">
                          <a:solidFill>
                            <a:schemeClr val="bg1"/>
                          </a:solidFill>
                          <a:effectLst/>
                          <a:latin typeface="Oswald" panose="02000503000000000000" pitchFamily="2" charset="0"/>
                        </a:rPr>
                        <a:t>Notes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
                      <a:r>
                        <a:rPr lang="en-US" sz="2100" b="0" i="0" u="none" strike="noStrike" dirty="0">
                          <a:solidFill>
                            <a:schemeClr val="bg1"/>
                          </a:solidFill>
                          <a:effectLst/>
                          <a:latin typeface="Oswald" panose="02000503000000000000" pitchFamily="2" charset="0"/>
                        </a:rPr>
                        <a:t>Audit issue?</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3512929511"/>
                  </a:ext>
                </a:extLst>
              </a:tr>
              <a:tr h="576201">
                <a:tc gridSpan="4">
                  <a:txBody>
                    <a:bodyPr/>
                    <a:lstStyle/>
                    <a:p>
                      <a:pPr algn="ctr" fontAlgn="ctr"/>
                      <a:r>
                        <a:rPr lang="en-US" sz="2100" b="0" i="0" u="none" strike="noStrike" dirty="0">
                          <a:solidFill>
                            <a:srgbClr val="000000"/>
                          </a:solidFill>
                          <a:effectLst/>
                          <a:latin typeface="Lato" panose="020F0502020204030203" pitchFamily="34" charset="0"/>
                        </a:rPr>
                        <a:t>Grants Management</a:t>
                      </a:r>
                    </a:p>
                  </a:txBody>
                  <a:tcPr marL="6350" marR="6350" marT="6350"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n-US" sz="800" b="0" i="0" u="none" strike="noStrike" dirty="0">
                        <a:solidFill>
                          <a:srgbClr val="000000"/>
                        </a:solidFill>
                        <a:effectLst/>
                        <a:latin typeface="Lato" panose="020F0502020204030203" pitchFamily="34" charset="0"/>
                      </a:endParaRPr>
                    </a:p>
                  </a:txBody>
                  <a:tcPr marL="6350" marR="6350" marT="6350"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800" b="0" i="0" u="none" strike="noStrike" dirty="0">
                          <a:solidFill>
                            <a:srgbClr val="000000"/>
                          </a:solidFill>
                          <a:effectLst/>
                          <a:latin typeface="Lato" panose="020F0502020204030203" pitchFamily="34" charset="0"/>
                        </a:rPr>
                        <a:t> </a:t>
                      </a:r>
                    </a:p>
                  </a:txBody>
                  <a:tcPr marL="6350" marR="6350" marT="6350"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800" b="0" i="0" u="none" strike="noStrike">
                          <a:solidFill>
                            <a:srgbClr val="000000"/>
                          </a:solidFill>
                          <a:effectLst/>
                          <a:latin typeface="Lato" panose="020F0502020204030203" pitchFamily="34" charset="0"/>
                        </a:rPr>
                        <a:t> </a:t>
                      </a:r>
                    </a:p>
                  </a:txBody>
                  <a:tcPr marL="6350" marR="6350" marT="6350"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800" b="0" i="0" u="none" strike="noStrike">
                          <a:solidFill>
                            <a:srgbClr val="000000"/>
                          </a:solidFill>
                          <a:effectLst/>
                          <a:latin typeface="Lato" panose="020F0502020204030203" pitchFamily="34" charset="0"/>
                        </a:rPr>
                        <a:t> </a:t>
                      </a:r>
                    </a:p>
                  </a:txBody>
                  <a:tcPr marL="6350" marR="6350" marT="6350"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800" b="0" i="0" u="none" strike="noStrike">
                          <a:solidFill>
                            <a:srgbClr val="000000"/>
                          </a:solidFill>
                          <a:effectLst/>
                          <a:latin typeface="Lato" panose="020F0502020204030203" pitchFamily="34" charset="0"/>
                        </a:rPr>
                        <a:t> </a:t>
                      </a:r>
                    </a:p>
                  </a:txBody>
                  <a:tcPr marL="6350" marR="6350" marT="6350" marB="0" anchor="b">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630316474"/>
                  </a:ext>
                </a:extLst>
              </a:tr>
              <a:tr h="1608247">
                <a:tc>
                  <a:txBody>
                    <a:bodyPr/>
                    <a:lstStyle/>
                    <a:p>
                      <a:pPr algn="l" rtl="0" fontAlgn="ctr"/>
                      <a:r>
                        <a:rPr lang="en-US" sz="2100" b="0" i="0" u="none" strike="noStrike" dirty="0">
                          <a:solidFill>
                            <a:srgbClr val="000000"/>
                          </a:solidFill>
                          <a:effectLst/>
                          <a:latin typeface="Oswald" panose="02000503000000000000" pitchFamily="2" charset="0"/>
                        </a:rPr>
                        <a:t>Number of days to process an invoice paid by federal funds</a:t>
                      </a:r>
                    </a:p>
                  </a:txBody>
                  <a:tcPr marL="11430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Lato" panose="020F0502020204030203" pitchFamily="34" charset="0"/>
                        </a:rPr>
                        <a:t>____days from vendor</a:t>
                      </a:r>
                      <a:r>
                        <a:rPr lang="en-US" sz="1600" b="0" i="0" u="none" strike="noStrike" baseline="0" dirty="0">
                          <a:solidFill>
                            <a:srgbClr val="000000"/>
                          </a:solidFill>
                          <a:effectLst/>
                          <a:latin typeface="Lato" panose="020F0502020204030203" pitchFamily="34" charset="0"/>
                        </a:rPr>
                        <a:t> invoice date to </a:t>
                      </a:r>
                      <a:r>
                        <a:rPr lang="en-US" sz="1600" b="0" i="0" u="none" strike="noStrike" baseline="0" dirty="0" err="1">
                          <a:solidFill>
                            <a:srgbClr val="000000"/>
                          </a:solidFill>
                          <a:effectLst/>
                          <a:latin typeface="Lato" panose="020F0502020204030203" pitchFamily="34" charset="0"/>
                        </a:rPr>
                        <a:t>chk</a:t>
                      </a:r>
                      <a:r>
                        <a:rPr lang="en-US" sz="1600" b="0" i="0" u="none" strike="noStrike" baseline="0" dirty="0">
                          <a:solidFill>
                            <a:srgbClr val="000000"/>
                          </a:solidFill>
                          <a:effectLst/>
                          <a:latin typeface="Lato" panose="020F0502020204030203" pitchFamily="34" charset="0"/>
                        </a:rPr>
                        <a:t> date</a:t>
                      </a:r>
                      <a:r>
                        <a:rPr lang="en-US" sz="2100" b="0" i="0" u="none" strike="noStrike" dirty="0">
                          <a:solidFill>
                            <a:srgbClr val="000000"/>
                          </a:solidFill>
                          <a:effectLst/>
                          <a:latin typeface="Lato" panose="020F0502020204030203"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dirty="0">
                          <a:solidFill>
                            <a:srgbClr val="000000"/>
                          </a:solidFill>
                          <a:effectLst/>
                          <a:latin typeface="Lato" panose="020F0502020204030203" pitchFamily="34" charset="0"/>
                        </a:rPr>
                        <a:t> Average over one quarter</a:t>
                      </a:r>
                    </a:p>
                    <a:p>
                      <a:pPr algn="ctr" fontAlgn="ctr"/>
                      <a:endParaRPr lang="en-US" sz="1600" b="0" i="0" u="none" strike="noStrike" dirty="0">
                        <a:solidFill>
                          <a:srgbClr val="000000"/>
                        </a:solidFill>
                        <a:effectLst/>
                        <a:latin typeface="Lato" panose="020F0502020204030203"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dirty="0">
                          <a:solidFill>
                            <a:srgbClr val="000000"/>
                          </a:solidFill>
                          <a:effectLst/>
                          <a:latin typeface="Lato" panose="020F0502020204030203"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en-US" sz="1600" b="0" i="0" u="none" strike="noStrike" dirty="0">
                        <a:solidFill>
                          <a:srgbClr val="000000"/>
                        </a:solidFill>
                        <a:effectLst/>
                        <a:latin typeface="Lato" panose="020F0502020204030203"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dirty="0">
                          <a:solidFill>
                            <a:srgbClr val="000000"/>
                          </a:solidFill>
                          <a:effectLst/>
                          <a:latin typeface="Lato" panose="020F0502020204030203"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dirty="0">
                          <a:solidFill>
                            <a:srgbClr val="000000"/>
                          </a:solidFill>
                          <a:effectLst/>
                          <a:latin typeface="Lato" panose="020F0502020204030203"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600" b="0" i="0" u="none" strike="noStrike" dirty="0">
                          <a:solidFill>
                            <a:srgbClr val="000000"/>
                          </a:solidFill>
                          <a:effectLst/>
                          <a:latin typeface="Lato" panose="020F0502020204030203"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0" i="0" u="none" strike="noStrike">
                          <a:solidFill>
                            <a:srgbClr val="000000"/>
                          </a:solidFill>
                          <a:effectLst/>
                          <a:latin typeface="Lato" panose="020F0502020204030203" pitchFamily="34" charset="0"/>
                        </a:rPr>
                        <a:t> </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78454358"/>
                  </a:ext>
                </a:extLst>
              </a:tr>
              <a:tr h="1608247">
                <a:tc>
                  <a:txBody>
                    <a:bodyPr/>
                    <a:lstStyle/>
                    <a:p>
                      <a:pPr algn="l" rtl="0" fontAlgn="ctr"/>
                      <a:r>
                        <a:rPr lang="en-US" sz="2100" b="0" i="0" u="none" strike="noStrike" dirty="0">
                          <a:solidFill>
                            <a:srgbClr val="000000"/>
                          </a:solidFill>
                          <a:effectLst/>
                          <a:latin typeface="Oswald" panose="02000503000000000000" pitchFamily="2" charset="0"/>
                        </a:rPr>
                        <a:t>Timeliness of SF425 reports </a:t>
                      </a:r>
                    </a:p>
                  </a:txBody>
                  <a:tcPr marL="11430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Lato" panose="020F0502020204030203" pitchFamily="34" charset="0"/>
                        </a:rPr>
                        <a:t>____% of reports filed on time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dirty="0" err="1">
                          <a:solidFill>
                            <a:srgbClr val="000000"/>
                          </a:solidFill>
                          <a:effectLst/>
                          <a:latin typeface="Lato" panose="020F0502020204030203" pitchFamily="34" charset="0"/>
                        </a:rPr>
                        <a:t>Qtrly</a:t>
                      </a:r>
                      <a:r>
                        <a:rPr lang="en-US" sz="1600" b="0" i="0" u="none" strike="noStrike" dirty="0">
                          <a:solidFill>
                            <a:srgbClr val="000000"/>
                          </a:solidFill>
                          <a:effectLst/>
                          <a:latin typeface="Lato" panose="020F0502020204030203"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dirty="0">
                          <a:solidFill>
                            <a:srgbClr val="000000"/>
                          </a:solidFill>
                          <a:effectLst/>
                          <a:latin typeface="Lato" panose="020F0502020204030203"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en-US" sz="1600" b="0" i="0" u="none" strike="noStrike" dirty="0">
                        <a:solidFill>
                          <a:srgbClr val="000000"/>
                        </a:solidFill>
                        <a:effectLst/>
                        <a:latin typeface="Lato" panose="020F0502020204030203"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a:solidFill>
                            <a:srgbClr val="000000"/>
                          </a:solidFill>
                          <a:effectLst/>
                          <a:latin typeface="Lato" panose="020F0502020204030203"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dirty="0">
                          <a:solidFill>
                            <a:srgbClr val="000000"/>
                          </a:solidFill>
                          <a:effectLst/>
                          <a:latin typeface="Lato" panose="020F0502020204030203"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600" b="0" i="0" u="none" strike="noStrike" dirty="0">
                          <a:solidFill>
                            <a:srgbClr val="000000"/>
                          </a:solidFill>
                          <a:effectLst/>
                          <a:latin typeface="Lato" panose="020F0502020204030203" pitchFamily="34" charset="0"/>
                        </a:rPr>
                        <a:t> </a:t>
                      </a:r>
                    </a:p>
                  </a:txBody>
                  <a:tcPr marL="571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0" i="0" u="none" strike="noStrike">
                          <a:solidFill>
                            <a:srgbClr val="000000"/>
                          </a:solidFill>
                          <a:effectLst/>
                          <a:latin typeface="Lato" panose="020F0502020204030203" pitchFamily="34" charset="0"/>
                        </a:rPr>
                        <a:t> </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28538303"/>
                  </a:ext>
                </a:extLst>
              </a:tr>
              <a:tr h="1499393">
                <a:tc>
                  <a:txBody>
                    <a:bodyPr/>
                    <a:lstStyle/>
                    <a:p>
                      <a:pPr algn="l" rtl="0" fontAlgn="ctr"/>
                      <a:r>
                        <a:rPr lang="en-US" sz="2100" b="0" i="0" u="none" strike="noStrike" dirty="0">
                          <a:solidFill>
                            <a:srgbClr val="000000"/>
                          </a:solidFill>
                          <a:effectLst/>
                          <a:latin typeface="Oswald" panose="02000503000000000000" pitchFamily="2" charset="0"/>
                        </a:rPr>
                        <a:t>% &amp; $ of unspent federal funds</a:t>
                      </a:r>
                    </a:p>
                  </a:txBody>
                  <a:tcPr marL="11430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Lato" panose="020F0502020204030203" pitchFamily="34" charset="0"/>
                        </a:rPr>
                        <a:t>___% unspent</a:t>
                      </a:r>
                      <a:r>
                        <a:rPr lang="en-US" sz="1600" b="0" i="0" u="none" strike="noStrike" baseline="0" dirty="0">
                          <a:solidFill>
                            <a:srgbClr val="000000"/>
                          </a:solidFill>
                          <a:effectLst/>
                          <a:latin typeface="Lato" panose="020F0502020204030203" pitchFamily="34" charset="0"/>
                        </a:rPr>
                        <a:t> funds/ total funds</a:t>
                      </a:r>
                      <a:r>
                        <a:rPr lang="en-US" sz="2100" b="0" i="0" u="none" strike="noStrike" dirty="0">
                          <a:solidFill>
                            <a:srgbClr val="000000"/>
                          </a:solidFill>
                          <a:effectLst/>
                          <a:latin typeface="Lato" panose="020F0502020204030203"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dirty="0">
                          <a:solidFill>
                            <a:srgbClr val="000000"/>
                          </a:solidFill>
                          <a:effectLst/>
                          <a:latin typeface="Lato" panose="020F0502020204030203" pitchFamily="34" charset="0"/>
                        </a:rPr>
                        <a:t>Annual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dirty="0">
                          <a:solidFill>
                            <a:srgbClr val="000000"/>
                          </a:solidFill>
                          <a:effectLst/>
                          <a:latin typeface="Lato" panose="020F0502020204030203"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en-US" sz="1600" b="0" i="0" u="none" strike="noStrike" dirty="0">
                        <a:solidFill>
                          <a:srgbClr val="000000"/>
                        </a:solidFill>
                        <a:effectLst/>
                        <a:latin typeface="Lato" panose="020F0502020204030203"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dirty="0">
                          <a:solidFill>
                            <a:srgbClr val="000000"/>
                          </a:solidFill>
                          <a:effectLst/>
                          <a:latin typeface="Lato" panose="020F0502020204030203"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dirty="0">
                          <a:solidFill>
                            <a:srgbClr val="000000"/>
                          </a:solidFill>
                          <a:effectLst/>
                          <a:latin typeface="Lato" panose="020F0502020204030203"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dirty="0">
                          <a:solidFill>
                            <a:srgbClr val="000000"/>
                          </a:solidFill>
                          <a:effectLst/>
                          <a:latin typeface="Lato" panose="020F0502020204030203"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0" i="0" u="none" strike="noStrike" dirty="0">
                          <a:solidFill>
                            <a:srgbClr val="000000"/>
                          </a:solidFill>
                          <a:effectLst/>
                          <a:latin typeface="Lato" panose="020F0502020204030203" pitchFamily="34" charset="0"/>
                        </a:rPr>
                        <a:t> </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34532763"/>
                  </a:ext>
                </a:extLst>
              </a:tr>
            </a:tbl>
          </a:graphicData>
        </a:graphic>
      </p:graphicFrame>
      <p:sp>
        <p:nvSpPr>
          <p:cNvPr id="2" name="TextBox 1"/>
          <p:cNvSpPr txBox="1"/>
          <p:nvPr/>
        </p:nvSpPr>
        <p:spPr>
          <a:xfrm rot="21271092">
            <a:off x="6248400" y="1838812"/>
            <a:ext cx="4164473" cy="830997"/>
          </a:xfrm>
          <a:prstGeom prst="rect">
            <a:avLst/>
          </a:prstGeom>
          <a:noFill/>
        </p:spPr>
        <p:txBody>
          <a:bodyPr wrap="square" rtlCol="0">
            <a:spAutoFit/>
          </a:bodyPr>
          <a:lstStyle/>
          <a:p>
            <a:r>
              <a:rPr lang="en-US" sz="1600" dirty="0">
                <a:solidFill>
                  <a:srgbClr val="FF0000"/>
                </a:solidFill>
              </a:rPr>
              <a:t>Most of you are calculating this measure correctly.  Be sure to provide your target and the measure in prior periods.  </a:t>
            </a:r>
          </a:p>
        </p:txBody>
      </p:sp>
      <p:sp>
        <p:nvSpPr>
          <p:cNvPr id="3" name="TextBox 2"/>
          <p:cNvSpPr txBox="1"/>
          <p:nvPr/>
        </p:nvSpPr>
        <p:spPr>
          <a:xfrm rot="21304488">
            <a:off x="4979299" y="3315861"/>
            <a:ext cx="5684877" cy="1323439"/>
          </a:xfrm>
          <a:prstGeom prst="rect">
            <a:avLst/>
          </a:prstGeom>
          <a:noFill/>
        </p:spPr>
        <p:txBody>
          <a:bodyPr wrap="square" rtlCol="0">
            <a:spAutoFit/>
          </a:bodyPr>
          <a:lstStyle/>
          <a:p>
            <a:r>
              <a:rPr lang="en-US" sz="1600" dirty="0">
                <a:solidFill>
                  <a:srgbClr val="FF0000"/>
                </a:solidFill>
              </a:rPr>
              <a:t>Some federal reports are required to be filed only on an annual basis, however, most are quarterly so this measure should be calculated every three months.  The number filed on time should include the portion of the reports that the program managers are required to complete.</a:t>
            </a:r>
          </a:p>
        </p:txBody>
      </p:sp>
      <p:sp>
        <p:nvSpPr>
          <p:cNvPr id="7" name="TextBox 6"/>
          <p:cNvSpPr txBox="1"/>
          <p:nvPr/>
        </p:nvSpPr>
        <p:spPr>
          <a:xfrm rot="21289877">
            <a:off x="4648200" y="4719822"/>
            <a:ext cx="7010399" cy="1323439"/>
          </a:xfrm>
          <a:prstGeom prst="rect">
            <a:avLst/>
          </a:prstGeom>
          <a:noFill/>
        </p:spPr>
        <p:txBody>
          <a:bodyPr wrap="square" rtlCol="0">
            <a:spAutoFit/>
          </a:bodyPr>
          <a:lstStyle/>
          <a:p>
            <a:r>
              <a:rPr lang="en-US" sz="1600" dirty="0">
                <a:solidFill>
                  <a:srgbClr val="FF0000"/>
                </a:solidFill>
              </a:rPr>
              <a:t>Calculating this measure is complicated by multi-year grants.  Some governments split the measure into those grants which are carried over from year to year and those which are clearly one year at a time.  The calculation should be fairly straightforward based upon the difference in grant authorizations and grant expenditures as of the period being measured.</a:t>
            </a:r>
          </a:p>
        </p:txBody>
      </p:sp>
    </p:spTree>
    <p:extLst>
      <p:ext uri="{BB962C8B-B14F-4D97-AF65-F5344CB8AC3E}">
        <p14:creationId xmlns:p14="http://schemas.microsoft.com/office/powerpoint/2010/main" val="2427110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3"/>
          <p:cNvSpPr>
            <a:spLocks noGrp="1"/>
          </p:cNvSpPr>
          <p:nvPr>
            <p:ph type="ftr" sz="quarter" idx="15"/>
          </p:nvPr>
        </p:nvSpPr>
        <p:spPr/>
        <p:txBody>
          <a:bodyPr/>
          <a:lstStyle/>
          <a:p>
            <a:r>
              <a:rPr lang="en-US"/>
              <a:t>May 2018 Summer Conference</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767035261"/>
              </p:ext>
            </p:extLst>
          </p:nvPr>
        </p:nvGraphicFramePr>
        <p:xfrm>
          <a:off x="127000" y="2"/>
          <a:ext cx="11938004" cy="6273798"/>
        </p:xfrm>
        <a:graphic>
          <a:graphicData uri="http://schemas.openxmlformats.org/drawingml/2006/table">
            <a:tbl>
              <a:tblPr/>
              <a:tblGrid>
                <a:gridCol w="2638926">
                  <a:extLst>
                    <a:ext uri="{9D8B030D-6E8A-4147-A177-3AD203B41FA5}">
                      <a16:colId xmlns:a16="http://schemas.microsoft.com/office/drawing/2014/main" val="714596921"/>
                    </a:ext>
                  </a:extLst>
                </a:gridCol>
                <a:gridCol w="904775">
                  <a:extLst>
                    <a:ext uri="{9D8B030D-6E8A-4147-A177-3AD203B41FA5}">
                      <a16:colId xmlns:a16="http://schemas.microsoft.com/office/drawing/2014/main" val="1518594174"/>
                    </a:ext>
                  </a:extLst>
                </a:gridCol>
                <a:gridCol w="904775">
                  <a:extLst>
                    <a:ext uri="{9D8B030D-6E8A-4147-A177-3AD203B41FA5}">
                      <a16:colId xmlns:a16="http://schemas.microsoft.com/office/drawing/2014/main" val="2939012538"/>
                    </a:ext>
                  </a:extLst>
                </a:gridCol>
                <a:gridCol w="904775">
                  <a:extLst>
                    <a:ext uri="{9D8B030D-6E8A-4147-A177-3AD203B41FA5}">
                      <a16:colId xmlns:a16="http://schemas.microsoft.com/office/drawing/2014/main" val="3026283781"/>
                    </a:ext>
                  </a:extLst>
                </a:gridCol>
                <a:gridCol w="904775">
                  <a:extLst>
                    <a:ext uri="{9D8B030D-6E8A-4147-A177-3AD203B41FA5}">
                      <a16:colId xmlns:a16="http://schemas.microsoft.com/office/drawing/2014/main" val="894894567"/>
                    </a:ext>
                  </a:extLst>
                </a:gridCol>
                <a:gridCol w="904775">
                  <a:extLst>
                    <a:ext uri="{9D8B030D-6E8A-4147-A177-3AD203B41FA5}">
                      <a16:colId xmlns:a16="http://schemas.microsoft.com/office/drawing/2014/main" val="653561531"/>
                    </a:ext>
                  </a:extLst>
                </a:gridCol>
                <a:gridCol w="904775">
                  <a:extLst>
                    <a:ext uri="{9D8B030D-6E8A-4147-A177-3AD203B41FA5}">
                      <a16:colId xmlns:a16="http://schemas.microsoft.com/office/drawing/2014/main" val="2511625105"/>
                    </a:ext>
                  </a:extLst>
                </a:gridCol>
                <a:gridCol w="3166714">
                  <a:extLst>
                    <a:ext uri="{9D8B030D-6E8A-4147-A177-3AD203B41FA5}">
                      <a16:colId xmlns:a16="http://schemas.microsoft.com/office/drawing/2014/main" val="1256220192"/>
                    </a:ext>
                  </a:extLst>
                </a:gridCol>
                <a:gridCol w="703714">
                  <a:extLst>
                    <a:ext uri="{9D8B030D-6E8A-4147-A177-3AD203B41FA5}">
                      <a16:colId xmlns:a16="http://schemas.microsoft.com/office/drawing/2014/main" val="498772966"/>
                    </a:ext>
                  </a:extLst>
                </a:gridCol>
              </a:tblGrid>
              <a:tr h="981710">
                <a:tc>
                  <a:txBody>
                    <a:bodyPr/>
                    <a:lstStyle/>
                    <a:p>
                      <a:pPr algn="ctr" fontAlgn="ctr"/>
                      <a:r>
                        <a:rPr lang="en-US" sz="2100" b="0" i="0" u="none" strike="noStrike" dirty="0">
                          <a:solidFill>
                            <a:schemeClr val="bg1"/>
                          </a:solidFill>
                          <a:effectLst/>
                          <a:latin typeface="Oswald" panose="02000503000000000000" pitchFamily="2" charset="0"/>
                        </a:rPr>
                        <a:t> (YOUR GOVT) Department of Finance Performance Measures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
                      <a:r>
                        <a:rPr lang="en-US" sz="2100" b="0" i="0" u="none" strike="noStrike" dirty="0">
                          <a:solidFill>
                            <a:schemeClr val="bg1"/>
                          </a:solidFill>
                          <a:effectLst/>
                          <a:latin typeface="Oswald" panose="02000503000000000000" pitchFamily="2" charset="0"/>
                        </a:rPr>
                        <a:t>Target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
                      <a:r>
                        <a:rPr lang="en-US" sz="2100" b="0" i="0" u="none" strike="noStrike" dirty="0">
                          <a:solidFill>
                            <a:schemeClr val="bg1"/>
                          </a:solidFill>
                          <a:effectLst/>
                          <a:latin typeface="Oswald" panose="02000503000000000000" pitchFamily="2" charset="0"/>
                        </a:rPr>
                        <a:t>Period</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
                      <a:r>
                        <a:rPr lang="en-US" sz="2100" b="0" i="0" u="none" strike="noStrike" dirty="0">
                          <a:solidFill>
                            <a:schemeClr val="bg1"/>
                          </a:solidFill>
                          <a:effectLst/>
                          <a:latin typeface="Oswald" panose="02000503000000000000" pitchFamily="2" charset="0"/>
                        </a:rPr>
                        <a:t>Prior Period  -2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
                      <a:r>
                        <a:rPr lang="en-US" sz="2100" b="0" i="0" u="none" strike="noStrike" dirty="0">
                          <a:solidFill>
                            <a:schemeClr val="bg1"/>
                          </a:solidFill>
                          <a:effectLst/>
                          <a:latin typeface="Oswald" panose="02000503000000000000" pitchFamily="2" charset="0"/>
                        </a:rPr>
                        <a:t>Prior Period  -1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
                      <a:r>
                        <a:rPr lang="en-US" sz="2100" b="0" i="0" u="none" strike="noStrike" dirty="0">
                          <a:solidFill>
                            <a:schemeClr val="bg1"/>
                          </a:solidFill>
                          <a:effectLst/>
                          <a:latin typeface="Oswald" panose="02000503000000000000" pitchFamily="2" charset="0"/>
                        </a:rPr>
                        <a:t>Current Period 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
                      <a:r>
                        <a:rPr lang="en-US" sz="2100" b="0" i="0" u="none" strike="noStrike" dirty="0">
                          <a:solidFill>
                            <a:schemeClr val="bg1"/>
                          </a:solidFill>
                          <a:effectLst/>
                          <a:latin typeface="Oswald" panose="02000503000000000000" pitchFamily="2" charset="0"/>
                        </a:rPr>
                        <a:t>Trend</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
                      <a:r>
                        <a:rPr lang="en-US" sz="2100" b="0" i="0" u="none" strike="noStrike" dirty="0">
                          <a:solidFill>
                            <a:schemeClr val="bg1"/>
                          </a:solidFill>
                          <a:effectLst/>
                          <a:latin typeface="Oswald" panose="02000503000000000000" pitchFamily="2" charset="0"/>
                        </a:rPr>
                        <a:t>Notes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
                      <a:r>
                        <a:rPr lang="en-US" sz="2100" b="0" i="0" u="none" strike="noStrike" dirty="0">
                          <a:solidFill>
                            <a:schemeClr val="bg1"/>
                          </a:solidFill>
                          <a:effectLst/>
                          <a:latin typeface="Oswald" panose="02000503000000000000" pitchFamily="2" charset="0"/>
                        </a:rPr>
                        <a:t>Audit issue?</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3512929511"/>
                  </a:ext>
                </a:extLst>
              </a:tr>
              <a:tr h="576201">
                <a:tc gridSpan="4">
                  <a:txBody>
                    <a:bodyPr/>
                    <a:lstStyle/>
                    <a:p>
                      <a:pPr algn="ctr" fontAlgn="ctr"/>
                      <a:r>
                        <a:rPr lang="en-US" sz="2100" b="0" i="0" u="none" strike="noStrike" dirty="0">
                          <a:solidFill>
                            <a:srgbClr val="000000"/>
                          </a:solidFill>
                          <a:effectLst/>
                          <a:latin typeface="Lato" panose="020F0502020204030203" pitchFamily="34" charset="0"/>
                        </a:rPr>
                        <a:t>Capacity Building</a:t>
                      </a:r>
                    </a:p>
                  </a:txBody>
                  <a:tcPr marL="6350" marR="6350" marT="6350"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n-US" sz="800" b="0" i="0" u="none" strike="noStrike" dirty="0">
                        <a:solidFill>
                          <a:srgbClr val="000000"/>
                        </a:solidFill>
                        <a:effectLst/>
                        <a:latin typeface="Lato" panose="020F0502020204030203" pitchFamily="34" charset="0"/>
                      </a:endParaRPr>
                    </a:p>
                  </a:txBody>
                  <a:tcPr marL="6350" marR="6350" marT="6350"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800" b="0" i="0" u="none" strike="noStrike" dirty="0">
                          <a:solidFill>
                            <a:srgbClr val="000000"/>
                          </a:solidFill>
                          <a:effectLst/>
                          <a:latin typeface="Lato" panose="020F0502020204030203" pitchFamily="34" charset="0"/>
                        </a:rPr>
                        <a:t> </a:t>
                      </a:r>
                    </a:p>
                  </a:txBody>
                  <a:tcPr marL="6350" marR="6350" marT="6350"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800" b="0" i="0" u="none" strike="noStrike">
                          <a:solidFill>
                            <a:srgbClr val="000000"/>
                          </a:solidFill>
                          <a:effectLst/>
                          <a:latin typeface="Lato" panose="020F0502020204030203" pitchFamily="34" charset="0"/>
                        </a:rPr>
                        <a:t> </a:t>
                      </a:r>
                    </a:p>
                  </a:txBody>
                  <a:tcPr marL="6350" marR="6350" marT="6350"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800" b="0" i="0" u="none" strike="noStrike">
                          <a:solidFill>
                            <a:srgbClr val="000000"/>
                          </a:solidFill>
                          <a:effectLst/>
                          <a:latin typeface="Lato" panose="020F0502020204030203" pitchFamily="34" charset="0"/>
                        </a:rPr>
                        <a:t> </a:t>
                      </a:r>
                    </a:p>
                  </a:txBody>
                  <a:tcPr marL="6350" marR="6350" marT="6350"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800" b="0" i="0" u="none" strike="noStrike">
                          <a:solidFill>
                            <a:srgbClr val="000000"/>
                          </a:solidFill>
                          <a:effectLst/>
                          <a:latin typeface="Lato" panose="020F0502020204030203" pitchFamily="34" charset="0"/>
                        </a:rPr>
                        <a:t> </a:t>
                      </a:r>
                    </a:p>
                  </a:txBody>
                  <a:tcPr marL="6350" marR="6350" marT="6350" marB="0" anchor="b">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630316474"/>
                  </a:ext>
                </a:extLst>
              </a:tr>
              <a:tr h="1608247">
                <a:tc>
                  <a:txBody>
                    <a:bodyPr/>
                    <a:lstStyle/>
                    <a:p>
                      <a:pPr algn="l" rtl="0" fontAlgn="ctr"/>
                      <a:r>
                        <a:rPr lang="en-US" sz="2100" b="0" i="0" u="none" strike="noStrike" dirty="0">
                          <a:solidFill>
                            <a:srgbClr val="000000"/>
                          </a:solidFill>
                          <a:effectLst/>
                          <a:latin typeface="Oswald" panose="02000503000000000000" pitchFamily="2" charset="0"/>
                        </a:rPr>
                        <a:t>Percentage of personnel evaluations completed</a:t>
                      </a:r>
                    </a:p>
                  </a:txBody>
                  <a:tcPr marL="11430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Lato" panose="020F0502020204030203" pitchFamily="34" charset="0"/>
                        </a:rPr>
                        <a:t> ___%</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dirty="0">
                          <a:solidFill>
                            <a:srgbClr val="000000"/>
                          </a:solidFill>
                          <a:effectLst/>
                          <a:latin typeface="Lato" panose="020F0502020204030203" pitchFamily="34" charset="0"/>
                        </a:rPr>
                        <a:t>Annual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dirty="0">
                          <a:solidFill>
                            <a:srgbClr val="000000"/>
                          </a:solidFill>
                          <a:effectLst/>
                          <a:latin typeface="Lato" panose="020F0502020204030203"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en-US" sz="1600" b="0" i="0" u="none" strike="noStrike" dirty="0">
                        <a:solidFill>
                          <a:srgbClr val="000000"/>
                        </a:solidFill>
                        <a:effectLst/>
                        <a:latin typeface="Lato" panose="020F0502020204030203"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dirty="0">
                          <a:solidFill>
                            <a:srgbClr val="000000"/>
                          </a:solidFill>
                          <a:effectLst/>
                          <a:latin typeface="Lato" panose="020F0502020204030203"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dirty="0">
                          <a:solidFill>
                            <a:srgbClr val="000000"/>
                          </a:solidFill>
                          <a:effectLst/>
                          <a:latin typeface="Lato" panose="020F0502020204030203"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600" b="0" i="0" u="none" strike="noStrike" dirty="0">
                          <a:solidFill>
                            <a:srgbClr val="000000"/>
                          </a:solidFill>
                          <a:effectLst/>
                          <a:latin typeface="Lato" panose="020F0502020204030203"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0" i="0" u="none" strike="noStrike">
                          <a:solidFill>
                            <a:srgbClr val="000000"/>
                          </a:solidFill>
                          <a:effectLst/>
                          <a:latin typeface="Lato" panose="020F0502020204030203" pitchFamily="34" charset="0"/>
                        </a:rPr>
                        <a:t> </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78454358"/>
                  </a:ext>
                </a:extLst>
              </a:tr>
              <a:tr h="1608247">
                <a:tc>
                  <a:txBody>
                    <a:bodyPr/>
                    <a:lstStyle/>
                    <a:p>
                      <a:pPr algn="l" rtl="0" fontAlgn="ctr"/>
                      <a:r>
                        <a:rPr lang="en-US" sz="2100" b="0" i="0" u="none" strike="noStrike" dirty="0">
                          <a:solidFill>
                            <a:srgbClr val="000000"/>
                          </a:solidFill>
                          <a:effectLst/>
                          <a:latin typeface="Oswald" panose="02000503000000000000" pitchFamily="2" charset="0"/>
                        </a:rPr>
                        <a:t># of training hours per finance employee</a:t>
                      </a:r>
                    </a:p>
                  </a:txBody>
                  <a:tcPr marL="11430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Lato" panose="020F0502020204030203" pitchFamily="34" charset="0"/>
                        </a:rPr>
                        <a:t>___</a:t>
                      </a:r>
                      <a:r>
                        <a:rPr lang="en-US" sz="1600" b="0" i="0" u="none" strike="noStrike" dirty="0" err="1">
                          <a:solidFill>
                            <a:srgbClr val="000000"/>
                          </a:solidFill>
                          <a:effectLst/>
                          <a:latin typeface="Lato" panose="020F0502020204030203" pitchFamily="34" charset="0"/>
                        </a:rPr>
                        <a:t>hrs</a:t>
                      </a:r>
                      <a:r>
                        <a:rPr lang="en-US" sz="1600" b="0" i="0" u="none" strike="noStrike" dirty="0">
                          <a:solidFill>
                            <a:srgbClr val="000000"/>
                          </a:solidFill>
                          <a:effectLst/>
                          <a:latin typeface="Lato" panose="020F0502020204030203" pitchFamily="34" charset="0"/>
                        </a:rPr>
                        <a:t> per employee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dirty="0">
                          <a:solidFill>
                            <a:srgbClr val="000000"/>
                          </a:solidFill>
                          <a:effectLst/>
                          <a:latin typeface="Lato" panose="020F0502020204030203" pitchFamily="34" charset="0"/>
                        </a:rPr>
                        <a:t>Annual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dirty="0">
                          <a:solidFill>
                            <a:srgbClr val="000000"/>
                          </a:solidFill>
                          <a:effectLst/>
                          <a:latin typeface="Lato" panose="020F0502020204030203"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en-US" sz="1600" b="0" i="0" u="none" strike="noStrike" dirty="0">
                        <a:solidFill>
                          <a:srgbClr val="000000"/>
                        </a:solidFill>
                        <a:effectLst/>
                        <a:latin typeface="Lato" panose="020F0502020204030203"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dirty="0">
                          <a:solidFill>
                            <a:srgbClr val="000000"/>
                          </a:solidFill>
                          <a:effectLst/>
                          <a:latin typeface="Lato" panose="020F0502020204030203"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dirty="0">
                          <a:solidFill>
                            <a:srgbClr val="000000"/>
                          </a:solidFill>
                          <a:effectLst/>
                          <a:latin typeface="Lato" panose="020F0502020204030203"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600" b="0" i="0" u="none" strike="noStrike" dirty="0">
                          <a:solidFill>
                            <a:srgbClr val="000000"/>
                          </a:solidFill>
                          <a:effectLst/>
                          <a:latin typeface="Lato" panose="020F0502020204030203" pitchFamily="34" charset="0"/>
                        </a:rPr>
                        <a:t> </a:t>
                      </a:r>
                    </a:p>
                  </a:txBody>
                  <a:tcPr marL="571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0" i="0" u="none" strike="noStrike" dirty="0">
                          <a:solidFill>
                            <a:srgbClr val="000000"/>
                          </a:solidFill>
                          <a:effectLst/>
                          <a:latin typeface="Lato" panose="020F0502020204030203" pitchFamily="34" charset="0"/>
                        </a:rPr>
                        <a:t> </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28538303"/>
                  </a:ext>
                </a:extLst>
              </a:tr>
              <a:tr h="1499393">
                <a:tc>
                  <a:txBody>
                    <a:bodyPr/>
                    <a:lstStyle/>
                    <a:p>
                      <a:pPr algn="l" rtl="0" fontAlgn="ctr"/>
                      <a:endParaRPr lang="en-US" sz="2100" b="0" i="0" u="none" strike="noStrike" dirty="0">
                        <a:solidFill>
                          <a:srgbClr val="000000"/>
                        </a:solidFill>
                        <a:effectLst/>
                        <a:latin typeface="Lato" panose="020F0502020204030203" pitchFamily="34" charset="0"/>
                      </a:endParaRPr>
                    </a:p>
                  </a:txBody>
                  <a:tcPr marL="11430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100" b="0" i="0" u="none" strike="noStrike" dirty="0">
                          <a:solidFill>
                            <a:srgbClr val="000000"/>
                          </a:solidFill>
                          <a:effectLst/>
                          <a:latin typeface="Lato" panose="020F0502020204030203"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Lato" panose="020F0502020204030203"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dirty="0">
                          <a:solidFill>
                            <a:srgbClr val="000000"/>
                          </a:solidFill>
                          <a:effectLst/>
                          <a:latin typeface="Lato" panose="020F0502020204030203"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en-US" sz="800" b="0" i="0" u="none" strike="noStrike">
                        <a:solidFill>
                          <a:srgbClr val="000000"/>
                        </a:solidFill>
                        <a:effectLst/>
                        <a:latin typeface="Lato" panose="020F0502020204030203"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Lato" panose="020F0502020204030203"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dirty="0">
                          <a:solidFill>
                            <a:srgbClr val="000000"/>
                          </a:solidFill>
                          <a:effectLst/>
                          <a:latin typeface="Lato" panose="020F0502020204030203"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dirty="0">
                          <a:solidFill>
                            <a:srgbClr val="000000"/>
                          </a:solidFill>
                          <a:effectLst/>
                          <a:latin typeface="Lato" panose="020F0502020204030203"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dirty="0">
                          <a:solidFill>
                            <a:srgbClr val="000000"/>
                          </a:solidFill>
                          <a:effectLst/>
                          <a:latin typeface="Lato" panose="020F0502020204030203" pitchFamily="34" charset="0"/>
                        </a:rPr>
                        <a:t> </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34532763"/>
                  </a:ext>
                </a:extLst>
              </a:tr>
            </a:tbl>
          </a:graphicData>
        </a:graphic>
      </p:graphicFrame>
      <p:sp>
        <p:nvSpPr>
          <p:cNvPr id="2" name="TextBox 1"/>
          <p:cNvSpPr txBox="1"/>
          <p:nvPr/>
        </p:nvSpPr>
        <p:spPr>
          <a:xfrm>
            <a:off x="3860800" y="1041400"/>
            <a:ext cx="7554890" cy="584775"/>
          </a:xfrm>
          <a:prstGeom prst="rect">
            <a:avLst/>
          </a:prstGeom>
          <a:noFill/>
        </p:spPr>
        <p:txBody>
          <a:bodyPr wrap="square" rtlCol="0">
            <a:spAutoFit/>
          </a:bodyPr>
          <a:lstStyle/>
          <a:p>
            <a:r>
              <a:rPr lang="en-US" sz="1600" dirty="0">
                <a:solidFill>
                  <a:srgbClr val="FF0000"/>
                </a:solidFill>
              </a:rPr>
              <a:t>You select the range of employees you wish to measure (all of the operations you manage or just finance employees)</a:t>
            </a:r>
          </a:p>
        </p:txBody>
      </p:sp>
      <p:sp>
        <p:nvSpPr>
          <p:cNvPr id="3" name="TextBox 2">
            <a:extLst>
              <a:ext uri="{FF2B5EF4-FFF2-40B4-BE49-F238E27FC236}">
                <a16:creationId xmlns:a16="http://schemas.microsoft.com/office/drawing/2014/main" id="{161AC4DA-C140-4B8E-839B-77792EEBE914}"/>
              </a:ext>
            </a:extLst>
          </p:cNvPr>
          <p:cNvSpPr txBox="1"/>
          <p:nvPr/>
        </p:nvSpPr>
        <p:spPr>
          <a:xfrm rot="21146227">
            <a:off x="5142272" y="3488322"/>
            <a:ext cx="5879690" cy="923330"/>
          </a:xfrm>
          <a:prstGeom prst="rect">
            <a:avLst/>
          </a:prstGeom>
          <a:noFill/>
        </p:spPr>
        <p:txBody>
          <a:bodyPr wrap="square" rtlCol="0">
            <a:spAutoFit/>
          </a:bodyPr>
          <a:lstStyle/>
          <a:p>
            <a:r>
              <a:rPr lang="en-US" dirty="0">
                <a:solidFill>
                  <a:srgbClr val="FF0000"/>
                </a:solidFill>
              </a:rPr>
              <a:t>This measure should calculate on-line hours as well as in person.  Anyone who attends the GFOA, IGFOA, APIPA should be given credit for those hours</a:t>
            </a:r>
          </a:p>
        </p:txBody>
      </p:sp>
    </p:spTree>
    <p:extLst>
      <p:ext uri="{BB962C8B-B14F-4D97-AF65-F5344CB8AC3E}">
        <p14:creationId xmlns:p14="http://schemas.microsoft.com/office/powerpoint/2010/main" val="566268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3"/>
          <p:cNvSpPr>
            <a:spLocks noGrp="1"/>
          </p:cNvSpPr>
          <p:nvPr>
            <p:ph type="ftr" sz="quarter" idx="15"/>
          </p:nvPr>
        </p:nvSpPr>
        <p:spPr/>
        <p:txBody>
          <a:bodyPr/>
          <a:lstStyle/>
          <a:p>
            <a:pPr defTabSz="609630">
              <a:defRPr/>
            </a:pPr>
            <a:r>
              <a:rPr lang="en-US" kern="0" dirty="0">
                <a:solidFill>
                  <a:schemeClr val="tx1">
                    <a:lumMod val="60000"/>
                    <a:lumOff val="40000"/>
                  </a:schemeClr>
                </a:solidFill>
              </a:rPr>
              <a:t>May 2018 Summer Conference</a:t>
            </a:r>
          </a:p>
        </p:txBody>
      </p:sp>
      <p:graphicFrame>
        <p:nvGraphicFramePr>
          <p:cNvPr id="6" name="Table 5"/>
          <p:cNvGraphicFramePr>
            <a:graphicFrameLocks noGrp="1"/>
          </p:cNvGraphicFramePr>
          <p:nvPr>
            <p:extLst>
              <p:ext uri="{D42A27DB-BD31-4B8C-83A1-F6EECF244321}">
                <p14:modId xmlns:p14="http://schemas.microsoft.com/office/powerpoint/2010/main" val="2779489603"/>
              </p:ext>
            </p:extLst>
          </p:nvPr>
        </p:nvGraphicFramePr>
        <p:xfrm>
          <a:off x="104776" y="126891"/>
          <a:ext cx="12121471" cy="6238475"/>
        </p:xfrm>
        <a:graphic>
          <a:graphicData uri="http://schemas.openxmlformats.org/drawingml/2006/table">
            <a:tbl>
              <a:tblPr/>
              <a:tblGrid>
                <a:gridCol w="2664917">
                  <a:extLst>
                    <a:ext uri="{9D8B030D-6E8A-4147-A177-3AD203B41FA5}">
                      <a16:colId xmlns:a16="http://schemas.microsoft.com/office/drawing/2014/main" val="714596921"/>
                    </a:ext>
                  </a:extLst>
                </a:gridCol>
                <a:gridCol w="913686">
                  <a:extLst>
                    <a:ext uri="{9D8B030D-6E8A-4147-A177-3AD203B41FA5}">
                      <a16:colId xmlns:a16="http://schemas.microsoft.com/office/drawing/2014/main" val="1518594174"/>
                    </a:ext>
                  </a:extLst>
                </a:gridCol>
                <a:gridCol w="913686">
                  <a:extLst>
                    <a:ext uri="{9D8B030D-6E8A-4147-A177-3AD203B41FA5}">
                      <a16:colId xmlns:a16="http://schemas.microsoft.com/office/drawing/2014/main" val="2939012538"/>
                    </a:ext>
                  </a:extLst>
                </a:gridCol>
                <a:gridCol w="913686">
                  <a:extLst>
                    <a:ext uri="{9D8B030D-6E8A-4147-A177-3AD203B41FA5}">
                      <a16:colId xmlns:a16="http://schemas.microsoft.com/office/drawing/2014/main" val="3026283781"/>
                    </a:ext>
                  </a:extLst>
                </a:gridCol>
                <a:gridCol w="913686">
                  <a:extLst>
                    <a:ext uri="{9D8B030D-6E8A-4147-A177-3AD203B41FA5}">
                      <a16:colId xmlns:a16="http://schemas.microsoft.com/office/drawing/2014/main" val="894894567"/>
                    </a:ext>
                  </a:extLst>
                </a:gridCol>
                <a:gridCol w="913686">
                  <a:extLst>
                    <a:ext uri="{9D8B030D-6E8A-4147-A177-3AD203B41FA5}">
                      <a16:colId xmlns:a16="http://schemas.microsoft.com/office/drawing/2014/main" val="653561531"/>
                    </a:ext>
                  </a:extLst>
                </a:gridCol>
                <a:gridCol w="913686">
                  <a:extLst>
                    <a:ext uri="{9D8B030D-6E8A-4147-A177-3AD203B41FA5}">
                      <a16:colId xmlns:a16="http://schemas.microsoft.com/office/drawing/2014/main" val="2511625105"/>
                    </a:ext>
                  </a:extLst>
                </a:gridCol>
                <a:gridCol w="3197904">
                  <a:extLst>
                    <a:ext uri="{9D8B030D-6E8A-4147-A177-3AD203B41FA5}">
                      <a16:colId xmlns:a16="http://schemas.microsoft.com/office/drawing/2014/main" val="1256220192"/>
                    </a:ext>
                  </a:extLst>
                </a:gridCol>
                <a:gridCol w="776534">
                  <a:extLst>
                    <a:ext uri="{9D8B030D-6E8A-4147-A177-3AD203B41FA5}">
                      <a16:colId xmlns:a16="http://schemas.microsoft.com/office/drawing/2014/main" val="498772966"/>
                    </a:ext>
                  </a:extLst>
                </a:gridCol>
              </a:tblGrid>
              <a:tr h="901410">
                <a:tc>
                  <a:txBody>
                    <a:bodyPr/>
                    <a:lstStyle/>
                    <a:p>
                      <a:pPr algn="ctr" fontAlgn="ctr"/>
                      <a:r>
                        <a:rPr lang="en-US" sz="2000" b="0" i="0" u="none" strike="noStrike" dirty="0">
                          <a:solidFill>
                            <a:schemeClr val="bg1"/>
                          </a:solidFill>
                          <a:effectLst/>
                          <a:latin typeface="Oswald" panose="02000503000000000000" pitchFamily="2" charset="0"/>
                        </a:rPr>
                        <a:t> (YOUR GOVT) Department of Finance Performance Measures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
                      <a:r>
                        <a:rPr lang="en-US" sz="2000" b="0" i="0" u="none" strike="noStrike" dirty="0">
                          <a:solidFill>
                            <a:schemeClr val="bg1"/>
                          </a:solidFill>
                          <a:effectLst/>
                          <a:latin typeface="Oswald" panose="02000503000000000000" pitchFamily="2" charset="0"/>
                        </a:rPr>
                        <a:t>Target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
                      <a:r>
                        <a:rPr lang="en-US" sz="2000" b="0" i="0" u="none" strike="noStrike" dirty="0">
                          <a:solidFill>
                            <a:schemeClr val="bg1"/>
                          </a:solidFill>
                          <a:effectLst/>
                          <a:latin typeface="Oswald" panose="02000503000000000000" pitchFamily="2" charset="0"/>
                        </a:rPr>
                        <a:t>Period</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
                      <a:r>
                        <a:rPr lang="en-US" sz="2000" b="0" i="0" u="none" strike="noStrike" dirty="0">
                          <a:solidFill>
                            <a:schemeClr val="bg1"/>
                          </a:solidFill>
                          <a:effectLst/>
                          <a:latin typeface="Oswald" panose="02000503000000000000" pitchFamily="2" charset="0"/>
                        </a:rPr>
                        <a:t>Prior Period  -2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
                      <a:r>
                        <a:rPr lang="en-US" sz="2000" b="0" i="0" u="none" strike="noStrike" dirty="0">
                          <a:solidFill>
                            <a:schemeClr val="bg1"/>
                          </a:solidFill>
                          <a:effectLst/>
                          <a:latin typeface="Oswald" panose="02000503000000000000" pitchFamily="2" charset="0"/>
                        </a:rPr>
                        <a:t>Prior Period  -1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
                      <a:r>
                        <a:rPr lang="en-US" sz="2000" b="0" i="0" u="none" strike="noStrike" dirty="0">
                          <a:solidFill>
                            <a:schemeClr val="bg1"/>
                          </a:solidFill>
                          <a:effectLst/>
                          <a:latin typeface="Oswald" panose="02000503000000000000" pitchFamily="2" charset="0"/>
                        </a:rPr>
                        <a:t>Current Period 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
                      <a:r>
                        <a:rPr lang="en-US" sz="2000" b="0" i="0" u="none" strike="noStrike" dirty="0">
                          <a:solidFill>
                            <a:schemeClr val="bg1"/>
                          </a:solidFill>
                          <a:effectLst/>
                          <a:latin typeface="Oswald" panose="02000503000000000000" pitchFamily="2" charset="0"/>
                        </a:rPr>
                        <a:t>Trend</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
                      <a:r>
                        <a:rPr lang="en-US" sz="2000" b="0" i="0" u="none" strike="noStrike" dirty="0">
                          <a:solidFill>
                            <a:schemeClr val="bg1"/>
                          </a:solidFill>
                          <a:effectLst/>
                          <a:latin typeface="Oswald" panose="02000503000000000000" pitchFamily="2" charset="0"/>
                        </a:rPr>
                        <a:t>Notes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
                      <a:r>
                        <a:rPr lang="en-US" sz="2000" b="0" i="0" u="none" strike="noStrike" dirty="0">
                          <a:solidFill>
                            <a:schemeClr val="bg1"/>
                          </a:solidFill>
                          <a:effectLst/>
                          <a:latin typeface="Oswald" panose="02000503000000000000" pitchFamily="2" charset="0"/>
                        </a:rPr>
                        <a:t>Audit issue?</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3512929511"/>
                  </a:ext>
                </a:extLst>
              </a:tr>
              <a:tr h="529070">
                <a:tc gridSpan="4">
                  <a:txBody>
                    <a:bodyPr/>
                    <a:lstStyle/>
                    <a:p>
                      <a:pPr algn="ctr" fontAlgn="ctr"/>
                      <a:r>
                        <a:rPr lang="en-US" sz="2000" b="0" i="0" u="none" strike="noStrike" dirty="0">
                          <a:solidFill>
                            <a:srgbClr val="000000"/>
                          </a:solidFill>
                          <a:effectLst/>
                          <a:latin typeface="Lato" panose="020F0502020204030203" pitchFamily="34" charset="0"/>
                        </a:rPr>
                        <a:t>Reconciliation and Internal Control</a:t>
                      </a:r>
                    </a:p>
                  </a:txBody>
                  <a:tcPr marL="6350" marR="6350" marT="6350"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n-US" sz="700" b="0" i="0" u="none" strike="noStrike" dirty="0">
                        <a:solidFill>
                          <a:srgbClr val="000000"/>
                        </a:solidFill>
                        <a:effectLst/>
                        <a:latin typeface="Lato" panose="020F0502020204030203" pitchFamily="34" charset="0"/>
                      </a:endParaRPr>
                    </a:p>
                  </a:txBody>
                  <a:tcPr marL="6350" marR="6350" marT="6350"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700" b="0" i="0" u="none" strike="noStrike" dirty="0">
                          <a:solidFill>
                            <a:srgbClr val="000000"/>
                          </a:solidFill>
                          <a:effectLst/>
                          <a:latin typeface="Lato" panose="020F0502020204030203" pitchFamily="34" charset="0"/>
                        </a:rPr>
                        <a:t> </a:t>
                      </a:r>
                    </a:p>
                  </a:txBody>
                  <a:tcPr marL="6350" marR="6350" marT="6350"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700" b="0" i="0" u="none" strike="noStrike">
                          <a:solidFill>
                            <a:srgbClr val="000000"/>
                          </a:solidFill>
                          <a:effectLst/>
                          <a:latin typeface="Lato" panose="020F0502020204030203" pitchFamily="34" charset="0"/>
                        </a:rPr>
                        <a:t> </a:t>
                      </a:r>
                    </a:p>
                  </a:txBody>
                  <a:tcPr marL="6350" marR="6350" marT="6350"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700" b="0" i="0" u="none" strike="noStrike">
                          <a:solidFill>
                            <a:srgbClr val="000000"/>
                          </a:solidFill>
                          <a:effectLst/>
                          <a:latin typeface="Lato" panose="020F0502020204030203" pitchFamily="34" charset="0"/>
                        </a:rPr>
                        <a:t> </a:t>
                      </a:r>
                    </a:p>
                  </a:txBody>
                  <a:tcPr marL="6350" marR="6350" marT="6350"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700" b="0" i="0" u="none" strike="noStrike">
                          <a:solidFill>
                            <a:srgbClr val="000000"/>
                          </a:solidFill>
                          <a:effectLst/>
                          <a:latin typeface="Lato" panose="020F0502020204030203" pitchFamily="34" charset="0"/>
                        </a:rPr>
                        <a:t> </a:t>
                      </a:r>
                    </a:p>
                  </a:txBody>
                  <a:tcPr marL="6350" marR="6350" marT="6350" marB="0" anchor="b">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630316474"/>
                  </a:ext>
                </a:extLst>
              </a:tr>
              <a:tr h="1161866">
                <a:tc>
                  <a:txBody>
                    <a:bodyPr/>
                    <a:lstStyle/>
                    <a:p>
                      <a:pPr algn="l" rtl="0" fontAlgn="ctr"/>
                      <a:r>
                        <a:rPr lang="en-US" sz="2000" b="0" i="0" u="none" strike="noStrike" dirty="0">
                          <a:solidFill>
                            <a:srgbClr val="000000"/>
                          </a:solidFill>
                          <a:effectLst/>
                          <a:latin typeface="Oswald" panose="02000503000000000000" pitchFamily="2" charset="0"/>
                        </a:rPr>
                        <a:t>Completion of Fixed</a:t>
                      </a:r>
                      <a:r>
                        <a:rPr lang="en-US" sz="2000" b="0" i="0" u="none" strike="noStrike" baseline="0" dirty="0">
                          <a:solidFill>
                            <a:srgbClr val="000000"/>
                          </a:solidFill>
                          <a:effectLst/>
                          <a:latin typeface="Oswald" panose="02000503000000000000" pitchFamily="2" charset="0"/>
                        </a:rPr>
                        <a:t> Asset Inventory</a:t>
                      </a:r>
                      <a:endParaRPr lang="en-US" sz="2000" b="0" i="0" u="none" strike="noStrike" dirty="0">
                        <a:solidFill>
                          <a:srgbClr val="000000"/>
                        </a:solidFill>
                        <a:effectLst/>
                        <a:latin typeface="Oswald" panose="02000503000000000000" pitchFamily="2" charset="0"/>
                      </a:endParaRPr>
                    </a:p>
                  </a:txBody>
                  <a:tcPr marL="11430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Lato" panose="020F0502020204030203" pitchFamily="34" charset="0"/>
                        </a:rPr>
                        <a:t>100% completed and AJEs posted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Lato" panose="020F0502020204030203" pitchFamily="34" charset="0"/>
                        </a:rPr>
                        <a:t>Annual or biannual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Lato" panose="020F0502020204030203"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en-US" sz="1400" b="0" i="0" u="none" strike="noStrike" dirty="0">
                        <a:solidFill>
                          <a:srgbClr val="000000"/>
                        </a:solidFill>
                        <a:effectLst/>
                        <a:latin typeface="Lato" panose="020F0502020204030203"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Lato" panose="020F0502020204030203"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Lato" panose="020F0502020204030203"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400" b="0" i="0" u="none" strike="noStrike" dirty="0">
                          <a:solidFill>
                            <a:srgbClr val="000000"/>
                          </a:solidFill>
                          <a:effectLst/>
                          <a:latin typeface="Lato" panose="020F0502020204030203"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Lato" panose="020F0502020204030203" pitchFamily="34" charset="0"/>
                        </a:rPr>
                        <a:t> </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78454358"/>
                  </a:ext>
                </a:extLst>
              </a:tr>
              <a:tr h="1037690">
                <a:tc>
                  <a:txBody>
                    <a:bodyPr/>
                    <a:lstStyle/>
                    <a:p>
                      <a:pPr algn="l" rtl="0" fontAlgn="ctr"/>
                      <a:r>
                        <a:rPr lang="en-US" sz="2000" b="0" i="0" u="none" strike="noStrike" dirty="0">
                          <a:solidFill>
                            <a:srgbClr val="000000"/>
                          </a:solidFill>
                          <a:effectLst/>
                          <a:latin typeface="Oswald" panose="02000503000000000000" pitchFamily="2" charset="0"/>
                        </a:rPr>
                        <a:t>Bank Reconciliations completed on a timely basis</a:t>
                      </a:r>
                    </a:p>
                  </a:txBody>
                  <a:tcPr marL="11430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Lato" panose="020F0502020204030203" pitchFamily="34" charset="0"/>
                        </a:rPr>
                        <a:t>___days after month end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Lato" panose="020F0502020204030203" pitchFamily="34" charset="0"/>
                        </a:rPr>
                        <a:t> </a:t>
                      </a:r>
                      <a:r>
                        <a:rPr lang="en-US" sz="1400" b="0" i="0" u="none" strike="noStrike" dirty="0" err="1">
                          <a:solidFill>
                            <a:srgbClr val="000000"/>
                          </a:solidFill>
                          <a:effectLst/>
                          <a:latin typeface="Lato" panose="020F0502020204030203" pitchFamily="34" charset="0"/>
                        </a:rPr>
                        <a:t>Mnthly</a:t>
                      </a:r>
                      <a:endParaRPr lang="en-US" sz="1400" b="0" i="0" u="none" strike="noStrike" dirty="0">
                        <a:solidFill>
                          <a:srgbClr val="000000"/>
                        </a:solidFill>
                        <a:effectLst/>
                        <a:latin typeface="Lato" panose="020F0502020204030203"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Lato" panose="020F0502020204030203"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en-US" sz="1400" b="0" i="0" u="none" strike="noStrike" dirty="0">
                        <a:solidFill>
                          <a:srgbClr val="000000"/>
                        </a:solidFill>
                        <a:effectLst/>
                        <a:latin typeface="Lato" panose="020F0502020204030203"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Lato" panose="020F0502020204030203"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Lato" panose="020F0502020204030203"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400" b="0" i="0" u="none" strike="noStrike" dirty="0">
                          <a:solidFill>
                            <a:srgbClr val="000000"/>
                          </a:solidFill>
                          <a:effectLst/>
                          <a:latin typeface="Lato" panose="020F0502020204030203" pitchFamily="34" charset="0"/>
                        </a:rPr>
                        <a:t> </a:t>
                      </a:r>
                    </a:p>
                  </a:txBody>
                  <a:tcPr marL="571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Lato" panose="020F0502020204030203" pitchFamily="34" charset="0"/>
                        </a:rPr>
                        <a:t> </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28538303"/>
                  </a:ext>
                </a:extLst>
              </a:tr>
              <a:tr h="1212350">
                <a:tc>
                  <a:txBody>
                    <a:bodyPr/>
                    <a:lstStyle/>
                    <a:p>
                      <a:pPr algn="l" rtl="0" fontAlgn="ctr"/>
                      <a:r>
                        <a:rPr lang="en-US" sz="2000" b="0" i="0" u="none" strike="noStrike" dirty="0">
                          <a:solidFill>
                            <a:srgbClr val="000000"/>
                          </a:solidFill>
                          <a:effectLst/>
                          <a:latin typeface="Oswald" panose="02000503000000000000" pitchFamily="2" charset="0"/>
                        </a:rPr>
                        <a:t>Reduction in Federal Grant Receivable balance</a:t>
                      </a:r>
                    </a:p>
                  </a:txBody>
                  <a:tcPr marL="11430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Lato" panose="020F0502020204030203" pitchFamily="34" charset="0"/>
                        </a:rPr>
                        <a:t> ___% of federal AR/federal expend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err="1">
                          <a:solidFill>
                            <a:srgbClr val="000000"/>
                          </a:solidFill>
                          <a:effectLst/>
                          <a:latin typeface="Lato" panose="020F0502020204030203" pitchFamily="34" charset="0"/>
                        </a:rPr>
                        <a:t>Qtrly</a:t>
                      </a:r>
                      <a:r>
                        <a:rPr lang="en-US" sz="1400" b="0" i="0" u="none" strike="noStrike" dirty="0">
                          <a:solidFill>
                            <a:srgbClr val="000000"/>
                          </a:solidFill>
                          <a:effectLst/>
                          <a:latin typeface="Lato" panose="020F0502020204030203"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Lato" panose="020F0502020204030203"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en-US" sz="1400" b="0" i="0" u="none" strike="noStrike" dirty="0">
                        <a:solidFill>
                          <a:srgbClr val="000000"/>
                        </a:solidFill>
                        <a:effectLst/>
                        <a:latin typeface="Lato" panose="020F0502020204030203"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Lato" panose="020F0502020204030203"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Lato" panose="020F0502020204030203"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Lato" panose="020F0502020204030203"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Lato" panose="020F0502020204030203" pitchFamily="34" charset="0"/>
                        </a:rPr>
                        <a:t> </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34532763"/>
                  </a:ext>
                </a:extLst>
              </a:tr>
              <a:tr h="1376749">
                <a:tc>
                  <a:txBody>
                    <a:bodyPr/>
                    <a:lstStyle/>
                    <a:p>
                      <a:pPr algn="l" rtl="0" fontAlgn="ctr"/>
                      <a:r>
                        <a:rPr lang="en-US" sz="2000" b="0" i="0" u="none" strike="noStrike" dirty="0">
                          <a:solidFill>
                            <a:srgbClr val="000000"/>
                          </a:solidFill>
                          <a:effectLst/>
                          <a:latin typeface="Oswald" panose="02000503000000000000" pitchFamily="2" charset="0"/>
                        </a:rPr>
                        <a:t>Reduction in invalid, outdated encumbrances</a:t>
                      </a:r>
                    </a:p>
                  </a:txBody>
                  <a:tcPr marL="11430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Lato" panose="020F0502020204030203" pitchFamily="34" charset="0"/>
                        </a:rPr>
                        <a:t>0% invalid encumbrances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err="1">
                          <a:solidFill>
                            <a:srgbClr val="000000"/>
                          </a:solidFill>
                          <a:effectLst/>
                          <a:latin typeface="Lato" panose="020F0502020204030203" pitchFamily="34" charset="0"/>
                        </a:rPr>
                        <a:t>Qtrly</a:t>
                      </a:r>
                      <a:endParaRPr lang="en-US" sz="1400" b="0" i="0" u="none" strike="noStrike" dirty="0">
                        <a:solidFill>
                          <a:srgbClr val="000000"/>
                        </a:solidFill>
                        <a:effectLst/>
                        <a:latin typeface="Lato" panose="020F0502020204030203"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en-US" sz="1400" b="0" i="0" u="none" strike="noStrike" dirty="0">
                        <a:solidFill>
                          <a:srgbClr val="000000"/>
                        </a:solidFill>
                        <a:effectLst/>
                        <a:latin typeface="Lato" panose="020F0502020204030203"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en-US" sz="1400" b="0" i="0" u="none" strike="noStrike" dirty="0">
                        <a:solidFill>
                          <a:srgbClr val="000000"/>
                        </a:solidFill>
                        <a:effectLst/>
                        <a:latin typeface="Lato" panose="020F0502020204030203"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en-US" sz="1400" b="0" i="0" u="none" strike="noStrike" dirty="0">
                        <a:solidFill>
                          <a:srgbClr val="000000"/>
                        </a:solidFill>
                        <a:effectLst/>
                        <a:latin typeface="Lato" panose="020F0502020204030203"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en-US" sz="1400" b="0" i="0" u="none" strike="noStrike" dirty="0">
                        <a:solidFill>
                          <a:srgbClr val="000000"/>
                        </a:solidFill>
                        <a:effectLst/>
                        <a:latin typeface="Lato" panose="020F0502020204030203"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en-US" sz="1400" b="0" i="0" u="none" strike="noStrike" dirty="0">
                        <a:solidFill>
                          <a:srgbClr val="000000"/>
                        </a:solidFill>
                        <a:effectLst/>
                        <a:latin typeface="Lato" panose="020F0502020204030203"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US" sz="1400" b="0" i="0" u="none" strike="noStrike" dirty="0">
                        <a:solidFill>
                          <a:srgbClr val="000000"/>
                        </a:solidFill>
                        <a:effectLst/>
                        <a:latin typeface="Lato" panose="020F0502020204030203" pitchFamily="34" charset="0"/>
                      </a:endParaRP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84475135"/>
                  </a:ext>
                </a:extLst>
              </a:tr>
            </a:tbl>
          </a:graphicData>
        </a:graphic>
      </p:graphicFrame>
      <p:sp>
        <p:nvSpPr>
          <p:cNvPr id="2" name="TextBox 1"/>
          <p:cNvSpPr txBox="1"/>
          <p:nvPr/>
        </p:nvSpPr>
        <p:spPr>
          <a:xfrm>
            <a:off x="4927601" y="1686411"/>
            <a:ext cx="6654799" cy="1077218"/>
          </a:xfrm>
          <a:prstGeom prst="rect">
            <a:avLst/>
          </a:prstGeom>
          <a:noFill/>
        </p:spPr>
        <p:txBody>
          <a:bodyPr wrap="square" rtlCol="0">
            <a:spAutoFit/>
          </a:bodyPr>
          <a:lstStyle/>
          <a:p>
            <a:r>
              <a:rPr lang="en-US" sz="1600" dirty="0">
                <a:solidFill>
                  <a:srgbClr val="FF0000"/>
                </a:solidFill>
              </a:rPr>
              <a:t>Although most governments require a physical inventory only annually or biannually, it is good to track your progress towards completion.  For instance, you may start the inventory several months or even quarters before year end.  You could track the % of departments which have been completed.</a:t>
            </a:r>
          </a:p>
        </p:txBody>
      </p:sp>
      <p:sp>
        <p:nvSpPr>
          <p:cNvPr id="7" name="TextBox 6"/>
          <p:cNvSpPr txBox="1"/>
          <p:nvPr/>
        </p:nvSpPr>
        <p:spPr>
          <a:xfrm>
            <a:off x="5495606" y="2955786"/>
            <a:ext cx="5315587" cy="830997"/>
          </a:xfrm>
          <a:prstGeom prst="rect">
            <a:avLst/>
          </a:prstGeom>
          <a:noFill/>
        </p:spPr>
        <p:txBody>
          <a:bodyPr wrap="square" rtlCol="0">
            <a:spAutoFit/>
          </a:bodyPr>
          <a:lstStyle/>
          <a:p>
            <a:r>
              <a:rPr lang="en-US" sz="1600" dirty="0">
                <a:solidFill>
                  <a:srgbClr val="FF0000"/>
                </a:solidFill>
                <a:latin typeface="Calibri" panose="020F0502020204030204" pitchFamily="34" charset="0"/>
              </a:rPr>
              <a:t>Select your most critical bank accounts: payroll, general fund and grants and measure each of those.  A bank reconciliation is only “completed” once all adjusting entries posted.</a:t>
            </a:r>
            <a:endParaRPr lang="en-US" sz="1600" dirty="0"/>
          </a:p>
        </p:txBody>
      </p:sp>
      <p:sp>
        <p:nvSpPr>
          <p:cNvPr id="8" name="TextBox 7"/>
          <p:cNvSpPr txBox="1"/>
          <p:nvPr/>
        </p:nvSpPr>
        <p:spPr>
          <a:xfrm>
            <a:off x="4927601" y="3863756"/>
            <a:ext cx="6866756" cy="1323439"/>
          </a:xfrm>
          <a:prstGeom prst="rect">
            <a:avLst/>
          </a:prstGeom>
          <a:noFill/>
        </p:spPr>
        <p:txBody>
          <a:bodyPr wrap="square" rtlCol="0">
            <a:spAutoFit/>
          </a:bodyPr>
          <a:lstStyle/>
          <a:p>
            <a:r>
              <a:rPr lang="en-US" sz="1600" dirty="0">
                <a:solidFill>
                  <a:srgbClr val="FF0000"/>
                </a:solidFill>
                <a:latin typeface="Calibri" panose="020F0502020204030204" pitchFamily="34" charset="0"/>
              </a:rPr>
              <a:t>If you do not accrue the federal receivables (and few governments do) then calculate the AR as the difference between total federal expenditures and federal revenues.  Since most of your governments bill in arrears, there will always be an AR balance, however, the balance should be relatively small to the total expenditures.  </a:t>
            </a:r>
            <a:endParaRPr lang="en-US" sz="1600" dirty="0"/>
          </a:p>
        </p:txBody>
      </p:sp>
      <p:sp>
        <p:nvSpPr>
          <p:cNvPr id="9" name="TextBox 8">
            <a:extLst>
              <a:ext uri="{FF2B5EF4-FFF2-40B4-BE49-F238E27FC236}">
                <a16:creationId xmlns:a16="http://schemas.microsoft.com/office/drawing/2014/main" id="{594D3824-3E21-4671-BD25-459C474A6997}"/>
              </a:ext>
            </a:extLst>
          </p:cNvPr>
          <p:cNvSpPr txBox="1"/>
          <p:nvPr/>
        </p:nvSpPr>
        <p:spPr>
          <a:xfrm>
            <a:off x="4509918" y="5187195"/>
            <a:ext cx="7862472" cy="1004186"/>
          </a:xfrm>
          <a:prstGeom prst="rect">
            <a:avLst/>
          </a:prstGeom>
          <a:noFill/>
        </p:spPr>
        <p:txBody>
          <a:bodyPr wrap="square" rtlCol="0">
            <a:spAutoFit/>
          </a:bodyPr>
          <a:lstStyle/>
          <a:p>
            <a:pPr>
              <a:lnSpc>
                <a:spcPct val="107000"/>
              </a:lnSpc>
              <a:spcAft>
                <a:spcPts val="800"/>
              </a:spcAft>
            </a:pPr>
            <a:r>
              <a:rPr lang="en-US" sz="1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One of the new performance measures we agreed upon was to clean up encumbrances.  It is imperative for any government proceeding with a new system implementation and just good accounting practice for everyone.  Tell the group the status of your encumbrance clean up efforts, including the balances before and after the cleanup initiative.</a:t>
            </a:r>
            <a:endParaRPr lang="en-US" sz="2800" dirty="0"/>
          </a:p>
        </p:txBody>
      </p:sp>
    </p:spTree>
    <p:extLst>
      <p:ext uri="{BB962C8B-B14F-4D97-AF65-F5344CB8AC3E}">
        <p14:creationId xmlns:p14="http://schemas.microsoft.com/office/powerpoint/2010/main" val="20588777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1366</TotalTime>
  <Words>1273</Words>
  <Application>Microsoft Office PowerPoint</Application>
  <PresentationFormat>Widescreen</PresentationFormat>
  <Paragraphs>213</Paragraphs>
  <Slides>9</Slides>
  <Notes>2</Notes>
  <HiddenSlides>4</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Calibri</vt:lpstr>
      <vt:lpstr>Lato</vt:lpstr>
      <vt:lpstr>Lato Heavy</vt:lpstr>
      <vt:lpstr>Lato Thin</vt:lpstr>
      <vt:lpstr>Oswald</vt:lpstr>
      <vt:lpstr>Oswald SemiBold</vt:lpstr>
      <vt:lpstr>Office Theme</vt:lpstr>
      <vt:lpstr>GFOA &amp; IGFOA | SUMMER 2021</vt:lpstr>
      <vt:lpstr>[GOVT]  - FY2020 AUDIT STATUS</vt:lpstr>
      <vt:lpstr>COVID-19 Grants and Spending</vt:lpstr>
      <vt:lpstr>[GOVT]  - FMIS STATUS</vt:lpstr>
      <vt:lpstr>One Performance Measure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Aubuchon</dc:creator>
  <cp:lastModifiedBy>Jason Aubuchon</cp:lastModifiedBy>
  <cp:revision>13</cp:revision>
  <dcterms:created xsi:type="dcterms:W3CDTF">2021-06-15T21:16:45Z</dcterms:created>
  <dcterms:modified xsi:type="dcterms:W3CDTF">2021-06-16T20:05:58Z</dcterms:modified>
</cp:coreProperties>
</file>